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6" r:id="rId18"/>
    <p:sldId id="277" r:id="rId19"/>
    <p:sldId id="278" r:id="rId20"/>
    <p:sldId id="279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6350" y="1670050"/>
            <a:ext cx="9151936" cy="5194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74800"/>
            <a:ext cx="9144000" cy="5283200"/>
          </a:xfrm>
          <a:custGeom>
            <a:avLst/>
            <a:gdLst/>
            <a:ahLst/>
            <a:cxnLst/>
            <a:rect l="l" t="t" r="r" b="b"/>
            <a:pathLst>
              <a:path w="9144000" h="5283200">
                <a:moveTo>
                  <a:pt x="0" y="5283199"/>
                </a:moveTo>
                <a:lnTo>
                  <a:pt x="9144000" y="5283199"/>
                </a:lnTo>
                <a:lnTo>
                  <a:pt x="9144000" y="0"/>
                </a:lnTo>
                <a:lnTo>
                  <a:pt x="0" y="0"/>
                </a:lnTo>
                <a:lnTo>
                  <a:pt x="0" y="5283199"/>
                </a:lnTo>
                <a:close/>
              </a:path>
            </a:pathLst>
          </a:custGeom>
          <a:solidFill>
            <a:srgbClr val="E6D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179" y="69291"/>
            <a:ext cx="6387465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" y="2844776"/>
            <a:ext cx="8439785" cy="3415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1336" y="0"/>
            <a:ext cx="7331075" cy="13119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400" b="1" i="1" spc="-130" dirty="0">
                <a:solidFill>
                  <a:srgbClr val="A01D25"/>
                </a:solidFill>
                <a:latin typeface="Times New Roman"/>
                <a:cs typeface="Times New Roman"/>
              </a:rPr>
              <a:t>Capital</a:t>
            </a:r>
            <a:r>
              <a:rPr sz="8400" b="1" i="1" spc="-155" dirty="0">
                <a:solidFill>
                  <a:srgbClr val="A01D25"/>
                </a:solidFill>
                <a:latin typeface="Times New Roman"/>
                <a:cs typeface="Times New Roman"/>
              </a:rPr>
              <a:t> </a:t>
            </a:r>
            <a:r>
              <a:rPr sz="8400" b="1" i="1" spc="-170" dirty="0">
                <a:solidFill>
                  <a:srgbClr val="A01D25"/>
                </a:solidFill>
                <a:latin typeface="Times New Roman"/>
                <a:cs typeface="Times New Roman"/>
              </a:rPr>
              <a:t>Structure</a:t>
            </a:r>
            <a:endParaRPr sz="8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420880"/>
            <a:ext cx="9144000" cy="5437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5000" y="2743200"/>
            <a:ext cx="5080635" cy="6777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65"/>
              </a:spcBef>
              <a:tabLst>
                <a:tab pos="1509395" algn="l"/>
              </a:tabLst>
            </a:pPr>
            <a:r>
              <a:rPr sz="36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N" sz="3600" spc="-70" dirty="0" smtClean="0">
                <a:solidFill>
                  <a:srgbClr val="FFFFFF"/>
                </a:solidFill>
                <a:latin typeface="Arial"/>
                <a:cs typeface="Arial"/>
              </a:rPr>
              <a:t>Prof Nikita Jain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0594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sp>
        <p:nvSpPr>
          <p:cNvPr id="5" name="object 5"/>
          <p:cNvSpPr/>
          <p:nvPr/>
        </p:nvSpPr>
        <p:spPr>
          <a:xfrm>
            <a:off x="958881" y="2631524"/>
            <a:ext cx="3401695" cy="2454275"/>
          </a:xfrm>
          <a:custGeom>
            <a:avLst/>
            <a:gdLst/>
            <a:ahLst/>
            <a:cxnLst/>
            <a:rect l="l" t="t" r="r" b="b"/>
            <a:pathLst>
              <a:path w="3401695" h="2454275">
                <a:moveTo>
                  <a:pt x="0" y="0"/>
                </a:moveTo>
                <a:lnTo>
                  <a:pt x="0" y="2454048"/>
                </a:lnTo>
                <a:lnTo>
                  <a:pt x="3401572" y="2454048"/>
                </a:lnTo>
              </a:path>
              <a:path w="3401695" h="2454275">
                <a:moveTo>
                  <a:pt x="0" y="1033265"/>
                </a:moveTo>
                <a:lnTo>
                  <a:pt x="3401572" y="1679128"/>
                </a:lnTo>
              </a:path>
            </a:pathLst>
          </a:custGeom>
          <a:ln w="17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15901" y="4137647"/>
            <a:ext cx="234950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350" spc="155" dirty="0">
                <a:latin typeface="Arial"/>
                <a:cs typeface="Arial"/>
              </a:rPr>
              <a:t>ko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6204" y="5299913"/>
            <a:ext cx="42227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350" spc="90" dirty="0">
                <a:latin typeface="Arial"/>
                <a:cs typeface="Arial"/>
              </a:rPr>
              <a:t>D</a:t>
            </a:r>
            <a:r>
              <a:rPr sz="1350" spc="70" dirty="0">
                <a:latin typeface="Arial"/>
                <a:cs typeface="Arial"/>
              </a:rPr>
              <a:t>e</a:t>
            </a:r>
            <a:r>
              <a:rPr sz="1350" spc="120" dirty="0">
                <a:latin typeface="Arial"/>
                <a:cs typeface="Arial"/>
              </a:rPr>
              <a:t>b</a:t>
            </a:r>
            <a:r>
              <a:rPr sz="1350" spc="70" dirty="0"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4027" y="2241607"/>
            <a:ext cx="42227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350" spc="90" dirty="0">
                <a:latin typeface="Arial"/>
                <a:cs typeface="Arial"/>
              </a:rPr>
              <a:t>C</a:t>
            </a:r>
            <a:r>
              <a:rPr sz="1350" spc="70" dirty="0">
                <a:latin typeface="Arial"/>
                <a:cs typeface="Arial"/>
              </a:rPr>
              <a:t>o</a:t>
            </a:r>
            <a:r>
              <a:rPr sz="1350" spc="195" dirty="0">
                <a:latin typeface="Arial"/>
                <a:cs typeface="Arial"/>
              </a:rPr>
              <a:t>s</a:t>
            </a:r>
            <a:r>
              <a:rPr sz="1350" spc="70" dirty="0"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0003" y="4266590"/>
            <a:ext cx="234950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350" spc="155" dirty="0">
                <a:latin typeface="Arial"/>
                <a:cs typeface="Arial"/>
              </a:rPr>
              <a:t>kd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3481" y="4287364"/>
            <a:ext cx="381698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3478529" algn="l"/>
              </a:tabLst>
            </a:pPr>
            <a:r>
              <a:rPr sz="2025" u="heavy" spc="104" baseline="6172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2025" spc="104" baseline="6172" dirty="0">
                <a:latin typeface="Arial"/>
                <a:cs typeface="Arial"/>
              </a:rPr>
              <a:t> </a:t>
            </a:r>
            <a:r>
              <a:rPr sz="2025" spc="-209" baseline="6172" dirty="0">
                <a:latin typeface="Arial"/>
                <a:cs typeface="Arial"/>
              </a:rPr>
              <a:t> </a:t>
            </a:r>
            <a:r>
              <a:rPr sz="1350" spc="155" dirty="0">
                <a:latin typeface="Arial"/>
                <a:cs typeface="Arial"/>
              </a:rPr>
              <a:t>kd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00" y="1582737"/>
            <a:ext cx="5200650" cy="4683125"/>
          </a:xfrm>
          <a:custGeom>
            <a:avLst/>
            <a:gdLst/>
            <a:ahLst/>
            <a:cxnLst/>
            <a:rect l="l" t="t" r="r" b="b"/>
            <a:pathLst>
              <a:path w="5200650" h="4683125">
                <a:moveTo>
                  <a:pt x="0" y="4683125"/>
                </a:moveTo>
                <a:lnTo>
                  <a:pt x="5200650" y="4683125"/>
                </a:lnTo>
                <a:lnTo>
                  <a:pt x="5200650" y="0"/>
                </a:lnTo>
                <a:lnTo>
                  <a:pt x="0" y="0"/>
                </a:lnTo>
                <a:lnTo>
                  <a:pt x="0" y="4683125"/>
                </a:lnTo>
                <a:close/>
              </a:path>
            </a:pathLst>
          </a:custGeom>
          <a:ln w="12700">
            <a:solidFill>
              <a:srgbClr val="A01D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0801" y="3471010"/>
            <a:ext cx="456374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47395" algn="l"/>
                <a:tab pos="4201160" algn="l"/>
                <a:tab pos="4328795" algn="l"/>
              </a:tabLst>
            </a:pPr>
            <a:r>
              <a:rPr sz="1350" spc="145" dirty="0">
                <a:latin typeface="Arial"/>
                <a:cs typeface="Arial"/>
              </a:rPr>
              <a:t>k</a:t>
            </a:r>
            <a:r>
              <a:rPr sz="1350" spc="70" dirty="0">
                <a:latin typeface="Arial"/>
                <a:cs typeface="Arial"/>
              </a:rPr>
              <a:t>e,</a:t>
            </a:r>
            <a:r>
              <a:rPr sz="1350" spc="145" dirty="0">
                <a:latin typeface="Arial"/>
                <a:cs typeface="Arial"/>
              </a:rPr>
              <a:t> k</a:t>
            </a:r>
            <a:r>
              <a:rPr sz="1350" spc="140" dirty="0">
                <a:latin typeface="Arial"/>
                <a:cs typeface="Arial"/>
              </a:rPr>
              <a:t>o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135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5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1350" spc="155" dirty="0">
                <a:latin typeface="Arial"/>
                <a:cs typeface="Arial"/>
              </a:rPr>
              <a:t>ke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0796" y="1584426"/>
            <a:ext cx="3367404" cy="2708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0000"/>
              </a:lnSpc>
              <a:spcBef>
                <a:spcPts val="100"/>
              </a:spcBef>
            </a:pPr>
            <a:r>
              <a:rPr sz="3200" spc="-114" dirty="0">
                <a:latin typeface="Times New Roman"/>
                <a:cs typeface="Times New Roman"/>
              </a:rPr>
              <a:t>As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proportion </a:t>
            </a:r>
            <a:r>
              <a:rPr sz="3200" spc="-5" dirty="0">
                <a:latin typeface="Times New Roman"/>
                <a:cs typeface="Times New Roman"/>
              </a:rPr>
              <a:t>of  debt </a:t>
            </a:r>
            <a:r>
              <a:rPr sz="3200" spc="-50" dirty="0">
                <a:latin typeface="Times New Roman"/>
                <a:cs typeface="Times New Roman"/>
              </a:rPr>
              <a:t>(K</a:t>
            </a:r>
            <a:r>
              <a:rPr sz="3150" spc="-75" baseline="-21164" dirty="0">
                <a:latin typeface="Times New Roman"/>
                <a:cs typeface="Times New Roman"/>
              </a:rPr>
              <a:t>d</a:t>
            </a:r>
            <a:r>
              <a:rPr sz="3200" spc="-50" dirty="0">
                <a:latin typeface="Times New Roman"/>
                <a:cs typeface="Times New Roman"/>
              </a:rPr>
              <a:t>) </a:t>
            </a:r>
            <a:r>
              <a:rPr sz="3200" spc="-65" dirty="0">
                <a:latin typeface="Times New Roman"/>
                <a:cs typeface="Times New Roman"/>
              </a:rPr>
              <a:t>in </a:t>
            </a:r>
            <a:r>
              <a:rPr sz="3200" spc="-85" dirty="0">
                <a:latin typeface="Times New Roman"/>
                <a:cs typeface="Times New Roman"/>
              </a:rPr>
              <a:t>capital  </a:t>
            </a:r>
            <a:r>
              <a:rPr sz="3200" spc="-25" dirty="0">
                <a:latin typeface="Times New Roman"/>
                <a:cs typeface="Times New Roman"/>
              </a:rPr>
              <a:t>structure </a:t>
            </a:r>
            <a:r>
              <a:rPr sz="3200" spc="-80" dirty="0">
                <a:latin typeface="Times New Roman"/>
                <a:cs typeface="Times New Roman"/>
              </a:rPr>
              <a:t>increases, 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35" dirty="0">
                <a:latin typeface="Times New Roman"/>
                <a:cs typeface="Times New Roman"/>
              </a:rPr>
              <a:t>WACC </a:t>
            </a:r>
            <a:r>
              <a:rPr sz="3200" spc="-45" dirty="0">
                <a:latin typeface="Times New Roman"/>
                <a:cs typeface="Times New Roman"/>
              </a:rPr>
              <a:t>(K</a:t>
            </a:r>
            <a:r>
              <a:rPr sz="3150" spc="-67" baseline="-21164" dirty="0">
                <a:latin typeface="Times New Roman"/>
                <a:cs typeface="Times New Roman"/>
              </a:rPr>
              <a:t>o</a:t>
            </a:r>
            <a:r>
              <a:rPr sz="3200" spc="-45" dirty="0">
                <a:latin typeface="Times New Roman"/>
                <a:cs typeface="Times New Roman"/>
              </a:rPr>
              <a:t>)  </a:t>
            </a:r>
            <a:r>
              <a:rPr sz="3200" spc="-65" dirty="0">
                <a:latin typeface="Times New Roman"/>
                <a:cs typeface="Times New Roman"/>
              </a:rPr>
              <a:t>reduces.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69291"/>
            <a:ext cx="8440421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</a:t>
            </a:r>
            <a:r>
              <a:rPr sz="4400" spc="-65"/>
              <a:t>Theories</a:t>
            </a:r>
            <a:r>
              <a:rPr sz="4400" spc="145"/>
              <a:t> </a:t>
            </a:r>
            <a:r>
              <a:rPr sz="4400" spc="-5" smtClean="0"/>
              <a:t>–</a:t>
            </a:r>
            <a:r>
              <a:rPr lang="en-US" sz="4400" spc="-5" dirty="0" smtClean="0"/>
              <a:t/>
            </a:r>
            <a:br>
              <a:rPr lang="en-US" sz="4400" spc="-5" dirty="0" smtClean="0"/>
            </a:br>
            <a:r>
              <a:rPr lang="it-IT" sz="4400" spc="-204" dirty="0" smtClean="0">
                <a:solidFill>
                  <a:srgbClr val="FFFFFF"/>
                </a:solidFill>
              </a:rPr>
              <a:t>B) </a:t>
            </a:r>
            <a:r>
              <a:rPr lang="it-IT" sz="4400" spc="50" dirty="0" smtClean="0">
                <a:solidFill>
                  <a:srgbClr val="FFFFFF"/>
                </a:solidFill>
              </a:rPr>
              <a:t>Net </a:t>
            </a:r>
            <a:r>
              <a:rPr lang="it-IT" sz="4400" spc="-40" dirty="0" smtClean="0">
                <a:solidFill>
                  <a:srgbClr val="FFFFFF"/>
                </a:solidFill>
              </a:rPr>
              <a:t>Operating </a:t>
            </a:r>
            <a:r>
              <a:rPr lang="it-IT" sz="4400" spc="-15" dirty="0" smtClean="0">
                <a:solidFill>
                  <a:srgbClr val="FFFFFF"/>
                </a:solidFill>
              </a:rPr>
              <a:t>Income</a:t>
            </a:r>
            <a:r>
              <a:rPr lang="it-IT" sz="4400" spc="175" dirty="0" smtClean="0">
                <a:solidFill>
                  <a:srgbClr val="FFFFFF"/>
                </a:solidFill>
              </a:rPr>
              <a:t> </a:t>
            </a:r>
            <a:r>
              <a:rPr lang="it-IT" sz="4400" spc="40" dirty="0" smtClean="0">
                <a:solidFill>
                  <a:srgbClr val="FFFFFF"/>
                </a:solidFill>
              </a:rPr>
              <a:t>(NOI</a:t>
            </a:r>
            <a:r>
              <a:rPr lang="it-IT" sz="4400" spc="40" dirty="0" smtClean="0">
                <a:solidFill>
                  <a:srgbClr val="FFFFFF"/>
                </a:solidFill>
              </a:rPr>
              <a:t>)</a:t>
            </a:r>
            <a:endParaRPr sz="4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26898" y="1600200"/>
            <a:ext cx="9017102" cy="5342897"/>
          </a:xfrm>
          <a:prstGeom prst="rect">
            <a:avLst/>
          </a:prstGeom>
        </p:spPr>
        <p:txBody>
          <a:bodyPr vert="horz" wrap="square" lIns="0" tIns="396875" rIns="0" bIns="0" rtlCol="0">
            <a:spAutoFit/>
          </a:bodyPr>
          <a:lstStyle/>
          <a:p>
            <a:pPr marL="279400" marR="62230" indent="-229235" algn="just">
              <a:lnSpc>
                <a:spcPct val="110000"/>
              </a:lnSpc>
              <a:spcBef>
                <a:spcPts val="158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80035" algn="l"/>
              </a:tabLst>
            </a:pPr>
            <a:r>
              <a:rPr sz="2800" spc="30" smtClean="0">
                <a:latin typeface="Times New Roman"/>
                <a:cs typeface="Times New Roman"/>
              </a:rPr>
              <a:t>Net </a:t>
            </a:r>
            <a:r>
              <a:rPr sz="2800" spc="-30" dirty="0">
                <a:latin typeface="Times New Roman"/>
                <a:cs typeface="Times New Roman"/>
              </a:rPr>
              <a:t>Operating </a:t>
            </a:r>
            <a:r>
              <a:rPr sz="2800" spc="-15" dirty="0">
                <a:latin typeface="Times New Roman"/>
                <a:cs typeface="Times New Roman"/>
              </a:rPr>
              <a:t>Income </a:t>
            </a:r>
            <a:r>
              <a:rPr sz="2800" spc="20" dirty="0">
                <a:latin typeface="Times New Roman"/>
                <a:cs typeface="Times New Roman"/>
              </a:rPr>
              <a:t>(NOI) </a:t>
            </a:r>
            <a:r>
              <a:rPr sz="2800" spc="-25" dirty="0">
                <a:latin typeface="Times New Roman"/>
                <a:cs typeface="Times New Roman"/>
              </a:rPr>
              <a:t>approach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exact </a:t>
            </a:r>
            <a:r>
              <a:rPr sz="2800" spc="-20" dirty="0">
                <a:latin typeface="Times New Roman"/>
                <a:cs typeface="Times New Roman"/>
              </a:rPr>
              <a:t>opposite 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30" dirty="0">
                <a:latin typeface="Times New Roman"/>
                <a:cs typeface="Times New Roman"/>
              </a:rPr>
              <a:t>Net </a:t>
            </a:r>
            <a:r>
              <a:rPr sz="2800" spc="-15" dirty="0">
                <a:latin typeface="Times New Roman"/>
                <a:cs typeface="Times New Roman"/>
              </a:rPr>
              <a:t>Income (NI)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approach.</a:t>
            </a:r>
            <a:endParaRPr sz="2800">
              <a:latin typeface="Times New Roman"/>
              <a:cs typeface="Times New Roman"/>
            </a:endParaRPr>
          </a:p>
          <a:p>
            <a:pPr marL="279400" marR="43180" indent="-229235" algn="just">
              <a:lnSpc>
                <a:spcPct val="110100"/>
              </a:lnSpc>
              <a:spcBef>
                <a:spcPts val="66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800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As </a:t>
            </a:r>
            <a:r>
              <a:rPr sz="2800" spc="-25" dirty="0">
                <a:latin typeface="Times New Roman"/>
                <a:cs typeface="Times New Roman"/>
              </a:rPr>
              <a:t>per </a:t>
            </a:r>
            <a:r>
              <a:rPr sz="2800" spc="114" dirty="0">
                <a:latin typeface="Times New Roman"/>
                <a:cs typeface="Times New Roman"/>
              </a:rPr>
              <a:t>NOI </a:t>
            </a:r>
            <a:r>
              <a:rPr sz="2800" spc="-35" dirty="0">
                <a:latin typeface="Times New Roman"/>
                <a:cs typeface="Times New Roman"/>
              </a:rPr>
              <a:t>approach,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25" dirty="0">
                <a:latin typeface="Times New Roman"/>
                <a:cs typeface="Times New Roman"/>
              </a:rPr>
              <a:t>not </a:t>
            </a:r>
            <a:r>
              <a:rPr sz="2800" spc="-15" dirty="0">
                <a:latin typeface="Times New Roman"/>
                <a:cs typeface="Times New Roman"/>
              </a:rPr>
              <a:t>dependent </a:t>
            </a:r>
            <a:r>
              <a:rPr sz="2800" spc="10" dirty="0">
                <a:latin typeface="Times New Roman"/>
                <a:cs typeface="Times New Roman"/>
              </a:rPr>
              <a:t>upon  </a:t>
            </a:r>
            <a:r>
              <a:rPr sz="2800" spc="-60" dirty="0">
                <a:latin typeface="Times New Roman"/>
                <a:cs typeface="Times New Roman"/>
              </a:rPr>
              <a:t>its </a:t>
            </a:r>
            <a:r>
              <a:rPr sz="2800" spc="-80" dirty="0">
                <a:latin typeface="Times New Roman"/>
                <a:cs typeface="Times New Roman"/>
              </a:rPr>
              <a:t>capital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structure.</a:t>
            </a:r>
            <a:endParaRPr sz="2800">
              <a:latin typeface="Times New Roman"/>
              <a:cs typeface="Times New Roman"/>
            </a:endParaRPr>
          </a:p>
          <a:p>
            <a:pPr marL="279400" indent="-229235" algn="just">
              <a:lnSpc>
                <a:spcPct val="100000"/>
              </a:lnSpc>
              <a:spcBef>
                <a:spcPts val="101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80035" algn="l"/>
              </a:tabLst>
            </a:pPr>
            <a:r>
              <a:rPr sz="2800" spc="-40" dirty="0">
                <a:latin typeface="Times New Roman"/>
                <a:cs typeface="Times New Roman"/>
              </a:rPr>
              <a:t>Assumptions</a:t>
            </a:r>
            <a:r>
              <a:rPr sz="2800" spc="-5" dirty="0">
                <a:latin typeface="Times New Roman"/>
                <a:cs typeface="Times New Roman"/>
              </a:rPr>
              <a:t> –</a:t>
            </a:r>
            <a:endParaRPr sz="2800">
              <a:latin typeface="Times New Roman"/>
              <a:cs typeface="Times New Roman"/>
            </a:endParaRPr>
          </a:p>
          <a:p>
            <a:pPr marL="622300" lvl="1" indent="-229235" algn="just">
              <a:lnSpc>
                <a:spcPct val="100000"/>
              </a:lnSpc>
              <a:spcBef>
                <a:spcPts val="815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622935" algn="l"/>
              </a:tabLst>
            </a:pPr>
            <a:r>
              <a:rPr sz="2500" spc="-65" dirty="0">
                <a:latin typeface="Times New Roman"/>
                <a:cs typeface="Times New Roman"/>
              </a:rPr>
              <a:t>WACC </a:t>
            </a:r>
            <a:r>
              <a:rPr sz="2500" dirty="0">
                <a:latin typeface="Times New Roman"/>
                <a:cs typeface="Times New Roman"/>
              </a:rPr>
              <a:t>is </a:t>
            </a:r>
            <a:r>
              <a:rPr sz="2500" spc="-35" dirty="0">
                <a:latin typeface="Times New Roman"/>
                <a:cs typeface="Times New Roman"/>
              </a:rPr>
              <a:t>always </a:t>
            </a:r>
            <a:r>
              <a:rPr sz="2500" spc="-15" dirty="0">
                <a:latin typeface="Times New Roman"/>
                <a:cs typeface="Times New Roman"/>
              </a:rPr>
              <a:t>constant, </a:t>
            </a:r>
            <a:r>
              <a:rPr sz="2500" spc="-30" dirty="0">
                <a:latin typeface="Times New Roman"/>
                <a:cs typeface="Times New Roman"/>
              </a:rPr>
              <a:t>and </a:t>
            </a:r>
            <a:r>
              <a:rPr sz="2500" spc="15" dirty="0">
                <a:latin typeface="Times New Roman"/>
                <a:cs typeface="Times New Roman"/>
              </a:rPr>
              <a:t>it </a:t>
            </a:r>
            <a:r>
              <a:rPr sz="2500" spc="25" dirty="0">
                <a:latin typeface="Times New Roman"/>
                <a:cs typeface="Times New Roman"/>
              </a:rPr>
              <a:t>depends </a:t>
            </a:r>
            <a:r>
              <a:rPr sz="2500" spc="-35" dirty="0">
                <a:latin typeface="Times New Roman"/>
                <a:cs typeface="Times New Roman"/>
              </a:rPr>
              <a:t>on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5" dirty="0">
                <a:latin typeface="Times New Roman"/>
                <a:cs typeface="Times New Roman"/>
              </a:rPr>
              <a:t>business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risk.</a:t>
            </a:r>
            <a:endParaRPr sz="2500">
              <a:latin typeface="Times New Roman"/>
              <a:cs typeface="Times New Roman"/>
            </a:endParaRPr>
          </a:p>
          <a:p>
            <a:pPr marL="622300" lvl="1" indent="-229235" algn="just">
              <a:lnSpc>
                <a:spcPct val="100000"/>
              </a:lnSpc>
              <a:spcBef>
                <a:spcPts val="745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622935" algn="l"/>
              </a:tabLst>
            </a:pPr>
            <a:r>
              <a:rPr sz="2500" spc="-60" dirty="0">
                <a:latin typeface="Times New Roman"/>
                <a:cs typeface="Times New Roman"/>
              </a:rPr>
              <a:t>Value </a:t>
            </a:r>
            <a:r>
              <a:rPr sz="2500" spc="-55" dirty="0">
                <a:latin typeface="Times New Roman"/>
                <a:cs typeface="Times New Roman"/>
              </a:rPr>
              <a:t>of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55" dirty="0">
                <a:latin typeface="Times New Roman"/>
                <a:cs typeface="Times New Roman"/>
              </a:rPr>
              <a:t>firm </a:t>
            </a:r>
            <a:r>
              <a:rPr sz="2500" dirty="0">
                <a:latin typeface="Times New Roman"/>
                <a:cs typeface="Times New Roman"/>
              </a:rPr>
              <a:t>is </a:t>
            </a:r>
            <a:r>
              <a:rPr sz="2500" spc="-25" dirty="0">
                <a:latin typeface="Times New Roman"/>
                <a:cs typeface="Times New Roman"/>
              </a:rPr>
              <a:t>calculated using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55" dirty="0">
                <a:latin typeface="Times New Roman"/>
                <a:cs typeface="Times New Roman"/>
              </a:rPr>
              <a:t>overall </a:t>
            </a:r>
            <a:r>
              <a:rPr sz="2500" spc="25" dirty="0">
                <a:latin typeface="Times New Roman"/>
                <a:cs typeface="Times New Roman"/>
              </a:rPr>
              <a:t>cost </a:t>
            </a:r>
            <a:r>
              <a:rPr sz="2500" spc="-55" dirty="0">
                <a:latin typeface="Times New Roman"/>
                <a:cs typeface="Times New Roman"/>
              </a:rPr>
              <a:t>of</a:t>
            </a:r>
            <a:r>
              <a:rPr sz="2500" spc="-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capital</a:t>
            </a:r>
            <a:endParaRPr sz="2500">
              <a:latin typeface="Times New Roman"/>
              <a:cs typeface="Times New Roman"/>
            </a:endParaRPr>
          </a:p>
          <a:p>
            <a:pPr marL="622300" algn="just">
              <a:lnSpc>
                <a:spcPct val="100000"/>
              </a:lnSpc>
              <a:spcBef>
                <a:spcPts val="170"/>
              </a:spcBef>
            </a:pPr>
            <a:r>
              <a:rPr sz="2500" spc="-5" dirty="0">
                <a:latin typeface="Times New Roman"/>
                <a:cs typeface="Times New Roman"/>
              </a:rPr>
              <a:t>i.e.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65" dirty="0">
                <a:latin typeface="Times New Roman"/>
                <a:cs typeface="Times New Roman"/>
              </a:rPr>
              <a:t>WACC</a:t>
            </a:r>
            <a:r>
              <a:rPr sz="2500" spc="-9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only.</a:t>
            </a:r>
            <a:endParaRPr sz="2500">
              <a:latin typeface="Times New Roman"/>
              <a:cs typeface="Times New Roman"/>
            </a:endParaRPr>
          </a:p>
          <a:p>
            <a:pPr marL="622300" indent="-229235" algn="just">
              <a:lnSpc>
                <a:spcPct val="100000"/>
              </a:lnSpc>
              <a:spcBef>
                <a:spcPts val="745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622935" algn="l"/>
              </a:tabLst>
            </a:pPr>
            <a:r>
              <a:rPr sz="2500" spc="20" dirty="0">
                <a:latin typeface="Times New Roman"/>
                <a:cs typeface="Times New Roman"/>
              </a:rPr>
              <a:t>The cost </a:t>
            </a:r>
            <a:r>
              <a:rPr sz="2500" spc="-55" dirty="0">
                <a:latin typeface="Times New Roman"/>
                <a:cs typeface="Times New Roman"/>
              </a:rPr>
              <a:t>of </a:t>
            </a:r>
            <a:r>
              <a:rPr sz="2500" spc="50" dirty="0">
                <a:latin typeface="Times New Roman"/>
                <a:cs typeface="Times New Roman"/>
              </a:rPr>
              <a:t>debt </a:t>
            </a:r>
            <a:r>
              <a:rPr sz="2500" spc="5" dirty="0">
                <a:latin typeface="Times New Roman"/>
                <a:cs typeface="Times New Roman"/>
              </a:rPr>
              <a:t>(K</a:t>
            </a:r>
            <a:r>
              <a:rPr sz="2475" spc="7" baseline="-20202" dirty="0">
                <a:latin typeface="Times New Roman"/>
                <a:cs typeface="Times New Roman"/>
              </a:rPr>
              <a:t>d</a:t>
            </a:r>
            <a:r>
              <a:rPr sz="2500" spc="5" dirty="0">
                <a:latin typeface="Times New Roman"/>
                <a:cs typeface="Times New Roman"/>
              </a:rPr>
              <a:t>)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-2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constant.</a:t>
            </a:r>
            <a:endParaRPr sz="2500">
              <a:latin typeface="Times New Roman"/>
              <a:cs typeface="Times New Roman"/>
            </a:endParaRPr>
          </a:p>
          <a:p>
            <a:pPr marL="622300" indent="-229235" algn="just">
              <a:lnSpc>
                <a:spcPct val="100000"/>
              </a:lnSpc>
              <a:spcBef>
                <a:spcPts val="745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622935" algn="l"/>
              </a:tabLst>
            </a:pPr>
            <a:r>
              <a:rPr sz="2500" spc="-35" dirty="0">
                <a:latin typeface="Times New Roman"/>
                <a:cs typeface="Times New Roman"/>
              </a:rPr>
              <a:t>Corporate </a:t>
            </a:r>
            <a:r>
              <a:rPr sz="2500" dirty="0">
                <a:latin typeface="Times New Roman"/>
                <a:cs typeface="Times New Roman"/>
              </a:rPr>
              <a:t>income </a:t>
            </a:r>
            <a:r>
              <a:rPr sz="2500" spc="-10" dirty="0">
                <a:latin typeface="Times New Roman"/>
                <a:cs typeface="Times New Roman"/>
              </a:rPr>
              <a:t>taxes </a:t>
            </a:r>
            <a:r>
              <a:rPr sz="2500" spc="35" dirty="0">
                <a:latin typeface="Times New Roman"/>
                <a:cs typeface="Times New Roman"/>
              </a:rPr>
              <a:t>do </a:t>
            </a:r>
            <a:r>
              <a:rPr sz="2500" spc="-10" dirty="0">
                <a:latin typeface="Times New Roman"/>
                <a:cs typeface="Times New Roman"/>
              </a:rPr>
              <a:t>not</a:t>
            </a:r>
            <a:r>
              <a:rPr sz="2500" spc="-1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exist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4404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sp>
        <p:nvSpPr>
          <p:cNvPr id="4" name="object 4"/>
          <p:cNvSpPr/>
          <p:nvPr/>
        </p:nvSpPr>
        <p:spPr>
          <a:xfrm>
            <a:off x="520700" y="2437383"/>
            <a:ext cx="164592" cy="17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700" y="3467608"/>
            <a:ext cx="164592" cy="173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700" y="4497832"/>
            <a:ext cx="164592" cy="17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700" y="5527992"/>
            <a:ext cx="164592" cy="173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6898" y="1676400"/>
            <a:ext cx="8578850" cy="46060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0" indent="-229235">
              <a:lnSpc>
                <a:spcPct val="100000"/>
              </a:lnSpc>
              <a:spcBef>
                <a:spcPts val="216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80035" algn="l"/>
              </a:tabLst>
            </a:pPr>
            <a:r>
              <a:rPr sz="2800" u="heavy" spc="114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NOI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propositions </a:t>
            </a:r>
            <a:r>
              <a:rPr sz="2800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(i.e. 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school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thought</a:t>
            </a:r>
            <a:r>
              <a:rPr sz="2800" u="heavy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2800" u="heavy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736600" marR="43180">
              <a:lnSpc>
                <a:spcPct val="120000"/>
              </a:lnSpc>
              <a:spcBef>
                <a:spcPts val="655"/>
              </a:spcBef>
            </a:pPr>
            <a:r>
              <a:rPr sz="2600" spc="-10" dirty="0">
                <a:latin typeface="Times New Roman"/>
                <a:cs typeface="Times New Roman"/>
              </a:rPr>
              <a:t>The </a:t>
            </a:r>
            <a:r>
              <a:rPr sz="2600" spc="-55" dirty="0">
                <a:latin typeface="Times New Roman"/>
                <a:cs typeface="Times New Roman"/>
              </a:rPr>
              <a:t>use </a:t>
            </a:r>
            <a:r>
              <a:rPr sz="2600" spc="-5" dirty="0">
                <a:latin typeface="Times New Roman"/>
                <a:cs typeface="Times New Roman"/>
              </a:rPr>
              <a:t>of </a:t>
            </a:r>
            <a:r>
              <a:rPr sz="2600" spc="-50" dirty="0">
                <a:latin typeface="Times New Roman"/>
                <a:cs typeface="Times New Roman"/>
              </a:rPr>
              <a:t>higher </a:t>
            </a:r>
            <a:r>
              <a:rPr sz="2600" spc="-5" dirty="0">
                <a:latin typeface="Times New Roman"/>
                <a:cs typeface="Times New Roman"/>
              </a:rPr>
              <a:t>debt component </a:t>
            </a:r>
            <a:r>
              <a:rPr sz="2600" spc="-50" dirty="0">
                <a:latin typeface="Times New Roman"/>
                <a:cs typeface="Times New Roman"/>
              </a:rPr>
              <a:t>(borrowing) in </a:t>
            </a:r>
            <a:r>
              <a:rPr sz="2600" spc="-10" dirty="0">
                <a:latin typeface="Times New Roman"/>
                <a:cs typeface="Times New Roman"/>
              </a:rPr>
              <a:t>the </a:t>
            </a:r>
            <a:r>
              <a:rPr sz="2600" spc="-65" dirty="0">
                <a:latin typeface="Times New Roman"/>
                <a:cs typeface="Times New Roman"/>
              </a:rPr>
              <a:t>capital  </a:t>
            </a:r>
            <a:r>
              <a:rPr sz="2600" spc="-25" dirty="0">
                <a:latin typeface="Times New Roman"/>
                <a:cs typeface="Times New Roman"/>
              </a:rPr>
              <a:t>structure </a:t>
            </a:r>
            <a:r>
              <a:rPr sz="2600" spc="-65" dirty="0">
                <a:latin typeface="Times New Roman"/>
                <a:cs typeface="Times New Roman"/>
              </a:rPr>
              <a:t>increases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70" dirty="0">
                <a:latin typeface="Times New Roman"/>
                <a:cs typeface="Times New Roman"/>
              </a:rPr>
              <a:t>risk </a:t>
            </a:r>
            <a:r>
              <a:rPr sz="2600" spc="-5" dirty="0">
                <a:latin typeface="Times New Roman"/>
                <a:cs typeface="Times New Roman"/>
              </a:rPr>
              <a:t>of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shareholders.</a:t>
            </a:r>
            <a:endParaRPr sz="2600">
              <a:latin typeface="Times New Roman"/>
              <a:cs typeface="Times New Roman"/>
            </a:endParaRPr>
          </a:p>
          <a:p>
            <a:pPr marL="736600" marR="118745">
              <a:lnSpc>
                <a:spcPct val="120000"/>
              </a:lnSpc>
              <a:spcBef>
                <a:spcPts val="630"/>
              </a:spcBef>
            </a:pPr>
            <a:r>
              <a:rPr sz="2600" spc="-40" dirty="0">
                <a:latin typeface="Times New Roman"/>
                <a:cs typeface="Times New Roman"/>
              </a:rPr>
              <a:t>Increase </a:t>
            </a:r>
            <a:r>
              <a:rPr sz="2600" spc="-50" dirty="0">
                <a:latin typeface="Times New Roman"/>
                <a:cs typeface="Times New Roman"/>
              </a:rPr>
              <a:t>in </a:t>
            </a:r>
            <a:r>
              <a:rPr sz="2600" spc="-55" dirty="0">
                <a:latin typeface="Times New Roman"/>
                <a:cs typeface="Times New Roman"/>
              </a:rPr>
              <a:t>shareholders’ </a:t>
            </a:r>
            <a:r>
              <a:rPr sz="2600" spc="-70" dirty="0">
                <a:latin typeface="Times New Roman"/>
                <a:cs typeface="Times New Roman"/>
              </a:rPr>
              <a:t>risk causes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75" dirty="0">
                <a:latin typeface="Times New Roman"/>
                <a:cs typeface="Times New Roman"/>
              </a:rPr>
              <a:t>equity </a:t>
            </a:r>
            <a:r>
              <a:rPr sz="2600" spc="-55" dirty="0">
                <a:latin typeface="Times New Roman"/>
                <a:cs typeface="Times New Roman"/>
              </a:rPr>
              <a:t>capitalization  </a:t>
            </a:r>
            <a:r>
              <a:rPr sz="2600" spc="-40" dirty="0">
                <a:latin typeface="Times New Roman"/>
                <a:cs typeface="Times New Roman"/>
              </a:rPr>
              <a:t>rate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65" dirty="0">
                <a:latin typeface="Times New Roman"/>
                <a:cs typeface="Times New Roman"/>
              </a:rPr>
              <a:t>increase, </a:t>
            </a:r>
            <a:r>
              <a:rPr sz="2600" spc="-95" dirty="0">
                <a:latin typeface="Times New Roman"/>
                <a:cs typeface="Times New Roman"/>
              </a:rPr>
              <a:t>i.e. </a:t>
            </a:r>
            <a:r>
              <a:rPr sz="2600" spc="-50" dirty="0">
                <a:latin typeface="Times New Roman"/>
                <a:cs typeface="Times New Roman"/>
              </a:rPr>
              <a:t>higher </a:t>
            </a:r>
            <a:r>
              <a:rPr sz="2600" spc="-25" dirty="0">
                <a:latin typeface="Times New Roman"/>
                <a:cs typeface="Times New Roman"/>
              </a:rPr>
              <a:t>cost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equity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(K</a:t>
            </a:r>
            <a:r>
              <a:rPr sz="2550" spc="-75" baseline="-21241" dirty="0">
                <a:latin typeface="Times New Roman"/>
                <a:cs typeface="Times New Roman"/>
              </a:rPr>
              <a:t>e</a:t>
            </a:r>
            <a:r>
              <a:rPr sz="2600" spc="-50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736600" marR="327660">
              <a:lnSpc>
                <a:spcPct val="120100"/>
              </a:lnSpc>
              <a:spcBef>
                <a:spcPts val="620"/>
              </a:spcBef>
            </a:pPr>
            <a:r>
              <a:rPr sz="2600" spc="-114" dirty="0">
                <a:latin typeface="Times New Roman"/>
                <a:cs typeface="Times New Roman"/>
              </a:rPr>
              <a:t>A </a:t>
            </a:r>
            <a:r>
              <a:rPr sz="2600" spc="-50" dirty="0">
                <a:latin typeface="Times New Roman"/>
                <a:cs typeface="Times New Roman"/>
              </a:rPr>
              <a:t>higher </a:t>
            </a:r>
            <a:r>
              <a:rPr sz="2600" spc="-20" dirty="0">
                <a:latin typeface="Times New Roman"/>
                <a:cs typeface="Times New Roman"/>
              </a:rPr>
              <a:t>cost </a:t>
            </a:r>
            <a:r>
              <a:rPr sz="2600" spc="-5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equity </a:t>
            </a:r>
            <a:r>
              <a:rPr sz="2600" spc="-50" dirty="0">
                <a:latin typeface="Times New Roman"/>
                <a:cs typeface="Times New Roman"/>
              </a:rPr>
              <a:t>(K</a:t>
            </a:r>
            <a:r>
              <a:rPr sz="2550" spc="-75" baseline="-21241" dirty="0">
                <a:latin typeface="Times New Roman"/>
                <a:cs typeface="Times New Roman"/>
              </a:rPr>
              <a:t>e</a:t>
            </a:r>
            <a:r>
              <a:rPr sz="2600" spc="-50" dirty="0">
                <a:latin typeface="Times New Roman"/>
                <a:cs typeface="Times New Roman"/>
              </a:rPr>
              <a:t>) </a:t>
            </a:r>
            <a:r>
              <a:rPr sz="2600" spc="-75" dirty="0">
                <a:latin typeface="Times New Roman"/>
                <a:cs typeface="Times New Roman"/>
              </a:rPr>
              <a:t>nullifies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0" dirty="0">
                <a:latin typeface="Times New Roman"/>
                <a:cs typeface="Times New Roman"/>
              </a:rPr>
              <a:t>advantages </a:t>
            </a:r>
            <a:r>
              <a:rPr sz="2600" spc="-70" dirty="0">
                <a:latin typeface="Times New Roman"/>
                <a:cs typeface="Times New Roman"/>
              </a:rPr>
              <a:t>gained  </a:t>
            </a:r>
            <a:r>
              <a:rPr sz="2600" spc="-35" dirty="0">
                <a:latin typeface="Times New Roman"/>
                <a:cs typeface="Times New Roman"/>
              </a:rPr>
              <a:t>due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40" dirty="0">
                <a:latin typeface="Times New Roman"/>
                <a:cs typeface="Times New Roman"/>
              </a:rPr>
              <a:t>cheaper </a:t>
            </a:r>
            <a:r>
              <a:rPr sz="2600" spc="-20" dirty="0">
                <a:latin typeface="Times New Roman"/>
                <a:cs typeface="Times New Roman"/>
              </a:rPr>
              <a:t>cost </a:t>
            </a:r>
            <a:r>
              <a:rPr sz="2600" spc="-5" dirty="0">
                <a:latin typeface="Times New Roman"/>
                <a:cs typeface="Times New Roman"/>
              </a:rPr>
              <a:t>of debt </a:t>
            </a:r>
            <a:r>
              <a:rPr sz="2600" spc="-15" dirty="0">
                <a:latin typeface="Times New Roman"/>
                <a:cs typeface="Times New Roman"/>
              </a:rPr>
              <a:t>(K</a:t>
            </a:r>
            <a:r>
              <a:rPr sz="2550" spc="-22" baseline="-21241" dirty="0">
                <a:latin typeface="Times New Roman"/>
                <a:cs typeface="Times New Roman"/>
              </a:rPr>
              <a:t>d</a:t>
            </a:r>
            <a:r>
              <a:rPr sz="2550" spc="67" baseline="-21241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736600" marR="477520">
              <a:lnSpc>
                <a:spcPct val="120000"/>
              </a:lnSpc>
              <a:spcBef>
                <a:spcPts val="625"/>
              </a:spcBef>
            </a:pPr>
            <a:r>
              <a:rPr sz="2600" spc="40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other </a:t>
            </a:r>
            <a:r>
              <a:rPr sz="2600" spc="-45" dirty="0">
                <a:latin typeface="Times New Roman"/>
                <a:cs typeface="Times New Roman"/>
              </a:rPr>
              <a:t>words,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50" dirty="0">
                <a:latin typeface="Times New Roman"/>
                <a:cs typeface="Times New Roman"/>
              </a:rPr>
              <a:t>finance </a:t>
            </a:r>
            <a:r>
              <a:rPr sz="2600" spc="-85" dirty="0">
                <a:latin typeface="Times New Roman"/>
                <a:cs typeface="Times New Roman"/>
              </a:rPr>
              <a:t>mix </a:t>
            </a:r>
            <a:r>
              <a:rPr sz="2600" spc="-95" dirty="0">
                <a:latin typeface="Times New Roman"/>
                <a:cs typeface="Times New Roman"/>
              </a:rPr>
              <a:t>is </a:t>
            </a:r>
            <a:r>
              <a:rPr sz="2600" spc="-55" dirty="0">
                <a:latin typeface="Times New Roman"/>
                <a:cs typeface="Times New Roman"/>
              </a:rPr>
              <a:t>irrelevant </a:t>
            </a:r>
            <a:r>
              <a:rPr sz="2600" spc="-30" dirty="0">
                <a:latin typeface="Times New Roman"/>
                <a:cs typeface="Times New Roman"/>
              </a:rPr>
              <a:t>and </a:t>
            </a:r>
            <a:r>
              <a:rPr sz="2600" spc="-25" dirty="0">
                <a:latin typeface="Times New Roman"/>
                <a:cs typeface="Times New Roman"/>
              </a:rPr>
              <a:t>does </a:t>
            </a:r>
            <a:r>
              <a:rPr sz="2600" spc="25" dirty="0">
                <a:latin typeface="Times New Roman"/>
                <a:cs typeface="Times New Roman"/>
              </a:rPr>
              <a:t>not  </a:t>
            </a:r>
            <a:r>
              <a:rPr sz="2600" spc="-50" dirty="0">
                <a:latin typeface="Times New Roman"/>
                <a:cs typeface="Times New Roman"/>
              </a:rPr>
              <a:t>affect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80" dirty="0">
                <a:latin typeface="Times New Roman"/>
                <a:cs typeface="Times New Roman"/>
              </a:rPr>
              <a:t>value </a:t>
            </a:r>
            <a:r>
              <a:rPr sz="2600" spc="-5" dirty="0">
                <a:latin typeface="Times New Roman"/>
                <a:cs typeface="Times New Roman"/>
              </a:rPr>
              <a:t>of the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firm.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5" dirty="0"/>
              <a:t>Capital </a:t>
            </a:r>
            <a:r>
              <a:rPr spc="-65" dirty="0"/>
              <a:t>Structure Theories</a:t>
            </a:r>
            <a:r>
              <a:rPr spc="145" dirty="0"/>
              <a:t> </a:t>
            </a:r>
            <a:r>
              <a:rPr spc="-5" dirty="0"/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0880" y="1584426"/>
            <a:ext cx="3412490" cy="226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marR="30480" indent="-266700">
              <a:lnSpc>
                <a:spcPct val="110000"/>
              </a:lnSpc>
              <a:spcBef>
                <a:spcPts val="100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304800" algn="l"/>
              </a:tabLst>
            </a:pPr>
            <a:r>
              <a:rPr sz="3200" spc="-30" dirty="0">
                <a:latin typeface="Times New Roman"/>
                <a:cs typeface="Times New Roman"/>
              </a:rPr>
              <a:t>Cost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spc="-85" dirty="0">
                <a:latin typeface="Times New Roman"/>
                <a:cs typeface="Times New Roman"/>
              </a:rPr>
              <a:t>capital </a:t>
            </a:r>
            <a:r>
              <a:rPr sz="3200" spc="-40" dirty="0">
                <a:latin typeface="Times New Roman"/>
                <a:cs typeface="Times New Roman"/>
              </a:rPr>
              <a:t>(K</a:t>
            </a:r>
            <a:r>
              <a:rPr sz="3150" spc="-60" baseline="-21164" dirty="0">
                <a:latin typeface="Times New Roman"/>
                <a:cs typeface="Times New Roman"/>
              </a:rPr>
              <a:t>o</a:t>
            </a:r>
            <a:r>
              <a:rPr sz="3200" spc="-40" dirty="0">
                <a:latin typeface="Times New Roman"/>
                <a:cs typeface="Times New Roman"/>
              </a:rPr>
              <a:t>)  </a:t>
            </a:r>
            <a:r>
              <a:rPr sz="3200" spc="-120" dirty="0">
                <a:latin typeface="Times New Roman"/>
                <a:cs typeface="Times New Roman"/>
              </a:rPr>
              <a:t>is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constant.</a:t>
            </a:r>
            <a:endParaRPr sz="3200">
              <a:latin typeface="Times New Roman"/>
              <a:cs typeface="Times New Roman"/>
            </a:endParaRPr>
          </a:p>
          <a:p>
            <a:pPr marL="304800" marR="253365" indent="-266700">
              <a:lnSpc>
                <a:spcPct val="110000"/>
              </a:lnSpc>
              <a:spcBef>
                <a:spcPts val="770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304800" algn="l"/>
              </a:tabLst>
            </a:pPr>
            <a:r>
              <a:rPr sz="3200" spc="-114" dirty="0">
                <a:latin typeface="Times New Roman"/>
                <a:cs typeface="Times New Roman"/>
              </a:rPr>
              <a:t>As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proportion  </a:t>
            </a:r>
            <a:r>
              <a:rPr sz="3200" spc="-5" dirty="0">
                <a:latin typeface="Times New Roman"/>
                <a:cs typeface="Times New Roman"/>
              </a:rPr>
              <a:t>of debt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increases,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2980" y="3876294"/>
            <a:ext cx="22713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0" dirty="0">
                <a:latin typeface="Times New Roman"/>
                <a:cs typeface="Times New Roman"/>
              </a:rPr>
              <a:t>(K </a:t>
            </a:r>
            <a:r>
              <a:rPr sz="3200" spc="-135" dirty="0">
                <a:latin typeface="Times New Roman"/>
                <a:cs typeface="Times New Roman"/>
              </a:rPr>
              <a:t>)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increases.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6280" y="4064425"/>
            <a:ext cx="3514725" cy="149669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699770">
              <a:lnSpc>
                <a:spcPct val="100000"/>
              </a:lnSpc>
              <a:spcBef>
                <a:spcPts val="515"/>
              </a:spcBef>
            </a:pPr>
            <a:r>
              <a:rPr sz="2100" spc="-4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10000"/>
              </a:lnSpc>
              <a:spcBef>
                <a:spcPts val="195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279400" algn="l"/>
              </a:tabLst>
            </a:pPr>
            <a:r>
              <a:rPr sz="3200" spc="95" dirty="0">
                <a:latin typeface="Times New Roman"/>
                <a:cs typeface="Times New Roman"/>
              </a:rPr>
              <a:t>No </a:t>
            </a:r>
            <a:r>
              <a:rPr sz="3200" spc="-50" dirty="0">
                <a:latin typeface="Times New Roman"/>
                <a:cs typeface="Times New Roman"/>
              </a:rPr>
              <a:t>effect </a:t>
            </a:r>
            <a:r>
              <a:rPr sz="3200" spc="30" dirty="0">
                <a:latin typeface="Times New Roman"/>
                <a:cs typeface="Times New Roman"/>
              </a:rPr>
              <a:t>on </a:t>
            </a:r>
            <a:r>
              <a:rPr sz="3200" spc="-30" dirty="0">
                <a:latin typeface="Times New Roman"/>
                <a:cs typeface="Times New Roman"/>
              </a:rPr>
              <a:t>total  </a:t>
            </a:r>
            <a:r>
              <a:rPr sz="3200" spc="-25" dirty="0">
                <a:latin typeface="Times New Roman"/>
                <a:cs typeface="Times New Roman"/>
              </a:rPr>
              <a:t>cost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spc="-85" dirty="0">
                <a:latin typeface="Times New Roman"/>
                <a:cs typeface="Times New Roman"/>
              </a:rPr>
              <a:t>capital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2000" b="1" spc="-75" dirty="0">
                <a:latin typeface="Times New Roman"/>
                <a:cs typeface="Times New Roman"/>
              </a:rPr>
              <a:t>(WACC)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8084" y="2906221"/>
            <a:ext cx="3092450" cy="2331085"/>
          </a:xfrm>
          <a:custGeom>
            <a:avLst/>
            <a:gdLst/>
            <a:ahLst/>
            <a:cxnLst/>
            <a:rect l="l" t="t" r="r" b="b"/>
            <a:pathLst>
              <a:path w="3092450" h="2331085">
                <a:moveTo>
                  <a:pt x="0" y="0"/>
                </a:moveTo>
                <a:lnTo>
                  <a:pt x="0" y="2330927"/>
                </a:lnTo>
              </a:path>
              <a:path w="3092450" h="2331085">
                <a:moveTo>
                  <a:pt x="0" y="2330927"/>
                </a:moveTo>
                <a:lnTo>
                  <a:pt x="3092369" y="2330927"/>
                </a:lnTo>
              </a:path>
              <a:path w="3092450" h="2331085">
                <a:moveTo>
                  <a:pt x="0" y="1683398"/>
                </a:moveTo>
                <a:lnTo>
                  <a:pt x="3092369" y="1683398"/>
                </a:lnTo>
              </a:path>
              <a:path w="3092450" h="2331085">
                <a:moveTo>
                  <a:pt x="0" y="1165506"/>
                </a:moveTo>
                <a:lnTo>
                  <a:pt x="3092369" y="1165506"/>
                </a:lnTo>
              </a:path>
              <a:path w="3092450" h="2331085">
                <a:moveTo>
                  <a:pt x="0" y="1165506"/>
                </a:moveTo>
                <a:lnTo>
                  <a:pt x="3092369" y="129436"/>
                </a:lnTo>
              </a:path>
            </a:pathLst>
          </a:custGeom>
          <a:ln w="17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700" y="1595437"/>
            <a:ext cx="5200650" cy="4695825"/>
          </a:xfrm>
          <a:prstGeom prst="rect">
            <a:avLst/>
          </a:prstGeom>
          <a:ln w="12700">
            <a:solidFill>
              <a:srgbClr val="FFE1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020444">
              <a:lnSpc>
                <a:spcPct val="100000"/>
              </a:lnSpc>
            </a:pPr>
            <a:r>
              <a:rPr sz="1350" spc="105" dirty="0">
                <a:latin typeface="Arial"/>
                <a:cs typeface="Arial"/>
              </a:rPr>
              <a:t>Cost</a:t>
            </a:r>
            <a:endParaRPr sz="1350">
              <a:latin typeface="Arial"/>
              <a:cs typeface="Arial"/>
            </a:endParaRPr>
          </a:p>
          <a:p>
            <a:pPr marL="4495800">
              <a:lnSpc>
                <a:spcPct val="100000"/>
              </a:lnSpc>
              <a:spcBef>
                <a:spcPts val="950"/>
              </a:spcBef>
            </a:pPr>
            <a:r>
              <a:rPr sz="1350" spc="155" dirty="0">
                <a:latin typeface="Arial"/>
                <a:cs typeface="Arial"/>
              </a:rPr>
              <a:t>ke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4446270" marR="493395" indent="30480">
              <a:lnSpc>
                <a:spcPct val="239200"/>
              </a:lnSpc>
              <a:spcBef>
                <a:spcPts val="1040"/>
              </a:spcBef>
            </a:pPr>
            <a:r>
              <a:rPr sz="1350" spc="120" dirty="0">
                <a:latin typeface="Arial"/>
                <a:cs typeface="Arial"/>
              </a:rPr>
              <a:t>ko  </a:t>
            </a:r>
            <a:r>
              <a:rPr sz="1350" spc="155" dirty="0">
                <a:latin typeface="Arial"/>
                <a:cs typeface="Arial"/>
              </a:rPr>
              <a:t>kd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Arial"/>
              <a:cs typeface="Arial"/>
            </a:endParaRPr>
          </a:p>
          <a:p>
            <a:pPr marR="1276985" algn="r">
              <a:lnSpc>
                <a:spcPct val="100000"/>
              </a:lnSpc>
            </a:pPr>
            <a:r>
              <a:rPr sz="1350" spc="90" dirty="0">
                <a:latin typeface="Arial"/>
                <a:cs typeface="Arial"/>
              </a:rPr>
              <a:t>D</a:t>
            </a:r>
            <a:r>
              <a:rPr sz="1350" spc="70" dirty="0">
                <a:latin typeface="Arial"/>
                <a:cs typeface="Arial"/>
              </a:rPr>
              <a:t>e</a:t>
            </a:r>
            <a:r>
              <a:rPr sz="1350" spc="120" dirty="0">
                <a:latin typeface="Arial"/>
                <a:cs typeface="Arial"/>
              </a:rPr>
              <a:t>b</a:t>
            </a:r>
            <a:r>
              <a:rPr sz="1350" spc="70" dirty="0"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69291"/>
            <a:ext cx="8288021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</a:t>
            </a:r>
            <a:r>
              <a:rPr sz="4400" spc="-65"/>
              <a:t>Theories</a:t>
            </a:r>
            <a:r>
              <a:rPr sz="4400" spc="145"/>
              <a:t> </a:t>
            </a:r>
            <a:r>
              <a:rPr sz="4400" spc="-5" smtClean="0"/>
              <a:t>–</a:t>
            </a:r>
            <a:r>
              <a:rPr lang="en-US" sz="4400" spc="-5" dirty="0" smtClean="0"/>
              <a:t/>
            </a:r>
            <a:br>
              <a:rPr lang="en-US" sz="4400" spc="-5" dirty="0" smtClean="0"/>
            </a:br>
            <a:r>
              <a:rPr lang="it-IT" sz="4400" spc="-165" dirty="0" smtClean="0">
                <a:solidFill>
                  <a:srgbClr val="FFFFFF"/>
                </a:solidFill>
              </a:rPr>
              <a:t>C) </a:t>
            </a:r>
            <a:r>
              <a:rPr lang="it-IT" sz="4400" spc="-145" dirty="0" smtClean="0">
                <a:solidFill>
                  <a:srgbClr val="FFFFFF"/>
                </a:solidFill>
              </a:rPr>
              <a:t>Modigliani </a:t>
            </a:r>
            <a:r>
              <a:rPr lang="it-IT" sz="4400" dirty="0" smtClean="0">
                <a:solidFill>
                  <a:srgbClr val="FFFFFF"/>
                </a:solidFill>
              </a:rPr>
              <a:t>– </a:t>
            </a:r>
            <a:r>
              <a:rPr lang="it-IT" sz="4400" spc="-175" dirty="0" smtClean="0">
                <a:solidFill>
                  <a:srgbClr val="FFFFFF"/>
                </a:solidFill>
              </a:rPr>
              <a:t>Miller </a:t>
            </a:r>
            <a:r>
              <a:rPr lang="it-IT" sz="4400" spc="-110" dirty="0" smtClean="0">
                <a:solidFill>
                  <a:srgbClr val="FFFFFF"/>
                </a:solidFill>
              </a:rPr>
              <a:t>Model</a:t>
            </a:r>
            <a:r>
              <a:rPr lang="it-IT" sz="4400" spc="509" dirty="0" smtClean="0">
                <a:solidFill>
                  <a:srgbClr val="FFFFFF"/>
                </a:solidFill>
              </a:rPr>
              <a:t> </a:t>
            </a:r>
            <a:r>
              <a:rPr lang="it-IT" sz="4400" spc="-215" dirty="0" smtClean="0">
                <a:solidFill>
                  <a:srgbClr val="FFFFFF"/>
                </a:solidFill>
              </a:rPr>
              <a:t>(MM</a:t>
            </a:r>
            <a:r>
              <a:rPr lang="it-IT" sz="4400" spc="-215" dirty="0" smtClean="0">
                <a:solidFill>
                  <a:srgbClr val="FFFFFF"/>
                </a:solidFill>
              </a:rPr>
              <a:t>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0" y="1600200"/>
            <a:ext cx="9144000" cy="5190652"/>
          </a:xfrm>
          <a:prstGeom prst="rect">
            <a:avLst/>
          </a:prstGeom>
        </p:spPr>
        <p:txBody>
          <a:bodyPr vert="horz" wrap="square" lIns="0" tIns="373380" rIns="0" bIns="0" rtlCol="0">
            <a:spAutoFit/>
          </a:bodyPr>
          <a:lstStyle/>
          <a:p>
            <a:pPr marL="241300" marR="254635" indent="-229235" algn="just">
              <a:lnSpc>
                <a:spcPct val="105000"/>
              </a:lnSpc>
              <a:spcBef>
                <a:spcPts val="162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165" smtClean="0">
                <a:latin typeface="Times New Roman"/>
                <a:cs typeface="Times New Roman"/>
              </a:rPr>
              <a:t>MM </a:t>
            </a:r>
            <a:r>
              <a:rPr sz="2400" spc="-25" dirty="0">
                <a:latin typeface="Times New Roman"/>
                <a:cs typeface="Times New Roman"/>
              </a:rPr>
              <a:t>approach </a:t>
            </a:r>
            <a:r>
              <a:rPr sz="2400" spc="-10" dirty="0">
                <a:latin typeface="Times New Roman"/>
                <a:cs typeface="Times New Roman"/>
              </a:rPr>
              <a:t>supports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114" dirty="0">
                <a:latin typeface="Times New Roman"/>
                <a:cs typeface="Times New Roman"/>
              </a:rPr>
              <a:t>NOI </a:t>
            </a:r>
            <a:r>
              <a:rPr sz="2400" spc="-35" dirty="0">
                <a:latin typeface="Times New Roman"/>
                <a:cs typeface="Times New Roman"/>
              </a:rPr>
              <a:t>approach, </a:t>
            </a:r>
            <a:r>
              <a:rPr sz="2400" spc="-100" dirty="0">
                <a:latin typeface="Times New Roman"/>
                <a:cs typeface="Times New Roman"/>
              </a:rPr>
              <a:t>i.e.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75" dirty="0">
                <a:latin typeface="Times New Roman"/>
                <a:cs typeface="Times New Roman"/>
              </a:rPr>
              <a:t>capital  </a:t>
            </a:r>
            <a:r>
              <a:rPr sz="2400" spc="-25" dirty="0">
                <a:latin typeface="Times New Roman"/>
                <a:cs typeface="Times New Roman"/>
              </a:rPr>
              <a:t>structure </a:t>
            </a:r>
            <a:r>
              <a:rPr sz="2400" spc="-60" dirty="0">
                <a:latin typeface="Times New Roman"/>
                <a:cs typeface="Times New Roman"/>
              </a:rPr>
              <a:t>(debt-equity </a:t>
            </a:r>
            <a:r>
              <a:rPr sz="2400" spc="-100" dirty="0">
                <a:latin typeface="Times New Roman"/>
                <a:cs typeface="Times New Roman"/>
              </a:rPr>
              <a:t>mix) </a:t>
            </a:r>
            <a:r>
              <a:rPr sz="2400" spc="-55" dirty="0">
                <a:latin typeface="Times New Roman"/>
                <a:cs typeface="Times New Roman"/>
              </a:rPr>
              <a:t>has </a:t>
            </a:r>
            <a:r>
              <a:rPr sz="2400" spc="20" dirty="0">
                <a:latin typeface="Times New Roman"/>
                <a:cs typeface="Times New Roman"/>
              </a:rPr>
              <a:t>no </a:t>
            </a:r>
            <a:r>
              <a:rPr sz="2400" spc="-45" dirty="0">
                <a:latin typeface="Times New Roman"/>
                <a:cs typeface="Times New Roman"/>
              </a:rPr>
              <a:t>effect </a:t>
            </a:r>
            <a:r>
              <a:rPr sz="2400" spc="20" dirty="0">
                <a:latin typeface="Times New Roman"/>
                <a:cs typeface="Times New Roman"/>
              </a:rPr>
              <a:t>on </a:t>
            </a:r>
            <a:r>
              <a:rPr sz="2400" spc="-90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110" dirty="0">
                <a:latin typeface="Times New Roman"/>
                <a:cs typeface="Times New Roman"/>
              </a:rPr>
              <a:t>a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firm.</a:t>
            </a:r>
            <a:endParaRPr sz="2400">
              <a:latin typeface="Times New Roman"/>
              <a:cs typeface="Times New Roman"/>
            </a:endParaRPr>
          </a:p>
          <a:p>
            <a:pPr marL="241300" marR="451484" indent="-229235" algn="just">
              <a:lnSpc>
                <a:spcPct val="105100"/>
              </a:lnSpc>
              <a:spcBef>
                <a:spcPts val="67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15" dirty="0">
                <a:latin typeface="Times New Roman"/>
                <a:cs typeface="Times New Roman"/>
              </a:rPr>
              <a:t>Further,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165" dirty="0">
                <a:latin typeface="Times New Roman"/>
                <a:cs typeface="Times New Roman"/>
              </a:rPr>
              <a:t>MM </a:t>
            </a:r>
            <a:r>
              <a:rPr sz="2400" spc="-45" dirty="0">
                <a:latin typeface="Times New Roman"/>
                <a:cs typeface="Times New Roman"/>
              </a:rPr>
              <a:t>model </a:t>
            </a:r>
            <a:r>
              <a:rPr sz="2400" spc="-50" dirty="0">
                <a:latin typeface="Times New Roman"/>
                <a:cs typeface="Times New Roman"/>
              </a:rPr>
              <a:t>adds </a:t>
            </a:r>
            <a:r>
              <a:rPr sz="2400" spc="-110" dirty="0">
                <a:latin typeface="Times New Roman"/>
                <a:cs typeface="Times New Roman"/>
              </a:rPr>
              <a:t>a </a:t>
            </a:r>
            <a:r>
              <a:rPr sz="2400" spc="-60" dirty="0">
                <a:latin typeface="Times New Roman"/>
                <a:cs typeface="Times New Roman"/>
              </a:rPr>
              <a:t>behavioural </a:t>
            </a:r>
            <a:r>
              <a:rPr sz="2400" spc="-65" dirty="0">
                <a:latin typeface="Times New Roman"/>
                <a:cs typeface="Times New Roman"/>
              </a:rPr>
              <a:t>justification </a:t>
            </a:r>
            <a:r>
              <a:rPr sz="2400" spc="-60" dirty="0">
                <a:latin typeface="Times New Roman"/>
                <a:cs typeface="Times New Roman"/>
              </a:rPr>
              <a:t>in  </a:t>
            </a:r>
            <a:r>
              <a:rPr sz="2400" spc="-40" dirty="0">
                <a:latin typeface="Times New Roman"/>
                <a:cs typeface="Times New Roman"/>
              </a:rPr>
              <a:t>favour </a:t>
            </a:r>
            <a:r>
              <a:rPr sz="2400" spc="-5" dirty="0">
                <a:latin typeface="Times New Roman"/>
                <a:cs typeface="Times New Roman"/>
              </a:rPr>
              <a:t>of the </a:t>
            </a:r>
            <a:r>
              <a:rPr sz="2400" spc="114" dirty="0">
                <a:latin typeface="Times New Roman"/>
                <a:cs typeface="Times New Roman"/>
              </a:rPr>
              <a:t>NOI </a:t>
            </a:r>
            <a:r>
              <a:rPr sz="2400" spc="-25" dirty="0">
                <a:latin typeface="Times New Roman"/>
                <a:cs typeface="Times New Roman"/>
              </a:rPr>
              <a:t>approach </a:t>
            </a:r>
            <a:r>
              <a:rPr sz="2400" spc="-50" dirty="0">
                <a:latin typeface="Times New Roman"/>
                <a:cs typeface="Times New Roman"/>
              </a:rPr>
              <a:t>(personal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leverage)</a:t>
            </a:r>
            <a:endParaRPr sz="2400">
              <a:latin typeface="Times New Roman"/>
              <a:cs typeface="Times New Roman"/>
            </a:endParaRPr>
          </a:p>
          <a:p>
            <a:pPr marL="241300" indent="-229235" algn="just">
              <a:lnSpc>
                <a:spcPct val="100000"/>
              </a:lnSpc>
              <a:spcBef>
                <a:spcPts val="84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40" dirty="0">
                <a:latin typeface="Times New Roman"/>
                <a:cs typeface="Times New Roman"/>
              </a:rPr>
              <a:t>Assumptions</a:t>
            </a:r>
            <a:r>
              <a:rPr sz="2400" spc="-5" dirty="0">
                <a:latin typeface="Times New Roman"/>
                <a:cs typeface="Times New Roman"/>
              </a:rPr>
              <a:t> –</a:t>
            </a:r>
            <a:endParaRPr sz="2400">
              <a:latin typeface="Times New Roman"/>
              <a:cs typeface="Times New Roman"/>
            </a:endParaRPr>
          </a:p>
          <a:p>
            <a:pPr marL="584200" marR="126364" lvl="1" indent="-228600" algn="just">
              <a:lnSpc>
                <a:spcPct val="100899"/>
              </a:lnSpc>
              <a:spcBef>
                <a:spcPts val="635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584835" algn="l"/>
              </a:tabLst>
            </a:pPr>
            <a:r>
              <a:rPr sz="2400" spc="-35" dirty="0">
                <a:latin typeface="Times New Roman"/>
                <a:cs typeface="Times New Roman"/>
              </a:rPr>
              <a:t>Capital </a:t>
            </a:r>
            <a:r>
              <a:rPr sz="2400" spc="-10" dirty="0">
                <a:latin typeface="Times New Roman"/>
                <a:cs typeface="Times New Roman"/>
              </a:rPr>
              <a:t>markets </a:t>
            </a:r>
            <a:r>
              <a:rPr sz="2400" spc="-80" dirty="0">
                <a:latin typeface="Times New Roman"/>
                <a:cs typeface="Times New Roman"/>
              </a:rPr>
              <a:t>are </a:t>
            </a:r>
            <a:r>
              <a:rPr sz="2400" spc="-20" dirty="0">
                <a:latin typeface="Times New Roman"/>
                <a:cs typeface="Times New Roman"/>
              </a:rPr>
              <a:t>perfect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20" dirty="0">
                <a:latin typeface="Times New Roman"/>
                <a:cs typeface="Times New Roman"/>
              </a:rPr>
              <a:t>investors </a:t>
            </a:r>
            <a:r>
              <a:rPr sz="2400" spc="-80" dirty="0">
                <a:latin typeface="Times New Roman"/>
                <a:cs typeface="Times New Roman"/>
              </a:rPr>
              <a:t>are </a:t>
            </a:r>
            <a:r>
              <a:rPr sz="2400" spc="-60" dirty="0">
                <a:latin typeface="Times New Roman"/>
                <a:cs typeface="Times New Roman"/>
              </a:rPr>
              <a:t>free </a:t>
            </a:r>
            <a:r>
              <a:rPr sz="2400" spc="3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buy, </a:t>
            </a:r>
            <a:r>
              <a:rPr sz="2400" spc="-25" dirty="0">
                <a:latin typeface="Times New Roman"/>
                <a:cs typeface="Times New Roman"/>
              </a:rPr>
              <a:t>sell,  </a:t>
            </a:r>
            <a:r>
              <a:rPr sz="2400" spc="-20" dirty="0">
                <a:latin typeface="Times New Roman"/>
                <a:cs typeface="Times New Roman"/>
              </a:rPr>
              <a:t>&amp; </a:t>
            </a:r>
            <a:r>
              <a:rPr sz="2400" spc="5" dirty="0">
                <a:latin typeface="Times New Roman"/>
                <a:cs typeface="Times New Roman"/>
              </a:rPr>
              <a:t>switch </a:t>
            </a:r>
            <a:r>
              <a:rPr sz="2400" spc="20" dirty="0">
                <a:latin typeface="Times New Roman"/>
                <a:cs typeface="Times New Roman"/>
              </a:rPr>
              <a:t>between </a:t>
            </a:r>
            <a:r>
              <a:rPr sz="2400" spc="-10" dirty="0">
                <a:latin typeface="Times New Roman"/>
                <a:cs typeface="Times New Roman"/>
              </a:rPr>
              <a:t>securities. </a:t>
            </a:r>
            <a:r>
              <a:rPr sz="2400" spc="-35" dirty="0">
                <a:latin typeface="Times New Roman"/>
                <a:cs typeface="Times New Roman"/>
              </a:rPr>
              <a:t>Securities </a:t>
            </a:r>
            <a:r>
              <a:rPr sz="2400" spc="-80" dirty="0">
                <a:latin typeface="Times New Roman"/>
                <a:cs typeface="Times New Roman"/>
              </a:rPr>
              <a:t>are </a:t>
            </a:r>
            <a:r>
              <a:rPr sz="2400" spc="-35" dirty="0">
                <a:latin typeface="Times New Roman"/>
                <a:cs typeface="Times New Roman"/>
              </a:rPr>
              <a:t>infinitely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divisible.</a:t>
            </a:r>
            <a:endParaRPr sz="2400">
              <a:latin typeface="Times New Roman"/>
              <a:cs typeface="Times New Roman"/>
            </a:endParaRPr>
          </a:p>
          <a:p>
            <a:pPr marL="584200" lvl="1" indent="-229235" algn="just">
              <a:lnSpc>
                <a:spcPct val="100000"/>
              </a:lnSpc>
              <a:spcBef>
                <a:spcPts val="600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584835" algn="l"/>
              </a:tabLst>
            </a:pPr>
            <a:r>
              <a:rPr sz="2400" spc="-15" dirty="0">
                <a:latin typeface="Times New Roman"/>
                <a:cs typeface="Times New Roman"/>
              </a:rPr>
              <a:t>Investors </a:t>
            </a:r>
            <a:r>
              <a:rPr sz="2400" spc="-50" dirty="0">
                <a:latin typeface="Times New Roman"/>
                <a:cs typeface="Times New Roman"/>
              </a:rPr>
              <a:t>can </a:t>
            </a:r>
            <a:r>
              <a:rPr sz="2400" spc="-35" dirty="0">
                <a:latin typeface="Times New Roman"/>
                <a:cs typeface="Times New Roman"/>
              </a:rPr>
              <a:t>borrow </a:t>
            </a:r>
            <a:r>
              <a:rPr sz="2400" spc="-10" dirty="0">
                <a:latin typeface="Times New Roman"/>
                <a:cs typeface="Times New Roman"/>
              </a:rPr>
              <a:t>without </a:t>
            </a:r>
            <a:r>
              <a:rPr sz="2400" spc="-20" dirty="0">
                <a:latin typeface="Times New Roman"/>
                <a:cs typeface="Times New Roman"/>
              </a:rPr>
              <a:t>restrictions </a:t>
            </a:r>
            <a:r>
              <a:rPr sz="2400" spc="-25" dirty="0">
                <a:latin typeface="Times New Roman"/>
                <a:cs typeface="Times New Roman"/>
              </a:rPr>
              <a:t>at </a:t>
            </a:r>
            <a:r>
              <a:rPr sz="2400" spc="-65" dirty="0">
                <a:latin typeface="Times New Roman"/>
                <a:cs typeface="Times New Roman"/>
              </a:rPr>
              <a:t>par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firms.</a:t>
            </a:r>
            <a:endParaRPr sz="2400">
              <a:latin typeface="Times New Roman"/>
              <a:cs typeface="Times New Roman"/>
            </a:endParaRPr>
          </a:p>
          <a:p>
            <a:pPr marL="584200" lvl="1" indent="-229235" algn="just">
              <a:lnSpc>
                <a:spcPct val="100000"/>
              </a:lnSpc>
              <a:spcBef>
                <a:spcPts val="600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584835" algn="l"/>
              </a:tabLst>
            </a:pPr>
            <a:r>
              <a:rPr sz="2400" spc="-15" dirty="0">
                <a:latin typeface="Times New Roman"/>
                <a:cs typeface="Times New Roman"/>
              </a:rPr>
              <a:t>Investors </a:t>
            </a:r>
            <a:r>
              <a:rPr sz="2400" spc="-80" dirty="0">
                <a:latin typeface="Times New Roman"/>
                <a:cs typeface="Times New Roman"/>
              </a:rPr>
              <a:t>are </a:t>
            </a:r>
            <a:r>
              <a:rPr sz="2400" spc="-60" dirty="0">
                <a:latin typeface="Times New Roman"/>
                <a:cs typeface="Times New Roman"/>
              </a:rPr>
              <a:t>rational </a:t>
            </a:r>
            <a:r>
              <a:rPr sz="2400" spc="-20" dirty="0">
                <a:latin typeface="Times New Roman"/>
                <a:cs typeface="Times New Roman"/>
              </a:rPr>
              <a:t>&amp; </a:t>
            </a:r>
            <a:r>
              <a:rPr sz="2400" spc="-25" dirty="0">
                <a:latin typeface="Times New Roman"/>
                <a:cs typeface="Times New Roman"/>
              </a:rPr>
              <a:t>informed </a:t>
            </a:r>
            <a:r>
              <a:rPr sz="2400" spc="-55" dirty="0">
                <a:latin typeface="Times New Roman"/>
                <a:cs typeface="Times New Roman"/>
              </a:rPr>
              <a:t>of </a:t>
            </a:r>
            <a:r>
              <a:rPr sz="2400" spc="-50" dirty="0">
                <a:latin typeface="Times New Roman"/>
                <a:cs typeface="Times New Roman"/>
              </a:rPr>
              <a:t>risk-return </a:t>
            </a:r>
            <a:r>
              <a:rPr sz="2400" spc="-55" dirty="0">
                <a:latin typeface="Times New Roman"/>
                <a:cs typeface="Times New Roman"/>
              </a:rPr>
              <a:t>of </a:t>
            </a:r>
            <a:r>
              <a:rPr sz="2400" spc="-85" dirty="0">
                <a:latin typeface="Times New Roman"/>
                <a:cs typeface="Times New Roman"/>
              </a:rPr>
              <a:t>all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securities</a:t>
            </a:r>
            <a:endParaRPr sz="2400">
              <a:latin typeface="Times New Roman"/>
              <a:cs typeface="Times New Roman"/>
            </a:endParaRPr>
          </a:p>
          <a:p>
            <a:pPr marL="584200" lvl="1" indent="-229235" algn="just">
              <a:lnSpc>
                <a:spcPct val="100000"/>
              </a:lnSpc>
              <a:spcBef>
                <a:spcPts val="600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584835" algn="l"/>
              </a:tabLst>
            </a:pPr>
            <a:r>
              <a:rPr sz="2400" spc="110" dirty="0">
                <a:latin typeface="Times New Roman"/>
                <a:cs typeface="Times New Roman"/>
              </a:rPr>
              <a:t>No </a:t>
            </a:r>
            <a:r>
              <a:rPr sz="2400" spc="-30" dirty="0">
                <a:latin typeface="Times New Roman"/>
                <a:cs typeface="Times New Roman"/>
              </a:rPr>
              <a:t>corporate </a:t>
            </a:r>
            <a:r>
              <a:rPr sz="2400" spc="-5" dirty="0">
                <a:latin typeface="Times New Roman"/>
                <a:cs typeface="Times New Roman"/>
              </a:rPr>
              <a:t>income </a:t>
            </a:r>
            <a:r>
              <a:rPr sz="2400" spc="-25" dirty="0">
                <a:latin typeface="Times New Roman"/>
                <a:cs typeface="Times New Roman"/>
              </a:rPr>
              <a:t>tax,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35" dirty="0">
                <a:latin typeface="Times New Roman"/>
                <a:cs typeface="Times New Roman"/>
              </a:rPr>
              <a:t>no transaction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costs.</a:t>
            </a:r>
            <a:endParaRPr sz="2400">
              <a:latin typeface="Times New Roman"/>
              <a:cs typeface="Times New Roman"/>
            </a:endParaRPr>
          </a:p>
          <a:p>
            <a:pPr marL="584200" lvl="1" indent="-229235" algn="just">
              <a:lnSpc>
                <a:spcPct val="100000"/>
              </a:lnSpc>
              <a:spcBef>
                <a:spcPts val="600"/>
              </a:spcBef>
              <a:buClr>
                <a:srgbClr val="A01D25"/>
              </a:buClr>
              <a:buSzPct val="72000"/>
              <a:buFont typeface="Times New Roman"/>
              <a:buChar char="o"/>
              <a:tabLst>
                <a:tab pos="584835" algn="l"/>
              </a:tabLst>
            </a:pPr>
            <a:r>
              <a:rPr sz="2400" spc="-185" dirty="0">
                <a:latin typeface="Times New Roman"/>
                <a:cs typeface="Times New Roman"/>
              </a:rPr>
              <a:t>100 </a:t>
            </a:r>
            <a:r>
              <a:rPr sz="2400" spc="-85" dirty="0">
                <a:latin typeface="Times New Roman"/>
                <a:cs typeface="Times New Roman"/>
              </a:rPr>
              <a:t>% </a:t>
            </a:r>
            <a:r>
              <a:rPr sz="2400" spc="5" dirty="0">
                <a:latin typeface="Times New Roman"/>
                <a:cs typeface="Times New Roman"/>
              </a:rPr>
              <a:t>dividend </a:t>
            </a:r>
            <a:r>
              <a:rPr sz="2400" spc="-10" dirty="0">
                <a:latin typeface="Times New Roman"/>
                <a:cs typeface="Times New Roman"/>
              </a:rPr>
              <a:t>payout </a:t>
            </a:r>
            <a:r>
              <a:rPr sz="2400" spc="-40" dirty="0">
                <a:latin typeface="Times New Roman"/>
                <a:cs typeface="Times New Roman"/>
              </a:rPr>
              <a:t>ratio, </a:t>
            </a:r>
            <a:r>
              <a:rPr sz="2400" spc="-10" dirty="0">
                <a:latin typeface="Times New Roman"/>
                <a:cs typeface="Times New Roman"/>
              </a:rPr>
              <a:t>i.e. </a:t>
            </a:r>
            <a:r>
              <a:rPr sz="2400" spc="-35" dirty="0">
                <a:latin typeface="Times New Roman"/>
                <a:cs typeface="Times New Roman"/>
              </a:rPr>
              <a:t>no </a:t>
            </a:r>
            <a:r>
              <a:rPr sz="2400" spc="-25" dirty="0">
                <a:latin typeface="Times New Roman"/>
                <a:cs typeface="Times New Roman"/>
              </a:rPr>
              <a:t>profits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retention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2880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998" y="1600199"/>
            <a:ext cx="8561070" cy="4267201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800" spc="-165" dirty="0">
                <a:latin typeface="Times New Roman"/>
                <a:cs typeface="Times New Roman"/>
              </a:rPr>
              <a:t>MM </a:t>
            </a:r>
            <a:r>
              <a:rPr sz="2800" spc="-75" dirty="0">
                <a:latin typeface="Times New Roman"/>
                <a:cs typeface="Times New Roman"/>
              </a:rPr>
              <a:t>Model </a:t>
            </a:r>
            <a:r>
              <a:rPr sz="2800" spc="-20" dirty="0">
                <a:latin typeface="Times New Roman"/>
                <a:cs typeface="Times New Roman"/>
              </a:rPr>
              <a:t>proposition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584200" indent="-229235">
              <a:lnSpc>
                <a:spcPct val="100000"/>
              </a:lnSpc>
              <a:spcBef>
                <a:spcPts val="1340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25" dirty="0">
                <a:latin typeface="Times New Roman"/>
                <a:cs typeface="Times New Roman"/>
              </a:rPr>
              <a:t>independent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-80" dirty="0">
                <a:latin typeface="Times New Roman"/>
                <a:cs typeface="Times New Roman"/>
              </a:rPr>
              <a:t>capital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structure.</a:t>
            </a:r>
            <a:endParaRPr sz="2800">
              <a:latin typeface="Times New Roman"/>
              <a:cs typeface="Times New Roman"/>
            </a:endParaRPr>
          </a:p>
          <a:p>
            <a:pPr marL="584200" marR="5080" indent="-228600">
              <a:lnSpc>
                <a:spcPct val="120000"/>
              </a:lnSpc>
              <a:spcBef>
                <a:spcPts val="675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80" dirty="0">
                <a:latin typeface="Times New Roman"/>
                <a:cs typeface="Times New Roman"/>
              </a:rPr>
              <a:t>equal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75" dirty="0">
                <a:latin typeface="Times New Roman"/>
                <a:cs typeface="Times New Roman"/>
              </a:rPr>
              <a:t>capitalized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45" dirty="0">
                <a:latin typeface="Times New Roman"/>
                <a:cs typeface="Times New Roman"/>
              </a:rPr>
              <a:t>operating  income </a:t>
            </a:r>
            <a:r>
              <a:rPr sz="2800" spc="-105" dirty="0">
                <a:latin typeface="Times New Roman"/>
                <a:cs typeface="Times New Roman"/>
              </a:rPr>
              <a:t>(i.e. </a:t>
            </a:r>
            <a:r>
              <a:rPr sz="2400" b="1" spc="10" dirty="0">
                <a:latin typeface="Times New Roman"/>
                <a:cs typeface="Times New Roman"/>
              </a:rPr>
              <a:t>EBIT</a:t>
            </a:r>
            <a:r>
              <a:rPr sz="2800" spc="10" dirty="0">
                <a:latin typeface="Times New Roman"/>
                <a:cs typeface="Times New Roman"/>
              </a:rPr>
              <a:t>) </a:t>
            </a:r>
            <a:r>
              <a:rPr sz="2800" spc="-11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30" dirty="0">
                <a:latin typeface="Times New Roman"/>
                <a:cs typeface="Times New Roman"/>
              </a:rPr>
              <a:t>appropriate </a:t>
            </a:r>
            <a:r>
              <a:rPr sz="2800" spc="-40" dirty="0">
                <a:latin typeface="Times New Roman"/>
                <a:cs typeface="Times New Roman"/>
              </a:rPr>
              <a:t>rate </a:t>
            </a:r>
            <a:r>
              <a:rPr sz="2800" spc="-105" dirty="0">
                <a:latin typeface="Times New Roman"/>
                <a:cs typeface="Times New Roman"/>
              </a:rPr>
              <a:t>(i.e.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400" b="1" spc="-145" dirty="0">
                <a:latin typeface="Times New Roman"/>
                <a:cs typeface="Times New Roman"/>
              </a:rPr>
              <a:t>WACC</a:t>
            </a:r>
            <a:r>
              <a:rPr sz="2800" spc="-145" dirty="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  <a:p>
            <a:pPr marL="584200" indent="-229235">
              <a:lnSpc>
                <a:spcPct val="100000"/>
              </a:lnSpc>
              <a:spcBef>
                <a:spcPts val="1345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40" dirty="0">
                <a:latin typeface="Times New Roman"/>
                <a:cs typeface="Times New Roman"/>
              </a:rPr>
              <a:t>Firm </a:t>
            </a:r>
            <a:r>
              <a:rPr sz="2800" spc="280" dirty="0">
                <a:latin typeface="Times New Roman"/>
                <a:cs typeface="Times New Roman"/>
              </a:rPr>
              <a:t>= </a:t>
            </a:r>
            <a:r>
              <a:rPr sz="2400" b="1" spc="-40" dirty="0">
                <a:latin typeface="Times New Roman"/>
                <a:cs typeface="Times New Roman"/>
              </a:rPr>
              <a:t>Mkt. Value </a:t>
            </a:r>
            <a:r>
              <a:rPr sz="2400" b="1" spc="-15" dirty="0">
                <a:latin typeface="Times New Roman"/>
                <a:cs typeface="Times New Roman"/>
              </a:rPr>
              <a:t>of </a:t>
            </a:r>
            <a:r>
              <a:rPr sz="2400" b="1" spc="-10" dirty="0">
                <a:latin typeface="Times New Roman"/>
                <a:cs typeface="Times New Roman"/>
              </a:rPr>
              <a:t>Equity </a:t>
            </a:r>
            <a:r>
              <a:rPr sz="2400" b="1" spc="229" dirty="0">
                <a:latin typeface="Times New Roman"/>
                <a:cs typeface="Times New Roman"/>
              </a:rPr>
              <a:t>+ </a:t>
            </a:r>
            <a:r>
              <a:rPr sz="2400" b="1" spc="-40" dirty="0">
                <a:latin typeface="Times New Roman"/>
                <a:cs typeface="Times New Roman"/>
              </a:rPr>
              <a:t>Mkt. Value </a:t>
            </a:r>
            <a:r>
              <a:rPr sz="2400" b="1" spc="-15" dirty="0">
                <a:latin typeface="Times New Roman"/>
                <a:cs typeface="Times New Roman"/>
              </a:rPr>
              <a:t>of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30" dirty="0">
                <a:latin typeface="Times New Roman"/>
                <a:cs typeface="Times New Roman"/>
              </a:rPr>
              <a:t>Debt</a:t>
            </a:r>
            <a:endParaRPr sz="2400">
              <a:latin typeface="Times New Roman"/>
              <a:cs typeface="Times New Roman"/>
            </a:endParaRPr>
          </a:p>
          <a:p>
            <a:pPr marL="2903855" marR="3253740" indent="-265430">
              <a:lnSpc>
                <a:spcPct val="140000"/>
              </a:lnSpc>
              <a:spcBef>
                <a:spcPts val="5"/>
              </a:spcBef>
            </a:pPr>
            <a:r>
              <a:rPr sz="2800" spc="285" dirty="0">
                <a:latin typeface="Times New Roman"/>
                <a:cs typeface="Times New Roman"/>
              </a:rPr>
              <a:t>=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Expected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EBIT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Expected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WACC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5166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998" y="1676399"/>
            <a:ext cx="8463915" cy="4470455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800" spc="-165" dirty="0">
                <a:latin typeface="Times New Roman"/>
                <a:cs typeface="Times New Roman"/>
              </a:rPr>
              <a:t>MM </a:t>
            </a:r>
            <a:r>
              <a:rPr sz="2800" spc="-75" dirty="0">
                <a:latin typeface="Times New Roman"/>
                <a:cs typeface="Times New Roman"/>
              </a:rPr>
              <a:t>Model </a:t>
            </a:r>
            <a:r>
              <a:rPr sz="2800" spc="-20" dirty="0">
                <a:latin typeface="Times New Roman"/>
                <a:cs typeface="Times New Roman"/>
              </a:rPr>
              <a:t>proposition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584200" marR="123825" indent="-228600">
              <a:lnSpc>
                <a:spcPct val="120000"/>
              </a:lnSpc>
              <a:spcBef>
                <a:spcPts val="670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As </a:t>
            </a:r>
            <a:r>
              <a:rPr sz="2800" spc="-25" dirty="0">
                <a:latin typeface="Times New Roman"/>
                <a:cs typeface="Times New Roman"/>
              </a:rPr>
              <a:t>per </a:t>
            </a:r>
            <a:r>
              <a:rPr sz="2800" spc="-140" dirty="0">
                <a:latin typeface="Times New Roman"/>
                <a:cs typeface="Times New Roman"/>
              </a:rPr>
              <a:t>MM, </a:t>
            </a:r>
            <a:r>
              <a:rPr sz="2800" spc="-70" dirty="0">
                <a:latin typeface="Times New Roman"/>
                <a:cs typeface="Times New Roman"/>
              </a:rPr>
              <a:t>identical </a:t>
            </a:r>
            <a:r>
              <a:rPr sz="2800" spc="-55" dirty="0">
                <a:latin typeface="Times New Roman"/>
                <a:cs typeface="Times New Roman"/>
              </a:rPr>
              <a:t>firms </a:t>
            </a:r>
            <a:r>
              <a:rPr sz="2800" spc="-60" dirty="0">
                <a:latin typeface="Times New Roman"/>
                <a:cs typeface="Times New Roman"/>
              </a:rPr>
              <a:t>(except </a:t>
            </a:r>
            <a:r>
              <a:rPr sz="2800" spc="-75" dirty="0">
                <a:latin typeface="Times New Roman"/>
                <a:cs typeface="Times New Roman"/>
              </a:rPr>
              <a:t>capital </a:t>
            </a:r>
            <a:r>
              <a:rPr sz="2800" spc="-35" dirty="0">
                <a:latin typeface="Times New Roman"/>
                <a:cs typeface="Times New Roman"/>
              </a:rPr>
              <a:t>structure) </a:t>
            </a:r>
            <a:r>
              <a:rPr sz="2800" spc="-145" dirty="0">
                <a:latin typeface="Times New Roman"/>
                <a:cs typeface="Times New Roman"/>
              </a:rPr>
              <a:t>will  </a:t>
            </a:r>
            <a:r>
              <a:rPr sz="2800" spc="-70" dirty="0">
                <a:latin typeface="Times New Roman"/>
                <a:cs typeface="Times New Roman"/>
              </a:rPr>
              <a:t>have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same </a:t>
            </a:r>
            <a:r>
              <a:rPr sz="2800" spc="-110" dirty="0">
                <a:latin typeface="Times New Roman"/>
                <a:cs typeface="Times New Roman"/>
              </a:rPr>
              <a:t>level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earnings.</a:t>
            </a:r>
            <a:endParaRPr sz="2800">
              <a:latin typeface="Times New Roman"/>
              <a:cs typeface="Times New Roman"/>
            </a:endParaRPr>
          </a:p>
          <a:p>
            <a:pPr marL="584200" marR="151130" indent="-228600">
              <a:lnSpc>
                <a:spcPct val="115500"/>
              </a:lnSpc>
              <a:spcBef>
                <a:spcPts val="825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As </a:t>
            </a:r>
            <a:r>
              <a:rPr sz="2800" spc="-25" dirty="0">
                <a:latin typeface="Times New Roman"/>
                <a:cs typeface="Times New Roman"/>
              </a:rPr>
              <a:t>per </a:t>
            </a:r>
            <a:r>
              <a:rPr sz="2800" spc="-165" dirty="0">
                <a:latin typeface="Times New Roman"/>
                <a:cs typeface="Times New Roman"/>
              </a:rPr>
              <a:t>MM </a:t>
            </a:r>
            <a:r>
              <a:rPr sz="2800" spc="-35" dirty="0">
                <a:latin typeface="Times New Roman"/>
                <a:cs typeface="Times New Roman"/>
              </a:rPr>
              <a:t>approach, </a:t>
            </a:r>
            <a:r>
              <a:rPr sz="2800" spc="-85" dirty="0">
                <a:latin typeface="Times New Roman"/>
                <a:cs typeface="Times New Roman"/>
              </a:rPr>
              <a:t>if </a:t>
            </a:r>
            <a:r>
              <a:rPr sz="2800" spc="-45" dirty="0">
                <a:latin typeface="Times New Roman"/>
                <a:cs typeface="Times New Roman"/>
              </a:rPr>
              <a:t>market </a:t>
            </a:r>
            <a:r>
              <a:rPr sz="2800" spc="-9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70" dirty="0">
                <a:latin typeface="Times New Roman"/>
                <a:cs typeface="Times New Roman"/>
              </a:rPr>
              <a:t>identical </a:t>
            </a:r>
            <a:r>
              <a:rPr sz="2800" spc="-55" dirty="0">
                <a:latin typeface="Times New Roman"/>
                <a:cs typeface="Times New Roman"/>
              </a:rPr>
              <a:t>firms  </a:t>
            </a:r>
            <a:r>
              <a:rPr sz="2800" spc="-65" dirty="0">
                <a:latin typeface="Times New Roman"/>
                <a:cs typeface="Times New Roman"/>
              </a:rPr>
              <a:t>are </a:t>
            </a:r>
            <a:r>
              <a:rPr sz="2800" spc="-40" dirty="0">
                <a:latin typeface="Times New Roman"/>
                <a:cs typeface="Times New Roman"/>
              </a:rPr>
              <a:t>different, </a:t>
            </a:r>
            <a:r>
              <a:rPr sz="2800" dirty="0"/>
              <a:t>‘arbitrage process</a:t>
            </a:r>
            <a:r>
              <a:rPr sz="2800" i="1" spc="-60" dirty="0">
                <a:latin typeface="Times New Roman"/>
                <a:cs typeface="Times New Roman"/>
              </a:rPr>
              <a:t>’ </a:t>
            </a:r>
            <a:r>
              <a:rPr sz="2800" spc="-150" dirty="0">
                <a:latin typeface="Times New Roman"/>
                <a:cs typeface="Times New Roman"/>
              </a:rPr>
              <a:t>will </a:t>
            </a:r>
            <a:r>
              <a:rPr sz="2800" spc="-60" dirty="0">
                <a:latin typeface="Times New Roman"/>
                <a:cs typeface="Times New Roman"/>
              </a:rPr>
              <a:t>take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place.</a:t>
            </a:r>
            <a:endParaRPr sz="2800">
              <a:latin typeface="Times New Roman"/>
              <a:cs typeface="Times New Roman"/>
            </a:endParaRPr>
          </a:p>
          <a:p>
            <a:pPr marL="584200" marR="5080" indent="-228600">
              <a:lnSpc>
                <a:spcPct val="120000"/>
              </a:lnSpc>
              <a:spcBef>
                <a:spcPts val="645"/>
              </a:spcBef>
              <a:buClr>
                <a:srgbClr val="A01D25"/>
              </a:buClr>
              <a:buSzPct val="75000"/>
              <a:buChar char="o"/>
              <a:tabLst>
                <a:tab pos="584835" algn="l"/>
              </a:tabLst>
            </a:pPr>
            <a:r>
              <a:rPr sz="2800" spc="40" dirty="0">
                <a:latin typeface="Times New Roman"/>
                <a:cs typeface="Times New Roman"/>
              </a:rPr>
              <a:t>In </a:t>
            </a:r>
            <a:r>
              <a:rPr sz="2800" spc="-40" dirty="0">
                <a:latin typeface="Times New Roman"/>
                <a:cs typeface="Times New Roman"/>
              </a:rPr>
              <a:t>this </a:t>
            </a:r>
            <a:r>
              <a:rPr sz="2800" spc="-45" dirty="0">
                <a:latin typeface="Times New Roman"/>
                <a:cs typeface="Times New Roman"/>
              </a:rPr>
              <a:t>process, investors </a:t>
            </a:r>
            <a:r>
              <a:rPr sz="2800" spc="-150" dirty="0">
                <a:latin typeface="Times New Roman"/>
                <a:cs typeface="Times New Roman"/>
              </a:rPr>
              <a:t>will </a:t>
            </a:r>
            <a:r>
              <a:rPr sz="2800" spc="-70" dirty="0">
                <a:latin typeface="Times New Roman"/>
                <a:cs typeface="Times New Roman"/>
              </a:rPr>
              <a:t>switch </a:t>
            </a:r>
            <a:r>
              <a:rPr sz="2800" spc="-35" dirty="0">
                <a:latin typeface="Times New Roman"/>
                <a:cs typeface="Times New Roman"/>
              </a:rPr>
              <a:t>their </a:t>
            </a:r>
            <a:r>
              <a:rPr sz="2800" spc="-70" dirty="0">
                <a:latin typeface="Times New Roman"/>
                <a:cs typeface="Times New Roman"/>
              </a:rPr>
              <a:t>securities  </a:t>
            </a:r>
            <a:r>
              <a:rPr sz="2800" spc="-50" dirty="0">
                <a:latin typeface="Times New Roman"/>
                <a:cs typeface="Times New Roman"/>
              </a:rPr>
              <a:t>between </a:t>
            </a:r>
            <a:r>
              <a:rPr sz="2800" spc="-70" dirty="0">
                <a:latin typeface="Times New Roman"/>
                <a:cs typeface="Times New Roman"/>
              </a:rPr>
              <a:t>identical </a:t>
            </a:r>
            <a:r>
              <a:rPr sz="2800" spc="-55" dirty="0">
                <a:latin typeface="Times New Roman"/>
                <a:cs typeface="Times New Roman"/>
              </a:rPr>
              <a:t>firms </a:t>
            </a:r>
            <a:r>
              <a:rPr sz="2800" spc="-30" dirty="0">
                <a:latin typeface="Times New Roman"/>
                <a:cs typeface="Times New Roman"/>
              </a:rPr>
              <a:t>(from </a:t>
            </a:r>
            <a:r>
              <a:rPr sz="2800" spc="-70" dirty="0">
                <a:latin typeface="Times New Roman"/>
                <a:cs typeface="Times New Roman"/>
              </a:rPr>
              <a:t>levered </a:t>
            </a:r>
            <a:r>
              <a:rPr sz="2800" spc="-55" dirty="0">
                <a:latin typeface="Times New Roman"/>
                <a:cs typeface="Times New Roman"/>
              </a:rPr>
              <a:t>firms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55" dirty="0">
                <a:latin typeface="Times New Roman"/>
                <a:cs typeface="Times New Roman"/>
              </a:rPr>
              <a:t>un-levered  </a:t>
            </a:r>
            <a:r>
              <a:rPr sz="2800" spc="-65" dirty="0">
                <a:latin typeface="Times New Roman"/>
                <a:cs typeface="Times New Roman"/>
              </a:rPr>
              <a:t>firms)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85" dirty="0">
                <a:latin typeface="Times New Roman"/>
                <a:cs typeface="Times New Roman"/>
              </a:rPr>
              <a:t>receive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same </a:t>
            </a:r>
            <a:r>
              <a:rPr sz="2800" spc="-20" dirty="0">
                <a:latin typeface="Times New Roman"/>
                <a:cs typeface="Times New Roman"/>
              </a:rPr>
              <a:t>returns </a:t>
            </a:r>
            <a:r>
              <a:rPr sz="2800" spc="-10" dirty="0">
                <a:latin typeface="Times New Roman"/>
                <a:cs typeface="Times New Roman"/>
              </a:rPr>
              <a:t>from </a:t>
            </a:r>
            <a:r>
              <a:rPr sz="2800" spc="25" dirty="0">
                <a:latin typeface="Times New Roman"/>
                <a:cs typeface="Times New Roman"/>
              </a:rPr>
              <a:t>both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firms.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69291"/>
            <a:ext cx="8745221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</a:t>
            </a:r>
            <a:r>
              <a:rPr sz="4400" spc="-65"/>
              <a:t>Theories</a:t>
            </a:r>
            <a:r>
              <a:rPr sz="4400" spc="145"/>
              <a:t> </a:t>
            </a:r>
            <a:r>
              <a:rPr sz="4400" spc="-5" smtClean="0"/>
              <a:t>–</a:t>
            </a:r>
            <a:r>
              <a:rPr lang="en-US" sz="4400" spc="-5" dirty="0" smtClean="0"/>
              <a:t/>
            </a:r>
            <a:br>
              <a:rPr lang="en-US" sz="4400" spc="-5" dirty="0" smtClean="0"/>
            </a:br>
            <a:r>
              <a:rPr lang="en-US" sz="4400" spc="15" dirty="0" smtClean="0">
                <a:solidFill>
                  <a:srgbClr val="FFFFFF"/>
                </a:solidFill>
              </a:rPr>
              <a:t>D) </a:t>
            </a:r>
            <a:r>
              <a:rPr lang="en-US" sz="4400" spc="-75" dirty="0" smtClean="0">
                <a:solidFill>
                  <a:srgbClr val="FFFFFF"/>
                </a:solidFill>
              </a:rPr>
              <a:t>Traditional</a:t>
            </a:r>
            <a:r>
              <a:rPr lang="en-US" sz="4400" spc="-45" dirty="0" smtClean="0">
                <a:solidFill>
                  <a:srgbClr val="FFFFFF"/>
                </a:solidFill>
              </a:rPr>
              <a:t> </a:t>
            </a:r>
            <a:r>
              <a:rPr lang="en-US" sz="4400" spc="-45" dirty="0" smtClean="0">
                <a:solidFill>
                  <a:srgbClr val="FFFFFF"/>
                </a:solidFill>
              </a:rPr>
              <a:t>Approach</a:t>
            </a:r>
            <a:endParaRPr sz="4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64998" y="1676399"/>
            <a:ext cx="8589010" cy="4703275"/>
          </a:xfrm>
          <a:prstGeom prst="rect">
            <a:avLst/>
          </a:prstGeom>
        </p:spPr>
        <p:txBody>
          <a:bodyPr vert="horz" wrap="square" lIns="0" tIns="396875" rIns="0" bIns="0" rtlCol="0">
            <a:spAutoFit/>
          </a:bodyPr>
          <a:lstStyle/>
          <a:p>
            <a:pPr marL="241300" marR="5080" indent="-229235" algn="just">
              <a:lnSpc>
                <a:spcPct val="110000"/>
              </a:lnSpc>
              <a:spcBef>
                <a:spcPts val="158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15" smtClean="0">
                <a:latin typeface="Times New Roman"/>
                <a:cs typeface="Times New Roman"/>
              </a:rPr>
              <a:t>The </a:t>
            </a:r>
            <a:r>
              <a:rPr sz="2400" spc="95" dirty="0">
                <a:latin typeface="Times New Roman"/>
                <a:cs typeface="Times New Roman"/>
              </a:rPr>
              <a:t>NI </a:t>
            </a:r>
            <a:r>
              <a:rPr sz="2400" spc="-30" dirty="0">
                <a:latin typeface="Times New Roman"/>
                <a:cs typeface="Times New Roman"/>
              </a:rPr>
              <a:t>approach </a:t>
            </a:r>
            <a:r>
              <a:rPr sz="2400" spc="-35" dirty="0">
                <a:latin typeface="Times New Roman"/>
                <a:cs typeface="Times New Roman"/>
              </a:rPr>
              <a:t>and </a:t>
            </a:r>
            <a:r>
              <a:rPr sz="2400" spc="114" dirty="0">
                <a:latin typeface="Times New Roman"/>
                <a:cs typeface="Times New Roman"/>
              </a:rPr>
              <a:t>NOI </a:t>
            </a:r>
            <a:r>
              <a:rPr sz="2400" spc="-25" dirty="0">
                <a:latin typeface="Times New Roman"/>
                <a:cs typeface="Times New Roman"/>
              </a:rPr>
              <a:t>approach </a:t>
            </a:r>
            <a:r>
              <a:rPr sz="2400" spc="-30" dirty="0">
                <a:latin typeface="Times New Roman"/>
                <a:cs typeface="Times New Roman"/>
              </a:rPr>
              <a:t>hold </a:t>
            </a:r>
            <a:r>
              <a:rPr sz="2400" spc="-50" dirty="0">
                <a:latin typeface="Times New Roman"/>
                <a:cs typeface="Times New Roman"/>
              </a:rPr>
              <a:t>extreme </a:t>
            </a:r>
            <a:r>
              <a:rPr sz="2400" spc="-110" dirty="0">
                <a:latin typeface="Times New Roman"/>
                <a:cs typeface="Times New Roman"/>
              </a:rPr>
              <a:t>views </a:t>
            </a:r>
            <a:r>
              <a:rPr sz="2400" spc="20" dirty="0">
                <a:latin typeface="Times New Roman"/>
                <a:cs typeface="Times New Roman"/>
              </a:rPr>
              <a:t>on 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50" dirty="0">
                <a:latin typeface="Times New Roman"/>
                <a:cs typeface="Times New Roman"/>
              </a:rPr>
              <a:t>relationship between </a:t>
            </a:r>
            <a:r>
              <a:rPr sz="2400" spc="-75" dirty="0">
                <a:latin typeface="Times New Roman"/>
                <a:cs typeface="Times New Roman"/>
              </a:rPr>
              <a:t>capital </a:t>
            </a:r>
            <a:r>
              <a:rPr sz="2400" spc="-35" dirty="0">
                <a:latin typeface="Times New Roman"/>
                <a:cs typeface="Times New Roman"/>
              </a:rPr>
              <a:t>structure, </a:t>
            </a:r>
            <a:r>
              <a:rPr sz="2400" spc="-25" dirty="0">
                <a:latin typeface="Times New Roman"/>
                <a:cs typeface="Times New Roman"/>
              </a:rPr>
              <a:t>cost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80" dirty="0">
                <a:latin typeface="Times New Roman"/>
                <a:cs typeface="Times New Roman"/>
              </a:rPr>
              <a:t>capital </a:t>
            </a:r>
            <a:r>
              <a:rPr sz="2400" spc="-35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90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110" dirty="0">
                <a:latin typeface="Times New Roman"/>
                <a:cs typeface="Times New Roman"/>
              </a:rPr>
              <a:t>a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firm.</a:t>
            </a:r>
            <a:endParaRPr sz="2400">
              <a:latin typeface="Times New Roman"/>
              <a:cs typeface="Times New Roman"/>
            </a:endParaRPr>
          </a:p>
          <a:p>
            <a:pPr marL="241300" marR="100965" indent="-229235" algn="just">
              <a:lnSpc>
                <a:spcPct val="110000"/>
              </a:lnSpc>
              <a:spcBef>
                <a:spcPts val="67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50" dirty="0">
                <a:latin typeface="Times New Roman"/>
                <a:cs typeface="Times New Roman"/>
              </a:rPr>
              <a:t>Traditional </a:t>
            </a:r>
            <a:r>
              <a:rPr sz="2400" spc="-30">
                <a:latin typeface="Times New Roman"/>
                <a:cs typeface="Times New Roman"/>
              </a:rPr>
              <a:t>approach </a:t>
            </a:r>
            <a:r>
              <a:rPr sz="2400" smtClean="0"/>
              <a:t>(‘</a:t>
            </a:r>
            <a:r>
              <a:rPr lang="en-US" sz="2400" dirty="0" smtClean="0"/>
              <a:t>I</a:t>
            </a:r>
            <a:r>
              <a:rPr sz="2400" smtClean="0"/>
              <a:t>ntermediate </a:t>
            </a:r>
            <a:r>
              <a:rPr sz="2400" dirty="0"/>
              <a:t>approach</a:t>
            </a:r>
            <a:r>
              <a:rPr sz="2400" spc="-295" dirty="0">
                <a:latin typeface="Times New Roman"/>
                <a:cs typeface="Times New Roman"/>
              </a:rPr>
              <a:t>’) </a:t>
            </a:r>
            <a:r>
              <a:rPr sz="2400" spc="-105" dirty="0">
                <a:latin typeface="Times New Roman"/>
                <a:cs typeface="Times New Roman"/>
              </a:rPr>
              <a:t>is </a:t>
            </a:r>
            <a:r>
              <a:rPr sz="2400" spc="-110" dirty="0">
                <a:latin typeface="Times New Roman"/>
                <a:cs typeface="Times New Roman"/>
              </a:rPr>
              <a:t>a </a:t>
            </a:r>
            <a:r>
              <a:rPr sz="2400" spc="-35" dirty="0">
                <a:latin typeface="Times New Roman"/>
                <a:cs typeface="Times New Roman"/>
              </a:rPr>
              <a:t>compromise  </a:t>
            </a:r>
            <a:r>
              <a:rPr sz="2400" spc="-50" dirty="0">
                <a:latin typeface="Times New Roman"/>
                <a:cs typeface="Times New Roman"/>
              </a:rPr>
              <a:t>between </a:t>
            </a:r>
            <a:r>
              <a:rPr sz="2400" spc="-35" dirty="0">
                <a:latin typeface="Times New Roman"/>
                <a:cs typeface="Times New Roman"/>
              </a:rPr>
              <a:t>these two </a:t>
            </a:r>
            <a:r>
              <a:rPr sz="2400" spc="-50" dirty="0">
                <a:latin typeface="Times New Roman"/>
                <a:cs typeface="Times New Roman"/>
              </a:rPr>
              <a:t>extreme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approaches.</a:t>
            </a:r>
            <a:endParaRPr sz="2400">
              <a:latin typeface="Times New Roman"/>
              <a:cs typeface="Times New Roman"/>
            </a:endParaRPr>
          </a:p>
          <a:p>
            <a:pPr marL="241300" marR="106680" indent="-229235" algn="just">
              <a:lnSpc>
                <a:spcPct val="110000"/>
              </a:lnSpc>
              <a:spcBef>
                <a:spcPts val="67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50" dirty="0">
                <a:latin typeface="Times New Roman"/>
                <a:cs typeface="Times New Roman"/>
              </a:rPr>
              <a:t>Traditional </a:t>
            </a:r>
            <a:r>
              <a:rPr sz="2400" spc="-25" dirty="0">
                <a:latin typeface="Times New Roman"/>
                <a:cs typeface="Times New Roman"/>
              </a:rPr>
              <a:t>approach </a:t>
            </a:r>
            <a:r>
              <a:rPr sz="2400" spc="-40" dirty="0">
                <a:latin typeface="Times New Roman"/>
                <a:cs typeface="Times New Roman"/>
              </a:rPr>
              <a:t>confirms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65" dirty="0">
                <a:latin typeface="Times New Roman"/>
                <a:cs typeface="Times New Roman"/>
              </a:rPr>
              <a:t>existence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45" dirty="0">
                <a:latin typeface="Times New Roman"/>
                <a:cs typeface="Times New Roman"/>
              </a:rPr>
              <a:t>an </a:t>
            </a:r>
            <a:r>
              <a:rPr sz="2400" spc="-50" dirty="0">
                <a:latin typeface="Times New Roman"/>
                <a:cs typeface="Times New Roman"/>
              </a:rPr>
              <a:t>optimal  </a:t>
            </a:r>
            <a:r>
              <a:rPr sz="2400" spc="-75" dirty="0">
                <a:latin typeface="Times New Roman"/>
                <a:cs typeface="Times New Roman"/>
              </a:rPr>
              <a:t>capital </a:t>
            </a:r>
            <a:r>
              <a:rPr sz="2400" spc="-40" dirty="0">
                <a:latin typeface="Times New Roman"/>
                <a:cs typeface="Times New Roman"/>
              </a:rPr>
              <a:t>structure; </a:t>
            </a:r>
            <a:r>
              <a:rPr sz="2400" spc="-60" dirty="0">
                <a:latin typeface="Times New Roman"/>
                <a:cs typeface="Times New Roman"/>
              </a:rPr>
              <a:t>where </a:t>
            </a:r>
            <a:r>
              <a:rPr sz="2400" spc="-125" dirty="0">
                <a:latin typeface="Times New Roman"/>
                <a:cs typeface="Times New Roman"/>
              </a:rPr>
              <a:t>WACC </a:t>
            </a:r>
            <a:r>
              <a:rPr sz="2400" spc="-105" dirty="0">
                <a:latin typeface="Times New Roman"/>
                <a:cs typeface="Times New Roman"/>
              </a:rPr>
              <a:t>is </a:t>
            </a:r>
            <a:r>
              <a:rPr sz="2400" spc="-50" dirty="0">
                <a:latin typeface="Times New Roman"/>
                <a:cs typeface="Times New Roman"/>
              </a:rPr>
              <a:t>minimum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90" dirty="0">
                <a:latin typeface="Times New Roman"/>
                <a:cs typeface="Times New Roman"/>
              </a:rPr>
              <a:t>value </a:t>
            </a:r>
            <a:r>
              <a:rPr sz="2400" spc="-105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50" dirty="0">
                <a:latin typeface="Times New Roman"/>
                <a:cs typeface="Times New Roman"/>
              </a:rPr>
              <a:t>firm </a:t>
            </a:r>
            <a:r>
              <a:rPr sz="2400" spc="-105" dirty="0">
                <a:latin typeface="Times New Roman"/>
                <a:cs typeface="Times New Roman"/>
              </a:rPr>
              <a:t>is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maximum.</a:t>
            </a:r>
            <a:endParaRPr sz="2400">
              <a:latin typeface="Times New Roman"/>
              <a:cs typeface="Times New Roman"/>
            </a:endParaRPr>
          </a:p>
          <a:p>
            <a:pPr marL="241300" marR="120014" indent="-229235" algn="just">
              <a:lnSpc>
                <a:spcPct val="110100"/>
              </a:lnSpc>
              <a:spcBef>
                <a:spcPts val="67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400" spc="-105" dirty="0">
                <a:latin typeface="Times New Roman"/>
                <a:cs typeface="Times New Roman"/>
              </a:rPr>
              <a:t>As </a:t>
            </a:r>
            <a:r>
              <a:rPr sz="2400" spc="-25" dirty="0">
                <a:latin typeface="Times New Roman"/>
                <a:cs typeface="Times New Roman"/>
              </a:rPr>
              <a:t>per </a:t>
            </a:r>
            <a:r>
              <a:rPr sz="2400" spc="-40" dirty="0">
                <a:latin typeface="Times New Roman"/>
                <a:cs typeface="Times New Roman"/>
              </a:rPr>
              <a:t>this </a:t>
            </a:r>
            <a:r>
              <a:rPr sz="2400" spc="-35" dirty="0">
                <a:latin typeface="Times New Roman"/>
                <a:cs typeface="Times New Roman"/>
              </a:rPr>
              <a:t>approach, </a:t>
            </a:r>
            <a:r>
              <a:rPr sz="2400" spc="-110" dirty="0">
                <a:latin typeface="Times New Roman"/>
                <a:cs typeface="Times New Roman"/>
              </a:rPr>
              <a:t>a </a:t>
            </a:r>
            <a:r>
              <a:rPr sz="2400" spc="-25" dirty="0">
                <a:latin typeface="Times New Roman"/>
                <a:cs typeface="Times New Roman"/>
              </a:rPr>
              <a:t>best </a:t>
            </a:r>
            <a:r>
              <a:rPr sz="2400" spc="-60" dirty="0">
                <a:latin typeface="Times New Roman"/>
                <a:cs typeface="Times New Roman"/>
              </a:rPr>
              <a:t>possible </a:t>
            </a:r>
            <a:r>
              <a:rPr sz="2400" spc="-95" dirty="0">
                <a:latin typeface="Times New Roman"/>
                <a:cs typeface="Times New Roman"/>
              </a:rPr>
              <a:t>mix </a:t>
            </a:r>
            <a:r>
              <a:rPr sz="2400" spc="-5" dirty="0">
                <a:latin typeface="Times New Roman"/>
                <a:cs typeface="Times New Roman"/>
              </a:rPr>
              <a:t>of debt </a:t>
            </a:r>
            <a:r>
              <a:rPr sz="2400" spc="-35" dirty="0">
                <a:latin typeface="Times New Roman"/>
                <a:cs typeface="Times New Roman"/>
              </a:rPr>
              <a:t>and </a:t>
            </a:r>
            <a:r>
              <a:rPr sz="2400" spc="-85" dirty="0">
                <a:latin typeface="Times New Roman"/>
                <a:cs typeface="Times New Roman"/>
              </a:rPr>
              <a:t>equity  </a:t>
            </a:r>
            <a:r>
              <a:rPr sz="2400" spc="-145" dirty="0">
                <a:latin typeface="Times New Roman"/>
                <a:cs typeface="Times New Roman"/>
              </a:rPr>
              <a:t>will </a:t>
            </a:r>
            <a:r>
              <a:rPr sz="2400" spc="-85" dirty="0">
                <a:latin typeface="Times New Roman"/>
                <a:cs typeface="Times New Roman"/>
              </a:rPr>
              <a:t>maximize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95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of the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firm.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7452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9598" y="1505483"/>
            <a:ext cx="8658225" cy="506222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1105"/>
              </a:spcBef>
            </a:pPr>
            <a:r>
              <a:rPr sz="2800" spc="-15" dirty="0">
                <a:latin typeface="Times New Roman"/>
                <a:cs typeface="Times New Roman"/>
              </a:rPr>
              <a:t>The </a:t>
            </a:r>
            <a:r>
              <a:rPr sz="2800" spc="-30" dirty="0">
                <a:latin typeface="Times New Roman"/>
                <a:cs typeface="Times New Roman"/>
              </a:rPr>
              <a:t>approach </a:t>
            </a:r>
            <a:r>
              <a:rPr sz="2800" spc="-60" dirty="0">
                <a:latin typeface="Times New Roman"/>
                <a:cs typeface="Times New Roman"/>
              </a:rPr>
              <a:t>works in </a:t>
            </a:r>
            <a:r>
              <a:rPr sz="2800" spc="-90" dirty="0">
                <a:latin typeface="Times New Roman"/>
                <a:cs typeface="Times New Roman"/>
              </a:rPr>
              <a:t>3 </a:t>
            </a:r>
            <a:r>
              <a:rPr sz="2800" spc="-75" dirty="0">
                <a:latin typeface="Times New Roman"/>
                <a:cs typeface="Times New Roman"/>
              </a:rPr>
              <a:t>stages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400685" marR="260985" indent="-363220" algn="just">
              <a:lnSpc>
                <a:spcPct val="110000"/>
              </a:lnSpc>
              <a:spcBef>
                <a:spcPts val="675"/>
              </a:spcBef>
              <a:buClr>
                <a:srgbClr val="A01D25"/>
              </a:buClr>
              <a:buSzPct val="75000"/>
              <a:buAutoNum type="arabicParenR"/>
              <a:tabLst>
                <a:tab pos="401320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70" dirty="0">
                <a:latin typeface="Times New Roman"/>
                <a:cs typeface="Times New Roman"/>
              </a:rPr>
              <a:t>increases </a:t>
            </a:r>
            <a:r>
              <a:rPr sz="2800" spc="-65" dirty="0">
                <a:latin typeface="Times New Roman"/>
                <a:cs typeface="Times New Roman"/>
              </a:rPr>
              <a:t>with </a:t>
            </a:r>
            <a:r>
              <a:rPr sz="2800" spc="-45" dirty="0">
                <a:latin typeface="Times New Roman"/>
                <a:cs typeface="Times New Roman"/>
              </a:rPr>
              <a:t>an </a:t>
            </a:r>
            <a:r>
              <a:rPr sz="2800" spc="-70" dirty="0">
                <a:latin typeface="Times New Roman"/>
                <a:cs typeface="Times New Roman"/>
              </a:rPr>
              <a:t>increase </a:t>
            </a:r>
            <a:r>
              <a:rPr sz="2800" spc="-60" dirty="0">
                <a:latin typeface="Times New Roman"/>
                <a:cs typeface="Times New Roman"/>
              </a:rPr>
              <a:t>in </a:t>
            </a:r>
            <a:r>
              <a:rPr sz="2800" spc="-45" dirty="0">
                <a:latin typeface="Times New Roman"/>
                <a:cs typeface="Times New Roman"/>
              </a:rPr>
              <a:t>borrowings  </a:t>
            </a:r>
            <a:r>
              <a:rPr sz="2800" spc="-80" dirty="0">
                <a:latin typeface="Times New Roman"/>
                <a:cs typeface="Times New Roman"/>
              </a:rPr>
              <a:t>(since </a:t>
            </a:r>
            <a:r>
              <a:rPr sz="2800" spc="15" dirty="0">
                <a:latin typeface="Times New Roman"/>
                <a:cs typeface="Times New Roman"/>
              </a:rPr>
              <a:t>K</a:t>
            </a:r>
            <a:r>
              <a:rPr sz="2775" spc="22" baseline="-21021" dirty="0">
                <a:latin typeface="Times New Roman"/>
                <a:cs typeface="Times New Roman"/>
              </a:rPr>
              <a:t>d </a:t>
            </a:r>
            <a:r>
              <a:rPr sz="2800" spc="280" dirty="0">
                <a:latin typeface="Times New Roman"/>
                <a:cs typeface="Times New Roman"/>
              </a:rPr>
              <a:t>&lt; </a:t>
            </a:r>
            <a:r>
              <a:rPr sz="2800" spc="-55" dirty="0">
                <a:latin typeface="Times New Roman"/>
                <a:cs typeface="Times New Roman"/>
              </a:rPr>
              <a:t>K</a:t>
            </a:r>
            <a:r>
              <a:rPr sz="2775" spc="-82" baseline="-21021" dirty="0">
                <a:latin typeface="Times New Roman"/>
                <a:cs typeface="Times New Roman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). </a:t>
            </a:r>
            <a:r>
              <a:rPr sz="2800" spc="-100" dirty="0">
                <a:latin typeface="Times New Roman"/>
                <a:cs typeface="Times New Roman"/>
              </a:rPr>
              <a:t>As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60" dirty="0">
                <a:latin typeface="Times New Roman"/>
                <a:cs typeface="Times New Roman"/>
              </a:rPr>
              <a:t>result,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50" dirty="0">
                <a:latin typeface="Times New Roman"/>
                <a:cs typeface="Times New Roman"/>
              </a:rPr>
              <a:t>reduces </a:t>
            </a:r>
            <a:r>
              <a:rPr sz="2800" spc="-100" dirty="0">
                <a:latin typeface="Times New Roman"/>
                <a:cs typeface="Times New Roman"/>
              </a:rPr>
              <a:t>gradually.  </a:t>
            </a:r>
            <a:r>
              <a:rPr sz="2800" spc="-45" dirty="0">
                <a:latin typeface="Times New Roman"/>
                <a:cs typeface="Times New Roman"/>
              </a:rPr>
              <a:t>This </a:t>
            </a:r>
            <a:r>
              <a:rPr sz="2800" spc="-5" dirty="0">
                <a:latin typeface="Times New Roman"/>
                <a:cs typeface="Times New Roman"/>
              </a:rPr>
              <a:t>phenomenon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up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0" dirty="0">
                <a:latin typeface="Times New Roman"/>
                <a:cs typeface="Times New Roman"/>
              </a:rPr>
              <a:t>certain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point.</a:t>
            </a:r>
            <a:endParaRPr sz="2800">
              <a:latin typeface="Times New Roman"/>
              <a:cs typeface="Times New Roman"/>
            </a:endParaRPr>
          </a:p>
          <a:p>
            <a:pPr marL="400685" marR="30480" indent="-363220" algn="just">
              <a:lnSpc>
                <a:spcPct val="110000"/>
              </a:lnSpc>
              <a:spcBef>
                <a:spcPts val="670"/>
              </a:spcBef>
              <a:buClr>
                <a:srgbClr val="A01D25"/>
              </a:buClr>
              <a:buSzPct val="75000"/>
              <a:buAutoNum type="arabicParenR"/>
              <a:tabLst>
                <a:tab pos="401320" algn="l"/>
              </a:tabLst>
            </a:pPr>
            <a:r>
              <a:rPr sz="2800" spc="-5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20" dirty="0">
                <a:latin typeface="Times New Roman"/>
                <a:cs typeface="Times New Roman"/>
              </a:rPr>
              <a:t>end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40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phenomenon, </a:t>
            </a:r>
            <a:r>
              <a:rPr sz="2800" spc="-30" dirty="0">
                <a:latin typeface="Times New Roman"/>
                <a:cs typeface="Times New Roman"/>
              </a:rPr>
              <a:t>reduction </a:t>
            </a:r>
            <a:r>
              <a:rPr sz="2800" spc="-60" dirty="0">
                <a:latin typeface="Times New Roman"/>
                <a:cs typeface="Times New Roman"/>
              </a:rPr>
              <a:t>in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85" dirty="0">
                <a:latin typeface="Times New Roman"/>
                <a:cs typeface="Times New Roman"/>
              </a:rPr>
              <a:t>ceases 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55" dirty="0">
                <a:latin typeface="Times New Roman"/>
                <a:cs typeface="Times New Roman"/>
              </a:rPr>
              <a:t>it </a:t>
            </a:r>
            <a:r>
              <a:rPr sz="2800" spc="-25" dirty="0">
                <a:latin typeface="Times New Roman"/>
                <a:cs typeface="Times New Roman"/>
              </a:rPr>
              <a:t>tends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75" dirty="0">
                <a:latin typeface="Times New Roman"/>
                <a:cs typeface="Times New Roman"/>
              </a:rPr>
              <a:t>stabilize. </a:t>
            </a:r>
            <a:r>
              <a:rPr sz="2800" spc="-5" dirty="0">
                <a:latin typeface="Times New Roman"/>
                <a:cs typeface="Times New Roman"/>
              </a:rPr>
              <a:t>Further </a:t>
            </a:r>
            <a:r>
              <a:rPr sz="2800" spc="-70" dirty="0">
                <a:latin typeface="Times New Roman"/>
                <a:cs typeface="Times New Roman"/>
              </a:rPr>
              <a:t>increase </a:t>
            </a:r>
            <a:r>
              <a:rPr sz="2800" spc="-65" dirty="0">
                <a:latin typeface="Times New Roman"/>
                <a:cs typeface="Times New Roman"/>
              </a:rPr>
              <a:t>in </a:t>
            </a:r>
            <a:r>
              <a:rPr sz="2800" spc="-45" dirty="0">
                <a:latin typeface="Times New Roman"/>
                <a:cs typeface="Times New Roman"/>
              </a:rPr>
              <a:t>borrowings </a:t>
            </a:r>
            <a:r>
              <a:rPr sz="2800" spc="-150" dirty="0">
                <a:latin typeface="Times New Roman"/>
                <a:cs typeface="Times New Roman"/>
              </a:rPr>
              <a:t>will  </a:t>
            </a:r>
            <a:r>
              <a:rPr sz="2800" spc="25" dirty="0">
                <a:latin typeface="Times New Roman"/>
                <a:cs typeface="Times New Roman"/>
              </a:rPr>
              <a:t>not </a:t>
            </a:r>
            <a:r>
              <a:rPr sz="2800" spc="-55" dirty="0">
                <a:latin typeface="Times New Roman"/>
                <a:cs typeface="Times New Roman"/>
              </a:rPr>
              <a:t>affect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3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9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145" dirty="0">
                <a:latin typeface="Times New Roman"/>
                <a:cs typeface="Times New Roman"/>
              </a:rPr>
              <a:t>will </a:t>
            </a:r>
            <a:r>
              <a:rPr sz="2800" spc="-75" dirty="0">
                <a:latin typeface="Times New Roman"/>
                <a:cs typeface="Times New Roman"/>
              </a:rPr>
              <a:t>also</a:t>
            </a:r>
            <a:r>
              <a:rPr sz="2800" spc="40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stagnate.</a:t>
            </a:r>
            <a:endParaRPr sz="2800">
              <a:latin typeface="Times New Roman"/>
              <a:cs typeface="Times New Roman"/>
            </a:endParaRPr>
          </a:p>
          <a:p>
            <a:pPr marL="400685" marR="149225" indent="-363220">
              <a:lnSpc>
                <a:spcPct val="110000"/>
              </a:lnSpc>
              <a:spcBef>
                <a:spcPts val="675"/>
              </a:spcBef>
              <a:buClr>
                <a:srgbClr val="A01D25"/>
              </a:buClr>
              <a:buSzPct val="75000"/>
              <a:buAutoNum type="arabicParenR"/>
              <a:tabLst>
                <a:tab pos="400685" algn="l"/>
                <a:tab pos="401320" algn="l"/>
              </a:tabLst>
            </a:pPr>
            <a:r>
              <a:rPr sz="2800" spc="-45" dirty="0">
                <a:latin typeface="Times New Roman"/>
                <a:cs typeface="Times New Roman"/>
              </a:rPr>
              <a:t>Increase </a:t>
            </a:r>
            <a:r>
              <a:rPr sz="2800" spc="-6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debt </a:t>
            </a:r>
            <a:r>
              <a:rPr sz="2800" spc="-45" dirty="0">
                <a:latin typeface="Times New Roman"/>
                <a:cs typeface="Times New Roman"/>
              </a:rPr>
              <a:t>beyond </a:t>
            </a:r>
            <a:r>
              <a:rPr sz="2800" spc="-40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point </a:t>
            </a:r>
            <a:r>
              <a:rPr sz="2800" spc="-75" dirty="0">
                <a:latin typeface="Times New Roman"/>
                <a:cs typeface="Times New Roman"/>
              </a:rPr>
              <a:t>increases </a:t>
            </a:r>
            <a:r>
              <a:rPr sz="2800" spc="-60" dirty="0">
                <a:latin typeface="Times New Roman"/>
                <a:cs typeface="Times New Roman"/>
              </a:rPr>
              <a:t>shareholders’  </a:t>
            </a:r>
            <a:r>
              <a:rPr sz="2800" spc="-80" dirty="0">
                <a:latin typeface="Times New Roman"/>
                <a:cs typeface="Times New Roman"/>
              </a:rPr>
              <a:t>risk </a:t>
            </a:r>
            <a:r>
              <a:rPr sz="2800" spc="-215" dirty="0">
                <a:latin typeface="Times New Roman"/>
                <a:cs typeface="Times New Roman"/>
              </a:rPr>
              <a:t>(</a:t>
            </a:r>
            <a:r>
              <a:rPr sz="2800" i="1" spc="-215" dirty="0">
                <a:latin typeface="Times New Roman"/>
                <a:cs typeface="Times New Roman"/>
              </a:rPr>
              <a:t>financial </a:t>
            </a:r>
            <a:r>
              <a:rPr sz="2800" i="1" spc="-120" dirty="0">
                <a:latin typeface="Times New Roman"/>
                <a:cs typeface="Times New Roman"/>
              </a:rPr>
              <a:t>risk</a:t>
            </a:r>
            <a:r>
              <a:rPr sz="2800" spc="-120" dirty="0">
                <a:latin typeface="Times New Roman"/>
                <a:cs typeface="Times New Roman"/>
              </a:rPr>
              <a:t>)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45" dirty="0">
                <a:latin typeface="Times New Roman"/>
                <a:cs typeface="Times New Roman"/>
              </a:rPr>
              <a:t>hence </a:t>
            </a:r>
            <a:r>
              <a:rPr sz="2800" spc="5" dirty="0">
                <a:latin typeface="Times New Roman"/>
                <a:cs typeface="Times New Roman"/>
              </a:rPr>
              <a:t>K</a:t>
            </a:r>
            <a:r>
              <a:rPr sz="2775" spc="7" baseline="-21021" dirty="0">
                <a:latin typeface="Times New Roman"/>
                <a:cs typeface="Times New Roman"/>
              </a:rPr>
              <a:t>e </a:t>
            </a:r>
            <a:r>
              <a:rPr sz="2800" spc="-70" dirty="0">
                <a:latin typeface="Times New Roman"/>
                <a:cs typeface="Times New Roman"/>
              </a:rPr>
              <a:t>increases. </a:t>
            </a:r>
            <a:r>
              <a:rPr sz="2800" spc="30" dirty="0">
                <a:latin typeface="Times New Roman"/>
                <a:cs typeface="Times New Roman"/>
              </a:rPr>
              <a:t>K</a:t>
            </a:r>
            <a:r>
              <a:rPr sz="2775" spc="44" baseline="-21021" dirty="0">
                <a:latin typeface="Times New Roman"/>
                <a:cs typeface="Times New Roman"/>
              </a:rPr>
              <a:t>d </a:t>
            </a:r>
            <a:r>
              <a:rPr sz="2800" spc="-80" dirty="0">
                <a:latin typeface="Times New Roman"/>
                <a:cs typeface="Times New Roman"/>
              </a:rPr>
              <a:t>also rises </a:t>
            </a:r>
            <a:r>
              <a:rPr sz="2800" spc="-35" dirty="0">
                <a:latin typeface="Times New Roman"/>
                <a:cs typeface="Times New Roman"/>
              </a:rPr>
              <a:t>due 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60" dirty="0">
                <a:latin typeface="Times New Roman"/>
                <a:cs typeface="Times New Roman"/>
              </a:rPr>
              <a:t>higher </a:t>
            </a:r>
            <a:r>
              <a:rPr sz="2800" spc="-20" dirty="0">
                <a:latin typeface="Times New Roman"/>
                <a:cs typeface="Times New Roman"/>
              </a:rPr>
              <a:t>debt,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65" dirty="0">
                <a:latin typeface="Times New Roman"/>
                <a:cs typeface="Times New Roman"/>
              </a:rPr>
              <a:t>increases </a:t>
            </a:r>
            <a:r>
              <a:rPr sz="2800" spc="-140" dirty="0">
                <a:latin typeface="Times New Roman"/>
                <a:cs typeface="Times New Roman"/>
              </a:rPr>
              <a:t>&amp;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55" dirty="0">
                <a:latin typeface="Times New Roman"/>
                <a:cs typeface="Times New Roman"/>
              </a:rPr>
              <a:t>firm</a:t>
            </a:r>
            <a:r>
              <a:rPr sz="2800" spc="40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decreases.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1356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Theories</a:t>
            </a:r>
            <a:r>
              <a:rPr sz="4400" spc="145" dirty="0"/>
              <a:t> </a:t>
            </a:r>
            <a:r>
              <a:rPr sz="4400" spc="-5" dirty="0"/>
              <a:t>–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807094" y="2403885"/>
            <a:ext cx="3590925" cy="2722245"/>
            <a:chOff x="4807094" y="2403885"/>
            <a:chExt cx="3590925" cy="2722245"/>
          </a:xfrm>
        </p:grpSpPr>
        <p:sp>
          <p:nvSpPr>
            <p:cNvPr id="6" name="object 6"/>
            <p:cNvSpPr/>
            <p:nvPr/>
          </p:nvSpPr>
          <p:spPr>
            <a:xfrm>
              <a:off x="4816432" y="2662377"/>
              <a:ext cx="3418204" cy="2456180"/>
            </a:xfrm>
            <a:custGeom>
              <a:avLst/>
              <a:gdLst/>
              <a:ahLst/>
              <a:cxnLst/>
              <a:rect l="l" t="t" r="r" b="b"/>
              <a:pathLst>
                <a:path w="3418204" h="2456179">
                  <a:moveTo>
                    <a:pt x="0" y="0"/>
                  </a:moveTo>
                  <a:lnTo>
                    <a:pt x="0" y="2455725"/>
                  </a:lnTo>
                </a:path>
                <a:path w="3418204" h="2456179">
                  <a:moveTo>
                    <a:pt x="0" y="2455725"/>
                  </a:moveTo>
                  <a:lnTo>
                    <a:pt x="3418198" y="2455725"/>
                  </a:lnTo>
                </a:path>
                <a:path w="3418204" h="2456179">
                  <a:moveTo>
                    <a:pt x="0" y="1033971"/>
                  </a:moveTo>
                  <a:lnTo>
                    <a:pt x="0" y="1033971"/>
                  </a:lnTo>
                </a:path>
                <a:path w="3418204" h="2456179">
                  <a:moveTo>
                    <a:pt x="0" y="775478"/>
                  </a:moveTo>
                  <a:lnTo>
                    <a:pt x="0" y="775478"/>
                  </a:lnTo>
                </a:path>
                <a:path w="3418204" h="2456179">
                  <a:moveTo>
                    <a:pt x="0" y="775478"/>
                  </a:moveTo>
                  <a:lnTo>
                    <a:pt x="12316" y="863363"/>
                  </a:lnTo>
                  <a:lnTo>
                    <a:pt x="49663" y="951104"/>
                  </a:lnTo>
                  <a:lnTo>
                    <a:pt x="105693" y="1033971"/>
                  </a:lnTo>
                  <a:lnTo>
                    <a:pt x="186338" y="1111677"/>
                  </a:lnTo>
                  <a:lnTo>
                    <a:pt x="286097" y="1188952"/>
                  </a:lnTo>
                  <a:lnTo>
                    <a:pt x="410041" y="1261640"/>
                  </a:lnTo>
                  <a:lnTo>
                    <a:pt x="546716" y="1323288"/>
                  </a:lnTo>
                  <a:lnTo>
                    <a:pt x="702504" y="1380492"/>
                  </a:lnTo>
                  <a:lnTo>
                    <a:pt x="876181" y="1431961"/>
                  </a:lnTo>
                  <a:lnTo>
                    <a:pt x="1056448" y="1473251"/>
                  </a:lnTo>
                  <a:lnTo>
                    <a:pt x="1249135" y="1509524"/>
                  </a:lnTo>
                  <a:lnTo>
                    <a:pt x="1447859" y="1530455"/>
                  </a:lnTo>
                  <a:lnTo>
                    <a:pt x="1659176" y="1545939"/>
                  </a:lnTo>
                  <a:lnTo>
                    <a:pt x="1864283" y="1550814"/>
                  </a:lnTo>
                </a:path>
                <a:path w="3418204" h="2456179">
                  <a:moveTo>
                    <a:pt x="1864283" y="1550814"/>
                  </a:moveTo>
                  <a:lnTo>
                    <a:pt x="2051105" y="1545939"/>
                  </a:lnTo>
                  <a:lnTo>
                    <a:pt x="2237409" y="1530455"/>
                  </a:lnTo>
                  <a:lnTo>
                    <a:pt x="2417331" y="1499344"/>
                  </a:lnTo>
                  <a:lnTo>
                    <a:pt x="2585522" y="1463072"/>
                  </a:lnTo>
                  <a:lnTo>
                    <a:pt x="2746813" y="1416478"/>
                  </a:lnTo>
                  <a:lnTo>
                    <a:pt x="2896201" y="1354399"/>
                  </a:lnTo>
                  <a:lnTo>
                    <a:pt x="3026442" y="1292607"/>
                  </a:lnTo>
                  <a:lnTo>
                    <a:pt x="3144435" y="1215045"/>
                  </a:lnTo>
                  <a:lnTo>
                    <a:pt x="3237759" y="1137340"/>
                  </a:lnTo>
                  <a:lnTo>
                    <a:pt x="3318491" y="1049598"/>
                  </a:lnTo>
                  <a:lnTo>
                    <a:pt x="3374555" y="961714"/>
                  </a:lnTo>
                  <a:lnTo>
                    <a:pt x="3405433" y="868524"/>
                  </a:lnTo>
                  <a:lnTo>
                    <a:pt x="3418198" y="775478"/>
                  </a:lnTo>
                </a:path>
              </a:pathLst>
            </a:custGeom>
            <a:ln w="17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16432" y="3566888"/>
              <a:ext cx="0" cy="129539"/>
            </a:xfrm>
            <a:custGeom>
              <a:avLst/>
              <a:gdLst/>
              <a:ahLst/>
              <a:cxnLst/>
              <a:rect l="l" t="t" r="r" b="b"/>
              <a:pathLst>
                <a:path h="129539">
                  <a:moveTo>
                    <a:pt x="0" y="0"/>
                  </a:moveTo>
                  <a:lnTo>
                    <a:pt x="0" y="1294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16432" y="2403885"/>
              <a:ext cx="3573779" cy="2714625"/>
            </a:xfrm>
            <a:custGeom>
              <a:avLst/>
              <a:gdLst/>
              <a:ahLst/>
              <a:cxnLst/>
              <a:rect l="l" t="t" r="r" b="b"/>
              <a:pathLst>
                <a:path w="3573779" h="2714625">
                  <a:moveTo>
                    <a:pt x="0" y="1163003"/>
                  </a:moveTo>
                  <a:lnTo>
                    <a:pt x="0" y="1292464"/>
                  </a:lnTo>
                  <a:lnTo>
                    <a:pt x="0" y="1163003"/>
                  </a:lnTo>
                  <a:close/>
                </a:path>
                <a:path w="3573779" h="2714625">
                  <a:moveTo>
                    <a:pt x="0" y="1163003"/>
                  </a:moveTo>
                  <a:lnTo>
                    <a:pt x="298397" y="1163003"/>
                  </a:lnTo>
                  <a:lnTo>
                    <a:pt x="590428" y="1152823"/>
                  </a:lnTo>
                  <a:lnTo>
                    <a:pt x="876181" y="1137340"/>
                  </a:lnTo>
                  <a:lnTo>
                    <a:pt x="1162193" y="1116838"/>
                  </a:lnTo>
                  <a:lnTo>
                    <a:pt x="1435611" y="1085870"/>
                  </a:lnTo>
                  <a:lnTo>
                    <a:pt x="1702992" y="1054760"/>
                  </a:lnTo>
                  <a:lnTo>
                    <a:pt x="1957608" y="1018487"/>
                  </a:lnTo>
                  <a:lnTo>
                    <a:pt x="2193593" y="971893"/>
                  </a:lnTo>
                  <a:lnTo>
                    <a:pt x="2423713" y="925298"/>
                  </a:lnTo>
                  <a:lnTo>
                    <a:pt x="2628648" y="873829"/>
                  </a:lnTo>
                  <a:lnTo>
                    <a:pt x="2821507" y="817055"/>
                  </a:lnTo>
                  <a:lnTo>
                    <a:pt x="2989181" y="754833"/>
                  </a:lnTo>
                  <a:lnTo>
                    <a:pt x="3144435" y="687450"/>
                  </a:lnTo>
                  <a:lnTo>
                    <a:pt x="3275192" y="620497"/>
                  </a:lnTo>
                  <a:lnTo>
                    <a:pt x="3380937" y="553114"/>
                  </a:lnTo>
                  <a:lnTo>
                    <a:pt x="3467879" y="480857"/>
                  </a:lnTo>
                  <a:lnTo>
                    <a:pt x="3523943" y="408456"/>
                  </a:lnTo>
                  <a:lnTo>
                    <a:pt x="3560859" y="336198"/>
                  </a:lnTo>
                  <a:lnTo>
                    <a:pt x="3573624" y="258492"/>
                  </a:lnTo>
                </a:path>
                <a:path w="3573779" h="2714625">
                  <a:moveTo>
                    <a:pt x="3418198" y="2714218"/>
                  </a:moveTo>
                  <a:lnTo>
                    <a:pt x="3418198" y="2714218"/>
                  </a:lnTo>
                </a:path>
                <a:path w="3573779" h="2714625">
                  <a:moveTo>
                    <a:pt x="3418198" y="2714218"/>
                  </a:moveTo>
                  <a:lnTo>
                    <a:pt x="3573624" y="2714218"/>
                  </a:lnTo>
                </a:path>
                <a:path w="3573779" h="2714625">
                  <a:moveTo>
                    <a:pt x="0" y="258492"/>
                  </a:moveTo>
                  <a:lnTo>
                    <a:pt x="0" y="0"/>
                  </a:lnTo>
                </a:path>
              </a:pathLst>
            </a:custGeom>
            <a:ln w="17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65626" y="1612900"/>
            <a:ext cx="5226050" cy="4686300"/>
          </a:xfrm>
          <a:prstGeom prst="rect">
            <a:avLst/>
          </a:prstGeom>
          <a:ln w="12700">
            <a:solidFill>
              <a:srgbClr val="A01D2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447040">
              <a:lnSpc>
                <a:spcPct val="100000"/>
              </a:lnSpc>
            </a:pPr>
            <a:r>
              <a:rPr sz="1350" spc="110" dirty="0">
                <a:latin typeface="Arial"/>
                <a:cs typeface="Arial"/>
              </a:rPr>
              <a:t>Cost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Arial"/>
              <a:cs typeface="Arial"/>
            </a:endParaRPr>
          </a:p>
          <a:p>
            <a:pPr marL="4623435">
              <a:lnSpc>
                <a:spcPct val="100000"/>
              </a:lnSpc>
            </a:pPr>
            <a:r>
              <a:rPr sz="1350" spc="160" dirty="0">
                <a:latin typeface="Arial"/>
                <a:cs typeface="Arial"/>
              </a:rPr>
              <a:t>ke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4530090">
              <a:lnSpc>
                <a:spcPct val="100000"/>
              </a:lnSpc>
              <a:spcBef>
                <a:spcPts val="1040"/>
              </a:spcBef>
            </a:pPr>
            <a:r>
              <a:rPr sz="1350" spc="160" dirty="0">
                <a:latin typeface="Arial"/>
                <a:cs typeface="Arial"/>
              </a:rPr>
              <a:t>ko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950594">
              <a:lnSpc>
                <a:spcPct val="100000"/>
              </a:lnSpc>
              <a:spcBef>
                <a:spcPts val="1140"/>
              </a:spcBef>
              <a:tabLst>
                <a:tab pos="4573905" algn="l"/>
              </a:tabLst>
            </a:pPr>
            <a:r>
              <a:rPr sz="135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350" spc="160" dirty="0">
                <a:latin typeface="Arial"/>
                <a:cs typeface="Arial"/>
              </a:rPr>
              <a:t>kd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3212465">
              <a:lnSpc>
                <a:spcPct val="100000"/>
              </a:lnSpc>
            </a:pPr>
            <a:r>
              <a:rPr sz="1350" spc="95" dirty="0">
                <a:latin typeface="Arial"/>
                <a:cs typeface="Arial"/>
              </a:rPr>
              <a:t>Debt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90" y="1546326"/>
            <a:ext cx="3425825" cy="397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marR="43180" indent="-267335">
              <a:lnSpc>
                <a:spcPct val="110000"/>
              </a:lnSpc>
              <a:spcBef>
                <a:spcPts val="100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305435" algn="l"/>
              </a:tabLst>
            </a:pPr>
            <a:r>
              <a:rPr sz="3200" spc="-30" dirty="0">
                <a:latin typeface="Times New Roman"/>
                <a:cs typeface="Times New Roman"/>
              </a:rPr>
              <a:t>Cost </a:t>
            </a:r>
            <a:r>
              <a:rPr sz="3200" spc="-10" dirty="0">
                <a:latin typeface="Times New Roman"/>
                <a:cs typeface="Times New Roman"/>
              </a:rPr>
              <a:t>of </a:t>
            </a:r>
            <a:r>
              <a:rPr sz="3200" spc="-85" dirty="0">
                <a:latin typeface="Times New Roman"/>
                <a:cs typeface="Times New Roman"/>
              </a:rPr>
              <a:t>capital </a:t>
            </a:r>
            <a:r>
              <a:rPr sz="3200" spc="-40" dirty="0">
                <a:latin typeface="Times New Roman"/>
                <a:cs typeface="Times New Roman"/>
              </a:rPr>
              <a:t>(K</a:t>
            </a:r>
            <a:r>
              <a:rPr sz="3150" spc="-60" baseline="-21164" dirty="0">
                <a:latin typeface="Times New Roman"/>
                <a:cs typeface="Times New Roman"/>
              </a:rPr>
              <a:t>o</a:t>
            </a:r>
            <a:r>
              <a:rPr sz="3200" spc="-40" dirty="0">
                <a:latin typeface="Times New Roman"/>
                <a:cs typeface="Times New Roman"/>
              </a:rPr>
              <a:t>)  </a:t>
            </a:r>
            <a:r>
              <a:rPr sz="3200" spc="-120" dirty="0">
                <a:latin typeface="Times New Roman"/>
                <a:cs typeface="Times New Roman"/>
              </a:rPr>
              <a:t>is </a:t>
            </a:r>
            <a:r>
              <a:rPr sz="3200" spc="-60" dirty="0">
                <a:latin typeface="Times New Roman"/>
                <a:cs typeface="Times New Roman"/>
              </a:rPr>
              <a:t>reduces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initially.</a:t>
            </a:r>
            <a:endParaRPr sz="3200">
              <a:latin typeface="Times New Roman"/>
              <a:cs typeface="Times New Roman"/>
            </a:endParaRPr>
          </a:p>
          <a:p>
            <a:pPr marL="304800" indent="-267335">
              <a:lnSpc>
                <a:spcPct val="100000"/>
              </a:lnSpc>
              <a:spcBef>
                <a:spcPts val="1155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305435" algn="l"/>
              </a:tabLst>
            </a:pPr>
            <a:r>
              <a:rPr sz="3200" spc="-55" dirty="0">
                <a:latin typeface="Times New Roman"/>
                <a:cs typeface="Times New Roman"/>
              </a:rPr>
              <a:t>At </a:t>
            </a:r>
            <a:r>
              <a:rPr sz="3200" spc="-120" dirty="0">
                <a:latin typeface="Times New Roman"/>
                <a:cs typeface="Times New Roman"/>
              </a:rPr>
              <a:t>a </a:t>
            </a:r>
            <a:r>
              <a:rPr sz="3200" spc="-25" dirty="0">
                <a:latin typeface="Times New Roman"/>
                <a:cs typeface="Times New Roman"/>
              </a:rPr>
              <a:t>point, </a:t>
            </a:r>
            <a:r>
              <a:rPr sz="3200" spc="-60" dirty="0">
                <a:latin typeface="Times New Roman"/>
                <a:cs typeface="Times New Roman"/>
              </a:rPr>
              <a:t>it</a:t>
            </a:r>
            <a:r>
              <a:rPr sz="3200" spc="15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settles</a:t>
            </a:r>
            <a:endParaRPr sz="3200">
              <a:latin typeface="Times New Roman"/>
              <a:cs typeface="Times New Roman"/>
            </a:endParaRPr>
          </a:p>
          <a:p>
            <a:pPr marL="304800" marR="30480" indent="-267335">
              <a:lnSpc>
                <a:spcPct val="110000"/>
              </a:lnSpc>
              <a:spcBef>
                <a:spcPts val="765"/>
              </a:spcBef>
              <a:buClr>
                <a:srgbClr val="A01D25"/>
              </a:buClr>
              <a:buSzPct val="79687"/>
              <a:buFont typeface="Wingdings"/>
              <a:buChar char=""/>
              <a:tabLst>
                <a:tab pos="305435" algn="l"/>
              </a:tabLst>
            </a:pPr>
            <a:r>
              <a:rPr sz="3200" spc="-55" dirty="0">
                <a:latin typeface="Times New Roman"/>
                <a:cs typeface="Times New Roman"/>
              </a:rPr>
              <a:t>But </a:t>
            </a:r>
            <a:r>
              <a:rPr sz="3200" spc="-45" dirty="0">
                <a:latin typeface="Times New Roman"/>
                <a:cs typeface="Times New Roman"/>
              </a:rPr>
              <a:t>after </a:t>
            </a:r>
            <a:r>
              <a:rPr sz="3200" spc="-40" dirty="0">
                <a:latin typeface="Times New Roman"/>
                <a:cs typeface="Times New Roman"/>
              </a:rPr>
              <a:t>this </a:t>
            </a:r>
            <a:r>
              <a:rPr sz="3200" spc="-25" dirty="0">
                <a:latin typeface="Times New Roman"/>
                <a:cs typeface="Times New Roman"/>
              </a:rPr>
              <a:t>point,  </a:t>
            </a:r>
            <a:r>
              <a:rPr sz="3200" spc="-40" dirty="0">
                <a:latin typeface="Times New Roman"/>
                <a:cs typeface="Times New Roman"/>
              </a:rPr>
              <a:t>(K</a:t>
            </a:r>
            <a:r>
              <a:rPr sz="3150" spc="-60" baseline="-21164" dirty="0">
                <a:latin typeface="Times New Roman"/>
                <a:cs typeface="Times New Roman"/>
              </a:rPr>
              <a:t>o</a:t>
            </a:r>
            <a:r>
              <a:rPr sz="3200" spc="-40" dirty="0">
                <a:latin typeface="Times New Roman"/>
                <a:cs typeface="Times New Roman"/>
              </a:rPr>
              <a:t>) </a:t>
            </a:r>
            <a:r>
              <a:rPr sz="3200" spc="-80" dirty="0">
                <a:latin typeface="Times New Roman"/>
                <a:cs typeface="Times New Roman"/>
              </a:rPr>
              <a:t>increases, </a:t>
            </a:r>
            <a:r>
              <a:rPr sz="3200" spc="-40" dirty="0">
                <a:latin typeface="Times New Roman"/>
                <a:cs typeface="Times New Roman"/>
              </a:rPr>
              <a:t>due  </a:t>
            </a:r>
            <a:r>
              <a:rPr sz="3200" spc="40" dirty="0">
                <a:latin typeface="Times New Roman"/>
                <a:cs typeface="Times New Roman"/>
              </a:rPr>
              <a:t>to </a:t>
            </a:r>
            <a:r>
              <a:rPr sz="3200" spc="-75" dirty="0">
                <a:latin typeface="Times New Roman"/>
                <a:cs typeface="Times New Roman"/>
              </a:rPr>
              <a:t>increase </a:t>
            </a:r>
            <a:r>
              <a:rPr sz="3200" spc="-6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spc="-25" dirty="0">
                <a:latin typeface="Times New Roman"/>
                <a:cs typeface="Times New Roman"/>
              </a:rPr>
              <a:t>cost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spc="-90" dirty="0">
                <a:latin typeface="Times New Roman"/>
                <a:cs typeface="Times New Roman"/>
              </a:rPr>
              <a:t>equity.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(K</a:t>
            </a:r>
            <a:r>
              <a:rPr sz="3150" spc="-104" baseline="-21164" dirty="0">
                <a:latin typeface="Times New Roman"/>
                <a:cs typeface="Times New Roman"/>
              </a:rPr>
              <a:t>e</a:t>
            </a:r>
            <a:r>
              <a:rPr sz="3200" spc="-7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8" y="1608480"/>
            <a:ext cx="4168775" cy="26930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70"/>
              </a:spcBef>
              <a:buClr>
                <a:srgbClr val="A01D25"/>
              </a:buClr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Capital </a:t>
            </a:r>
            <a:r>
              <a:rPr sz="2800" dirty="0">
                <a:solidFill>
                  <a:schemeClr val="bg1"/>
                </a:solidFill>
                <a:latin typeface="Times New Roman"/>
                <a:cs typeface="Times New Roman"/>
              </a:rPr>
              <a:t>Structure</a:t>
            </a:r>
            <a:r>
              <a:rPr sz="2800" spc="-6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concept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975"/>
              </a:spcBef>
              <a:buClr>
                <a:srgbClr val="A01D25"/>
              </a:buClr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Capital </a:t>
            </a:r>
            <a:r>
              <a:rPr sz="2800" dirty="0">
                <a:solidFill>
                  <a:schemeClr val="bg1"/>
                </a:solidFill>
                <a:latin typeface="Times New Roman"/>
                <a:cs typeface="Times New Roman"/>
              </a:rPr>
              <a:t>Structure</a:t>
            </a:r>
            <a:r>
              <a:rPr sz="2800" spc="-5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planning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975"/>
              </a:spcBef>
              <a:buClr>
                <a:srgbClr val="A01D25"/>
              </a:buClr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Concept of Value of a</a:t>
            </a:r>
            <a:r>
              <a:rPr sz="2800" spc="-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Firm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41300" marR="638175" indent="-228600">
              <a:lnSpc>
                <a:spcPct val="108900"/>
              </a:lnSpc>
              <a:spcBef>
                <a:spcPts val="685"/>
              </a:spcBef>
              <a:buClr>
                <a:srgbClr val="A01D25"/>
              </a:buClr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Significance of Cost</a:t>
            </a:r>
            <a:r>
              <a:rPr sz="2800" spc="-6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of  Capital</a:t>
            </a:r>
            <a:r>
              <a:rPr sz="2800" spc="-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(WACC)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676400"/>
          </a:xfrm>
          <a:custGeom>
            <a:avLst/>
            <a:gdLst/>
            <a:ahLst/>
            <a:cxnLst/>
            <a:rect l="l" t="t" r="r" b="b"/>
            <a:pathLst>
              <a:path w="9144000" h="1676400">
                <a:moveTo>
                  <a:pt x="9144000" y="0"/>
                </a:moveTo>
                <a:lnTo>
                  <a:pt x="0" y="0"/>
                </a:lnTo>
                <a:lnTo>
                  <a:pt x="0" y="1676400"/>
                </a:lnTo>
                <a:lnTo>
                  <a:pt x="9144000" y="1676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13562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4400" spc="-160"/>
              <a:t>Capital</a:t>
            </a:r>
            <a:r>
              <a:rPr sz="4400" spc="-60"/>
              <a:t> </a:t>
            </a:r>
            <a:r>
              <a:rPr sz="4400" spc="-85" smtClean="0"/>
              <a:t>Structure</a:t>
            </a:r>
            <a:r>
              <a:rPr lang="en-US" sz="4400" spc="-85" dirty="0" smtClean="0"/>
              <a:t> </a:t>
            </a:r>
            <a:r>
              <a:rPr lang="en-US" sz="4400" spc="-110" dirty="0" smtClean="0"/>
              <a:t>Coverage</a:t>
            </a:r>
            <a:r>
              <a:rPr lang="en-US" sz="4400" spc="-80" dirty="0" smtClean="0"/>
              <a:t> 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4610861" y="1655724"/>
            <a:ext cx="4149090" cy="24403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A01D25"/>
              </a:buClr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Capital </a:t>
            </a:r>
            <a:r>
              <a:rPr sz="2800" dirty="0">
                <a:solidFill>
                  <a:schemeClr val="bg1"/>
                </a:solidFill>
                <a:latin typeface="Times New Roman"/>
                <a:cs typeface="Times New Roman"/>
              </a:rPr>
              <a:t>Structure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theories</a:t>
            </a:r>
            <a:r>
              <a:rPr sz="2800" spc="-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84200" lvl="1" indent="-228600">
              <a:lnSpc>
                <a:spcPct val="100000"/>
              </a:lnSpc>
              <a:spcBef>
                <a:spcPts val="600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Net</a:t>
            </a:r>
            <a:r>
              <a:rPr sz="2800" spc="-1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Income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84200" lvl="1" indent="-228600">
              <a:lnSpc>
                <a:spcPct val="100000"/>
              </a:lnSpc>
              <a:spcBef>
                <a:spcPts val="340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Net Operating</a:t>
            </a:r>
            <a:r>
              <a:rPr sz="2800" spc="-3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Income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84200" lvl="1" indent="-228600">
              <a:lnSpc>
                <a:spcPct val="100000"/>
              </a:lnSpc>
              <a:spcBef>
                <a:spcPts val="33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Modigliani-Miller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84200" lvl="1" indent="-228600">
              <a:lnSpc>
                <a:spcPct val="100000"/>
              </a:lnSpc>
              <a:spcBef>
                <a:spcPts val="33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584200" algn="l"/>
              </a:tabLst>
            </a:pPr>
            <a:r>
              <a:rPr sz="2800" spc="-15" dirty="0">
                <a:solidFill>
                  <a:schemeClr val="bg1"/>
                </a:solidFill>
                <a:latin typeface="Times New Roman"/>
                <a:cs typeface="Times New Roman"/>
              </a:rPr>
              <a:t>Traditional</a:t>
            </a:r>
            <a:r>
              <a:rPr sz="2800" spc="-18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Approach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656075">
            <a:off x="900059" y="775197"/>
            <a:ext cx="6802181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20800"/>
            <a:ext cx="9144000" cy="5537200"/>
          </a:xfrm>
          <a:custGeom>
            <a:avLst/>
            <a:gdLst/>
            <a:ahLst/>
            <a:cxnLst/>
            <a:rect l="l" t="t" r="r" b="b"/>
            <a:pathLst>
              <a:path w="9144000" h="5537200">
                <a:moveTo>
                  <a:pt x="0" y="5537199"/>
                </a:moveTo>
                <a:lnTo>
                  <a:pt x="9144000" y="5537199"/>
                </a:lnTo>
                <a:lnTo>
                  <a:pt x="9144000" y="0"/>
                </a:lnTo>
                <a:lnTo>
                  <a:pt x="0" y="0"/>
                </a:lnTo>
                <a:lnTo>
                  <a:pt x="0" y="5537199"/>
                </a:lnTo>
                <a:close/>
              </a:path>
            </a:pathLst>
          </a:custGeom>
          <a:solidFill>
            <a:srgbClr val="E6D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5100" y="1510283"/>
            <a:ext cx="228600" cy="239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100" y="3110357"/>
            <a:ext cx="228600" cy="239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100" y="4710557"/>
            <a:ext cx="228600" cy="23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100" y="5807900"/>
            <a:ext cx="228600" cy="23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5401" y="1308861"/>
            <a:ext cx="8256270" cy="5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3000" spc="-80" dirty="0">
                <a:latin typeface="Times New Roman"/>
                <a:cs typeface="Times New Roman"/>
              </a:rPr>
              <a:t>Capital </a:t>
            </a:r>
            <a:r>
              <a:rPr sz="3000" spc="-30" dirty="0">
                <a:latin typeface="Times New Roman"/>
                <a:cs typeface="Times New Roman"/>
              </a:rPr>
              <a:t>structure </a:t>
            </a:r>
            <a:r>
              <a:rPr sz="3000" spc="-55" dirty="0">
                <a:latin typeface="Times New Roman"/>
                <a:cs typeface="Times New Roman"/>
              </a:rPr>
              <a:t>can </a:t>
            </a:r>
            <a:r>
              <a:rPr sz="3000" spc="-30" dirty="0">
                <a:latin typeface="Times New Roman"/>
                <a:cs typeface="Times New Roman"/>
              </a:rPr>
              <a:t>be </a:t>
            </a:r>
            <a:r>
              <a:rPr sz="3000" spc="-45" dirty="0">
                <a:latin typeface="Times New Roman"/>
                <a:cs typeface="Times New Roman"/>
              </a:rPr>
              <a:t>defined </a:t>
            </a:r>
            <a:r>
              <a:rPr sz="3000" spc="-100" dirty="0">
                <a:latin typeface="Times New Roman"/>
                <a:cs typeface="Times New Roman"/>
              </a:rPr>
              <a:t>as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spc="-100" dirty="0">
                <a:latin typeface="Times New Roman"/>
                <a:cs typeface="Times New Roman"/>
              </a:rPr>
              <a:t>mix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spc="-40" dirty="0">
                <a:latin typeface="Times New Roman"/>
                <a:cs typeface="Times New Roman"/>
              </a:rPr>
              <a:t>owned  </a:t>
            </a:r>
            <a:r>
              <a:rPr sz="3000" spc="-75" dirty="0">
                <a:latin typeface="Times New Roman"/>
                <a:cs typeface="Times New Roman"/>
              </a:rPr>
              <a:t>capital </a:t>
            </a:r>
            <a:r>
              <a:rPr sz="3000" spc="-95" dirty="0">
                <a:latin typeface="Times New Roman"/>
                <a:cs typeface="Times New Roman"/>
              </a:rPr>
              <a:t>(equity, </a:t>
            </a:r>
            <a:r>
              <a:rPr sz="3000" spc="-65" dirty="0">
                <a:latin typeface="Times New Roman"/>
                <a:cs typeface="Times New Roman"/>
              </a:rPr>
              <a:t>reserves </a:t>
            </a:r>
            <a:r>
              <a:rPr sz="2600" spc="-125" dirty="0">
                <a:latin typeface="Times New Roman"/>
                <a:cs typeface="Times New Roman"/>
              </a:rPr>
              <a:t>&amp; </a:t>
            </a:r>
            <a:r>
              <a:rPr sz="3000" spc="-65" dirty="0">
                <a:latin typeface="Times New Roman"/>
                <a:cs typeface="Times New Roman"/>
              </a:rPr>
              <a:t>surplus) </a:t>
            </a:r>
            <a:r>
              <a:rPr sz="3000" spc="-30" dirty="0">
                <a:latin typeface="Times New Roman"/>
                <a:cs typeface="Times New Roman"/>
              </a:rPr>
              <a:t>and </a:t>
            </a:r>
            <a:r>
              <a:rPr sz="3000" spc="-25" dirty="0">
                <a:latin typeface="Times New Roman"/>
                <a:cs typeface="Times New Roman"/>
              </a:rPr>
              <a:t>borrowed </a:t>
            </a:r>
            <a:r>
              <a:rPr sz="3000" spc="-75" dirty="0">
                <a:latin typeface="Times New Roman"/>
                <a:cs typeface="Times New Roman"/>
              </a:rPr>
              <a:t>capital  </a:t>
            </a:r>
            <a:r>
              <a:rPr sz="3000" spc="-40" dirty="0">
                <a:latin typeface="Times New Roman"/>
                <a:cs typeface="Times New Roman"/>
              </a:rPr>
              <a:t>(debentures, </a:t>
            </a:r>
            <a:r>
              <a:rPr sz="3000" spc="-55" dirty="0">
                <a:latin typeface="Times New Roman"/>
                <a:cs typeface="Times New Roman"/>
              </a:rPr>
              <a:t>loans </a:t>
            </a:r>
            <a:r>
              <a:rPr sz="3000" spc="-5" dirty="0">
                <a:latin typeface="Times New Roman"/>
                <a:cs typeface="Times New Roman"/>
              </a:rPr>
              <a:t>from </a:t>
            </a:r>
            <a:r>
              <a:rPr sz="3000" spc="-55" dirty="0">
                <a:latin typeface="Times New Roman"/>
                <a:cs typeface="Times New Roman"/>
              </a:rPr>
              <a:t>banks, </a:t>
            </a:r>
            <a:r>
              <a:rPr sz="3000" spc="-80" dirty="0">
                <a:latin typeface="Times New Roman"/>
                <a:cs typeface="Times New Roman"/>
              </a:rPr>
              <a:t>financial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spc="-45" dirty="0">
                <a:latin typeface="Times New Roman"/>
                <a:cs typeface="Times New Roman"/>
              </a:rPr>
              <a:t>institutions)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720"/>
              </a:spcBef>
            </a:pPr>
            <a:r>
              <a:rPr sz="3000" spc="-80" dirty="0">
                <a:latin typeface="Times New Roman"/>
                <a:cs typeface="Times New Roman"/>
              </a:rPr>
              <a:t>Maximization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spc="-65" dirty="0">
                <a:latin typeface="Times New Roman"/>
                <a:cs typeface="Times New Roman"/>
              </a:rPr>
              <a:t>shareholders’ </a:t>
            </a:r>
            <a:r>
              <a:rPr sz="3000" spc="-75" dirty="0">
                <a:latin typeface="Times New Roman"/>
                <a:cs typeface="Times New Roman"/>
              </a:rPr>
              <a:t>wealth </a:t>
            </a:r>
            <a:r>
              <a:rPr sz="3000" spc="-110" dirty="0">
                <a:latin typeface="Times New Roman"/>
                <a:cs typeface="Times New Roman"/>
              </a:rPr>
              <a:t>is </a:t>
            </a:r>
            <a:r>
              <a:rPr sz="3000" spc="-50" dirty="0">
                <a:latin typeface="Times New Roman"/>
                <a:cs typeface="Times New Roman"/>
              </a:rPr>
              <a:t>prime </a:t>
            </a:r>
            <a:r>
              <a:rPr sz="3000" spc="-60" dirty="0">
                <a:latin typeface="Times New Roman"/>
                <a:cs typeface="Times New Roman"/>
              </a:rPr>
              <a:t>objective 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spc="-114" dirty="0">
                <a:latin typeface="Times New Roman"/>
                <a:cs typeface="Times New Roman"/>
              </a:rPr>
              <a:t>a </a:t>
            </a:r>
            <a:r>
              <a:rPr sz="3000" spc="-85" dirty="0">
                <a:latin typeface="Times New Roman"/>
                <a:cs typeface="Times New Roman"/>
              </a:rPr>
              <a:t>financial </a:t>
            </a:r>
            <a:r>
              <a:rPr sz="3000" spc="-70" dirty="0">
                <a:latin typeface="Times New Roman"/>
                <a:cs typeface="Times New Roman"/>
              </a:rPr>
              <a:t>manager. </a:t>
            </a:r>
            <a:r>
              <a:rPr sz="3000" spc="-15" dirty="0">
                <a:latin typeface="Times New Roman"/>
                <a:cs typeface="Times New Roman"/>
              </a:rPr>
              <a:t>The </a:t>
            </a:r>
            <a:r>
              <a:rPr sz="3000" spc="-75" dirty="0">
                <a:latin typeface="Times New Roman"/>
                <a:cs typeface="Times New Roman"/>
              </a:rPr>
              <a:t>same </a:t>
            </a:r>
            <a:r>
              <a:rPr sz="3000" spc="-130" dirty="0">
                <a:latin typeface="Times New Roman"/>
                <a:cs typeface="Times New Roman"/>
              </a:rPr>
              <a:t>may </a:t>
            </a:r>
            <a:r>
              <a:rPr sz="3000" spc="-30" dirty="0">
                <a:latin typeface="Times New Roman"/>
                <a:cs typeface="Times New Roman"/>
              </a:rPr>
              <a:t>be </a:t>
            </a:r>
            <a:r>
              <a:rPr sz="3000" spc="-75" dirty="0">
                <a:latin typeface="Times New Roman"/>
                <a:cs typeface="Times New Roman"/>
              </a:rPr>
              <a:t>achieved </a:t>
            </a:r>
            <a:r>
              <a:rPr sz="3000" spc="-90" dirty="0">
                <a:latin typeface="Times New Roman"/>
                <a:cs typeface="Times New Roman"/>
              </a:rPr>
              <a:t>if </a:t>
            </a:r>
            <a:r>
              <a:rPr sz="3000" spc="-50" dirty="0">
                <a:latin typeface="Times New Roman"/>
                <a:cs typeface="Times New Roman"/>
              </a:rPr>
              <a:t>an  optimal </a:t>
            </a:r>
            <a:r>
              <a:rPr sz="3000" spc="-75" dirty="0">
                <a:latin typeface="Times New Roman"/>
                <a:cs typeface="Times New Roman"/>
              </a:rPr>
              <a:t>capital </a:t>
            </a:r>
            <a:r>
              <a:rPr sz="3000" spc="-30" dirty="0">
                <a:latin typeface="Times New Roman"/>
                <a:cs typeface="Times New Roman"/>
              </a:rPr>
              <a:t>structure </a:t>
            </a:r>
            <a:r>
              <a:rPr sz="3000" spc="-110" dirty="0">
                <a:latin typeface="Times New Roman"/>
                <a:cs typeface="Times New Roman"/>
              </a:rPr>
              <a:t>is </a:t>
            </a:r>
            <a:r>
              <a:rPr sz="3000" spc="-65" dirty="0">
                <a:latin typeface="Times New Roman"/>
                <a:cs typeface="Times New Roman"/>
              </a:rPr>
              <a:t>designed </a:t>
            </a:r>
            <a:r>
              <a:rPr sz="3000" dirty="0">
                <a:latin typeface="Times New Roman"/>
                <a:cs typeface="Times New Roman"/>
              </a:rPr>
              <a:t>for </a:t>
            </a:r>
            <a:r>
              <a:rPr sz="3000" spc="-5" dirty="0">
                <a:latin typeface="Times New Roman"/>
                <a:cs typeface="Times New Roman"/>
              </a:rPr>
              <a:t>the</a:t>
            </a:r>
            <a:r>
              <a:rPr sz="3000" spc="295" dirty="0">
                <a:latin typeface="Times New Roman"/>
                <a:cs typeface="Times New Roman"/>
              </a:rPr>
              <a:t> </a:t>
            </a:r>
            <a:r>
              <a:rPr sz="3000" spc="-60" dirty="0">
                <a:latin typeface="Times New Roman"/>
                <a:cs typeface="Times New Roman"/>
              </a:rPr>
              <a:t>company.</a:t>
            </a:r>
            <a:endParaRPr sz="3000">
              <a:latin typeface="Times New Roman"/>
              <a:cs typeface="Times New Roman"/>
            </a:endParaRPr>
          </a:p>
          <a:p>
            <a:pPr marL="12700" marR="527050" algn="just">
              <a:lnSpc>
                <a:spcPct val="110000"/>
              </a:lnSpc>
              <a:spcBef>
                <a:spcPts val="720"/>
              </a:spcBef>
            </a:pPr>
            <a:r>
              <a:rPr sz="3000" spc="-60" dirty="0">
                <a:latin typeface="Times New Roman"/>
                <a:cs typeface="Times New Roman"/>
              </a:rPr>
              <a:t>Planning </a:t>
            </a:r>
            <a:r>
              <a:rPr sz="3000" spc="-114" dirty="0">
                <a:latin typeface="Times New Roman"/>
                <a:cs typeface="Times New Roman"/>
              </a:rPr>
              <a:t>a </a:t>
            </a:r>
            <a:r>
              <a:rPr sz="3000" spc="-75" dirty="0">
                <a:latin typeface="Times New Roman"/>
                <a:cs typeface="Times New Roman"/>
              </a:rPr>
              <a:t>capital </a:t>
            </a:r>
            <a:r>
              <a:rPr sz="3000" spc="-30" dirty="0">
                <a:latin typeface="Times New Roman"/>
                <a:cs typeface="Times New Roman"/>
              </a:rPr>
              <a:t>structure </a:t>
            </a:r>
            <a:r>
              <a:rPr sz="3000" spc="-110" dirty="0">
                <a:latin typeface="Times New Roman"/>
                <a:cs typeface="Times New Roman"/>
              </a:rPr>
              <a:t>is </a:t>
            </a:r>
            <a:r>
              <a:rPr sz="3000" spc="-114" dirty="0">
                <a:latin typeface="Times New Roman"/>
                <a:cs typeface="Times New Roman"/>
              </a:rPr>
              <a:t>a </a:t>
            </a:r>
            <a:r>
              <a:rPr sz="3000" spc="-110" dirty="0">
                <a:latin typeface="Times New Roman"/>
                <a:cs typeface="Times New Roman"/>
              </a:rPr>
              <a:t>highly </a:t>
            </a:r>
            <a:r>
              <a:rPr sz="3000" spc="-85" dirty="0">
                <a:latin typeface="Times New Roman"/>
                <a:cs typeface="Times New Roman"/>
              </a:rPr>
              <a:t>psychological,  </a:t>
            </a:r>
            <a:r>
              <a:rPr sz="3000" spc="-55" dirty="0">
                <a:latin typeface="Times New Roman"/>
                <a:cs typeface="Times New Roman"/>
              </a:rPr>
              <a:t>complex </a:t>
            </a:r>
            <a:r>
              <a:rPr sz="3000" spc="-30" dirty="0">
                <a:latin typeface="Times New Roman"/>
                <a:cs typeface="Times New Roman"/>
              </a:rPr>
              <a:t>and </a:t>
            </a:r>
            <a:r>
              <a:rPr sz="3000" spc="-80" dirty="0">
                <a:latin typeface="Times New Roman"/>
                <a:cs typeface="Times New Roman"/>
              </a:rPr>
              <a:t>qualitative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45" dirty="0">
                <a:latin typeface="Times New Roman"/>
                <a:cs typeface="Times New Roman"/>
              </a:rPr>
              <a:t>process.</a:t>
            </a:r>
            <a:endParaRPr sz="3000">
              <a:latin typeface="Times New Roman"/>
              <a:cs typeface="Times New Roman"/>
            </a:endParaRPr>
          </a:p>
          <a:p>
            <a:pPr marL="12700" marR="482600" algn="just">
              <a:lnSpc>
                <a:spcPct val="110000"/>
              </a:lnSpc>
              <a:spcBef>
                <a:spcPts val="720"/>
              </a:spcBef>
            </a:pPr>
            <a:r>
              <a:rPr sz="3000" spc="50" dirty="0">
                <a:latin typeface="Times New Roman"/>
                <a:cs typeface="Times New Roman"/>
              </a:rPr>
              <a:t>It </a:t>
            </a:r>
            <a:r>
              <a:rPr sz="3000" spc="-75" dirty="0">
                <a:latin typeface="Times New Roman"/>
                <a:cs typeface="Times New Roman"/>
              </a:rPr>
              <a:t>involves balancing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spc="-70" dirty="0">
                <a:latin typeface="Times New Roman"/>
                <a:cs typeface="Times New Roman"/>
              </a:rPr>
              <a:t>shareholders’ </a:t>
            </a:r>
            <a:r>
              <a:rPr sz="3000" spc="-45" dirty="0">
                <a:latin typeface="Times New Roman"/>
                <a:cs typeface="Times New Roman"/>
              </a:rPr>
              <a:t>expectations  </a:t>
            </a:r>
            <a:r>
              <a:rPr sz="3000" spc="-90" dirty="0">
                <a:latin typeface="Times New Roman"/>
                <a:cs typeface="Times New Roman"/>
              </a:rPr>
              <a:t>(risk </a:t>
            </a:r>
            <a:r>
              <a:rPr sz="3000" spc="-150" dirty="0">
                <a:latin typeface="Times New Roman"/>
                <a:cs typeface="Times New Roman"/>
              </a:rPr>
              <a:t>&amp; </a:t>
            </a:r>
            <a:r>
              <a:rPr sz="3000" spc="-40" dirty="0">
                <a:latin typeface="Times New Roman"/>
                <a:cs typeface="Times New Roman"/>
              </a:rPr>
              <a:t>returns) </a:t>
            </a:r>
            <a:r>
              <a:rPr sz="3000" spc="-30" dirty="0">
                <a:latin typeface="Times New Roman"/>
                <a:cs typeface="Times New Roman"/>
              </a:rPr>
              <a:t>and </a:t>
            </a:r>
            <a:r>
              <a:rPr sz="3000" spc="-80" dirty="0">
                <a:latin typeface="Times New Roman"/>
                <a:cs typeface="Times New Roman"/>
              </a:rPr>
              <a:t>capital </a:t>
            </a:r>
            <a:r>
              <a:rPr sz="3000" spc="-45" dirty="0">
                <a:latin typeface="Times New Roman"/>
                <a:cs typeface="Times New Roman"/>
              </a:rPr>
              <a:t>requirements </a:t>
            </a:r>
            <a:r>
              <a:rPr sz="3000" spc="-5" dirty="0">
                <a:latin typeface="Times New Roman"/>
                <a:cs typeface="Times New Roman"/>
              </a:rPr>
              <a:t>of the</a:t>
            </a:r>
            <a:r>
              <a:rPr sz="3000" spc="490" dirty="0">
                <a:latin typeface="Times New Roman"/>
                <a:cs typeface="Times New Roman"/>
              </a:rPr>
              <a:t> </a:t>
            </a:r>
            <a:r>
              <a:rPr sz="3000" spc="-60" dirty="0">
                <a:latin typeface="Times New Roman"/>
                <a:cs typeface="Times New Roman"/>
              </a:rPr>
              <a:t>firm.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1320800"/>
          </a:xfrm>
          <a:custGeom>
            <a:avLst/>
            <a:gdLst/>
            <a:ahLst/>
            <a:cxnLst/>
            <a:rect l="l" t="t" r="r" b="b"/>
            <a:pathLst>
              <a:path w="9144000" h="1320800">
                <a:moveTo>
                  <a:pt x="9144000" y="0"/>
                </a:moveTo>
                <a:lnTo>
                  <a:pt x="0" y="0"/>
                </a:lnTo>
                <a:lnTo>
                  <a:pt x="0" y="1320800"/>
                </a:lnTo>
                <a:lnTo>
                  <a:pt x="9144000" y="1320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70178" y="152399"/>
            <a:ext cx="790702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spc="-160" dirty="0"/>
              <a:t>Capital</a:t>
            </a:r>
            <a:r>
              <a:rPr sz="4400" spc="-60" dirty="0"/>
              <a:t> </a:t>
            </a:r>
            <a:r>
              <a:rPr sz="4400" spc="-85" dirty="0"/>
              <a:t>Structure</a:t>
            </a:r>
            <a:endParaRPr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69291"/>
            <a:ext cx="8821421" cy="13338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ts val="5305"/>
              </a:lnSpc>
              <a:spcBef>
                <a:spcPts val="95"/>
              </a:spcBef>
            </a:pPr>
            <a:r>
              <a:rPr sz="4400" dirty="0"/>
              <a:t>Planning the Capital Structure</a:t>
            </a:r>
          </a:p>
          <a:p>
            <a:pPr marL="12700" algn="ctr">
              <a:lnSpc>
                <a:spcPts val="5305"/>
              </a:lnSpc>
            </a:pPr>
            <a:r>
              <a:rPr sz="4400" dirty="0"/>
              <a:t>Important Considerations –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4998" y="1584426"/>
            <a:ext cx="8607425" cy="49796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2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7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Return</a:t>
            </a:r>
            <a:r>
              <a:rPr sz="2600" spc="-7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600" spc="-70" smtClean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ability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55" dirty="0">
                <a:latin typeface="Times New Roman"/>
                <a:cs typeface="Times New Roman"/>
              </a:rPr>
              <a:t>generate </a:t>
            </a:r>
            <a:r>
              <a:rPr sz="2600" spc="-60" dirty="0">
                <a:latin typeface="Times New Roman"/>
                <a:cs typeface="Times New Roman"/>
              </a:rPr>
              <a:t>maximum </a:t>
            </a:r>
            <a:r>
              <a:rPr sz="2600" spc="-20" dirty="0">
                <a:latin typeface="Times New Roman"/>
                <a:cs typeface="Times New Roman"/>
              </a:rPr>
              <a:t>returns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6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shareholders,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sz="2600" spc="-95" dirty="0">
                <a:latin typeface="Times New Roman"/>
                <a:cs typeface="Times New Roman"/>
              </a:rPr>
              <a:t>i.e. </a:t>
            </a:r>
            <a:r>
              <a:rPr sz="2600" spc="-80" dirty="0">
                <a:latin typeface="Times New Roman"/>
                <a:cs typeface="Times New Roman"/>
              </a:rPr>
              <a:t>maximize </a:t>
            </a:r>
            <a:r>
              <a:rPr sz="2600" spc="-25" dirty="0">
                <a:latin typeface="Times New Roman"/>
                <a:cs typeface="Times New Roman"/>
              </a:rPr>
              <a:t>EPS </a:t>
            </a:r>
            <a:r>
              <a:rPr sz="2600" spc="-30" dirty="0">
                <a:latin typeface="Times New Roman"/>
                <a:cs typeface="Times New Roman"/>
              </a:rPr>
              <a:t>and </a:t>
            </a:r>
            <a:r>
              <a:rPr sz="2600" spc="-40" dirty="0">
                <a:latin typeface="Times New Roman"/>
                <a:cs typeface="Times New Roman"/>
              </a:rPr>
              <a:t>market </a:t>
            </a:r>
            <a:r>
              <a:rPr sz="2600" spc="-55" dirty="0">
                <a:latin typeface="Times New Roman"/>
                <a:cs typeface="Times New Roman"/>
              </a:rPr>
              <a:t>price </a:t>
            </a:r>
            <a:r>
              <a:rPr sz="2600" spc="-20" dirty="0">
                <a:latin typeface="Times New Roman"/>
                <a:cs typeface="Times New Roman"/>
              </a:rPr>
              <a:t>per</a:t>
            </a:r>
            <a:r>
              <a:rPr sz="2600" spc="32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share.</a:t>
            </a:r>
            <a:endParaRPr sz="2600">
              <a:latin typeface="Times New Roman"/>
              <a:cs typeface="Times New Roman"/>
            </a:endParaRPr>
          </a:p>
          <a:p>
            <a:pPr marL="241300" marR="46355" indent="-229235">
              <a:lnSpc>
                <a:spcPct val="120100"/>
              </a:lnSpc>
              <a:spcBef>
                <a:spcPts val="31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Cost: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Times New Roman"/>
                <a:cs typeface="Times New Roman"/>
              </a:rPr>
              <a:t>minimizes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25" dirty="0">
                <a:latin typeface="Times New Roman"/>
                <a:cs typeface="Times New Roman"/>
              </a:rPr>
              <a:t>cost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70" dirty="0">
                <a:latin typeface="Times New Roman"/>
                <a:cs typeface="Times New Roman"/>
              </a:rPr>
              <a:t>capital </a:t>
            </a:r>
            <a:r>
              <a:rPr sz="2200" spc="-95" dirty="0">
                <a:latin typeface="Times New Roman"/>
                <a:cs typeface="Times New Roman"/>
              </a:rPr>
              <a:t>(WACC). </a:t>
            </a:r>
            <a:r>
              <a:rPr sz="2600" spc="25" dirty="0">
                <a:latin typeface="Times New Roman"/>
                <a:cs typeface="Times New Roman"/>
              </a:rPr>
              <a:t>Debt </a:t>
            </a:r>
            <a:r>
              <a:rPr sz="2600" spc="-95" dirty="0">
                <a:latin typeface="Times New Roman"/>
                <a:cs typeface="Times New Roman"/>
              </a:rPr>
              <a:t>is </a:t>
            </a:r>
            <a:r>
              <a:rPr sz="2600" spc="-40" dirty="0">
                <a:latin typeface="Times New Roman"/>
                <a:cs typeface="Times New Roman"/>
              </a:rPr>
              <a:t>cheaper </a:t>
            </a:r>
            <a:r>
              <a:rPr sz="2600" spc="-5" dirty="0">
                <a:latin typeface="Times New Roman"/>
                <a:cs typeface="Times New Roman"/>
              </a:rPr>
              <a:t>than  </a:t>
            </a:r>
            <a:r>
              <a:rPr sz="2600" spc="-75" dirty="0">
                <a:latin typeface="Times New Roman"/>
                <a:cs typeface="Times New Roman"/>
              </a:rPr>
              <a:t>equity </a:t>
            </a:r>
            <a:r>
              <a:rPr sz="2600" spc="-30" dirty="0">
                <a:latin typeface="Times New Roman"/>
                <a:cs typeface="Times New Roman"/>
              </a:rPr>
              <a:t>due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60" dirty="0">
                <a:latin typeface="Times New Roman"/>
                <a:cs typeface="Times New Roman"/>
              </a:rPr>
              <a:t>tax shield </a:t>
            </a:r>
            <a:r>
              <a:rPr sz="2600" spc="25" dirty="0">
                <a:latin typeface="Times New Roman"/>
                <a:cs typeface="Times New Roman"/>
              </a:rPr>
              <a:t>on </a:t>
            </a:r>
            <a:r>
              <a:rPr sz="2600" spc="-30" dirty="0">
                <a:latin typeface="Times New Roman"/>
                <a:cs typeface="Times New Roman"/>
              </a:rPr>
              <a:t>interest </a:t>
            </a:r>
            <a:r>
              <a:rPr sz="2600" spc="-125" dirty="0">
                <a:latin typeface="Times New Roman"/>
                <a:cs typeface="Times New Roman"/>
              </a:rPr>
              <a:t>&amp; </a:t>
            </a:r>
            <a:r>
              <a:rPr sz="2600" spc="25" dirty="0">
                <a:latin typeface="Times New Roman"/>
                <a:cs typeface="Times New Roman"/>
              </a:rPr>
              <a:t>no </a:t>
            </a:r>
            <a:r>
              <a:rPr sz="2600" spc="-35" dirty="0">
                <a:latin typeface="Times New Roman"/>
                <a:cs typeface="Times New Roman"/>
              </a:rPr>
              <a:t>benefit </a:t>
            </a:r>
            <a:r>
              <a:rPr sz="2600" spc="25" dirty="0">
                <a:latin typeface="Times New Roman"/>
                <a:cs typeface="Times New Roman"/>
              </a:rPr>
              <a:t>on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dividends.</a:t>
            </a:r>
            <a:endParaRPr sz="26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35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Risk: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insolvency risk </a:t>
            </a:r>
            <a:r>
              <a:rPr sz="2600" spc="-55" dirty="0">
                <a:latin typeface="Times New Roman"/>
                <a:cs typeface="Times New Roman"/>
              </a:rPr>
              <a:t>associated with high </a:t>
            </a:r>
            <a:r>
              <a:rPr sz="2600" spc="-5" dirty="0">
                <a:latin typeface="Times New Roman"/>
                <a:cs typeface="Times New Roman"/>
              </a:rPr>
              <a:t>debt</a:t>
            </a:r>
            <a:r>
              <a:rPr sz="2600" spc="3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component.</a:t>
            </a:r>
            <a:endParaRPr sz="2600">
              <a:latin typeface="Times New Roman"/>
              <a:cs typeface="Times New Roman"/>
            </a:endParaRPr>
          </a:p>
          <a:p>
            <a:pPr marL="241300" marR="727710" indent="-229235">
              <a:lnSpc>
                <a:spcPct val="120100"/>
              </a:lnSpc>
              <a:spcBef>
                <a:spcPts val="31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Control:</a:t>
            </a:r>
            <a:r>
              <a:rPr sz="2600" b="1" spc="-7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avoid </a:t>
            </a:r>
            <a:r>
              <a:rPr sz="2600" spc="-40" dirty="0">
                <a:latin typeface="Times New Roman"/>
                <a:cs typeface="Times New Roman"/>
              </a:rPr>
              <a:t>dilution </a:t>
            </a:r>
            <a:r>
              <a:rPr sz="2600" spc="-5" dirty="0">
                <a:latin typeface="Times New Roman"/>
                <a:cs typeface="Times New Roman"/>
              </a:rPr>
              <a:t>of </a:t>
            </a:r>
            <a:r>
              <a:rPr sz="2600" spc="-45" dirty="0">
                <a:latin typeface="Times New Roman"/>
                <a:cs typeface="Times New Roman"/>
              </a:rPr>
              <a:t>management </a:t>
            </a:r>
            <a:r>
              <a:rPr sz="2600" spc="-20" dirty="0">
                <a:latin typeface="Times New Roman"/>
                <a:cs typeface="Times New Roman"/>
              </a:rPr>
              <a:t>control, </a:t>
            </a:r>
            <a:r>
              <a:rPr sz="2600" spc="-35" dirty="0">
                <a:latin typeface="Times New Roman"/>
                <a:cs typeface="Times New Roman"/>
              </a:rPr>
              <a:t>hence </a:t>
            </a:r>
            <a:r>
              <a:rPr sz="2600" spc="-5" dirty="0">
                <a:latin typeface="Times New Roman"/>
                <a:cs typeface="Times New Roman"/>
              </a:rPr>
              <a:t>debt  </a:t>
            </a:r>
            <a:r>
              <a:rPr sz="2600" spc="-30" dirty="0">
                <a:latin typeface="Times New Roman"/>
                <a:cs typeface="Times New Roman"/>
              </a:rPr>
              <a:t>preferred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70" dirty="0">
                <a:latin typeface="Times New Roman"/>
                <a:cs typeface="Times New Roman"/>
              </a:rPr>
              <a:t>new </a:t>
            </a:r>
            <a:r>
              <a:rPr sz="2600" spc="-75" dirty="0">
                <a:latin typeface="Times New Roman"/>
                <a:cs typeface="Times New Roman"/>
              </a:rPr>
              <a:t>equity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shares.</a:t>
            </a:r>
            <a:endParaRPr sz="2600">
              <a:latin typeface="Times New Roman"/>
              <a:cs typeface="Times New Roman"/>
            </a:endParaRPr>
          </a:p>
          <a:p>
            <a:pPr marL="241300" marR="137160" indent="-229235">
              <a:lnSpc>
                <a:spcPct val="120000"/>
              </a:lnSpc>
              <a:spcBef>
                <a:spcPts val="31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Flexible: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Times New Roman"/>
                <a:cs typeface="Times New Roman"/>
              </a:rPr>
              <a:t>altering capital </a:t>
            </a:r>
            <a:r>
              <a:rPr sz="2600" spc="-25" dirty="0">
                <a:latin typeface="Times New Roman"/>
                <a:cs typeface="Times New Roman"/>
              </a:rPr>
              <a:t>structure without much </a:t>
            </a:r>
            <a:r>
              <a:rPr sz="2600" spc="-35" dirty="0">
                <a:latin typeface="Times New Roman"/>
                <a:cs typeface="Times New Roman"/>
              </a:rPr>
              <a:t>costs </a:t>
            </a:r>
            <a:r>
              <a:rPr sz="2600" spc="-125" dirty="0">
                <a:latin typeface="Times New Roman"/>
                <a:cs typeface="Times New Roman"/>
              </a:rPr>
              <a:t>&amp; </a:t>
            </a:r>
            <a:r>
              <a:rPr sz="2600" spc="-95" dirty="0">
                <a:latin typeface="Times New Roman"/>
                <a:cs typeface="Times New Roman"/>
              </a:rPr>
              <a:t>delays, 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75" dirty="0">
                <a:latin typeface="Times New Roman"/>
                <a:cs typeface="Times New Roman"/>
              </a:rPr>
              <a:t>raise </a:t>
            </a:r>
            <a:r>
              <a:rPr sz="2600" spc="-20" dirty="0">
                <a:latin typeface="Times New Roman"/>
                <a:cs typeface="Times New Roman"/>
              </a:rPr>
              <a:t>funds </a:t>
            </a:r>
            <a:r>
              <a:rPr sz="2600" spc="-50" dirty="0">
                <a:latin typeface="Times New Roman"/>
                <a:cs typeface="Times New Roman"/>
              </a:rPr>
              <a:t>whenever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required.</a:t>
            </a:r>
            <a:endParaRPr sz="26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40"/>
              </a:spcBef>
              <a:buClr>
                <a:srgbClr val="A01D25"/>
              </a:buClr>
              <a:buSzPct val="75000"/>
              <a:buFont typeface="Wingdings"/>
              <a:buChar char=""/>
              <a:tabLst>
                <a:tab pos="241935" algn="l"/>
              </a:tabLst>
            </a:pPr>
            <a:r>
              <a:rPr sz="2600" b="1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Capacity:</a:t>
            </a:r>
            <a:r>
              <a:rPr sz="2600" b="1" spc="-6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ability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55" dirty="0">
                <a:latin typeface="Times New Roman"/>
                <a:cs typeface="Times New Roman"/>
              </a:rPr>
              <a:t>generate </a:t>
            </a:r>
            <a:r>
              <a:rPr sz="2600" spc="-25" dirty="0">
                <a:latin typeface="Times New Roman"/>
                <a:cs typeface="Times New Roman"/>
              </a:rPr>
              <a:t>profits </a:t>
            </a:r>
            <a:r>
              <a:rPr sz="2600" spc="30" dirty="0">
                <a:latin typeface="Times New Roman"/>
                <a:cs typeface="Times New Roman"/>
              </a:rPr>
              <a:t>to </a:t>
            </a:r>
            <a:r>
              <a:rPr sz="2600" spc="-100" dirty="0">
                <a:latin typeface="Times New Roman"/>
                <a:cs typeface="Times New Roman"/>
              </a:rPr>
              <a:t>pay </a:t>
            </a:r>
            <a:r>
              <a:rPr sz="2600" spc="-30" dirty="0">
                <a:latin typeface="Times New Roman"/>
                <a:cs typeface="Times New Roman"/>
              </a:rPr>
              <a:t>interest </a:t>
            </a:r>
            <a:r>
              <a:rPr sz="2600" spc="-25" dirty="0">
                <a:latin typeface="Times New Roman"/>
                <a:cs typeface="Times New Roman"/>
              </a:rPr>
              <a:t>and</a:t>
            </a:r>
            <a:r>
              <a:rPr sz="2600" spc="36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principal.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20800"/>
            <a:ext cx="9144000" cy="5537200"/>
          </a:xfrm>
          <a:custGeom>
            <a:avLst/>
            <a:gdLst/>
            <a:ahLst/>
            <a:cxnLst/>
            <a:rect l="l" t="t" r="r" b="b"/>
            <a:pathLst>
              <a:path w="9144000" h="5537200">
                <a:moveTo>
                  <a:pt x="0" y="5537199"/>
                </a:moveTo>
                <a:lnTo>
                  <a:pt x="9144000" y="5537199"/>
                </a:lnTo>
                <a:lnTo>
                  <a:pt x="9144000" y="0"/>
                </a:lnTo>
                <a:lnTo>
                  <a:pt x="0" y="0"/>
                </a:lnTo>
                <a:lnTo>
                  <a:pt x="0" y="5537199"/>
                </a:lnTo>
                <a:close/>
              </a:path>
            </a:pathLst>
          </a:custGeom>
          <a:solidFill>
            <a:srgbClr val="E6D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501" y="1447800"/>
            <a:ext cx="8574405" cy="5326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9595" indent="-342900">
              <a:lnSpc>
                <a:spcPct val="114999"/>
              </a:lnSpc>
              <a:spcBef>
                <a:spcPts val="100"/>
              </a:spcBef>
              <a:buClr>
                <a:srgbClr val="A01D25"/>
              </a:buClr>
              <a:buSzPct val="80357"/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25" dirty="0">
                <a:latin typeface="Times New Roman"/>
                <a:cs typeface="Times New Roman"/>
              </a:rPr>
              <a:t>depends </a:t>
            </a:r>
            <a:r>
              <a:rPr sz="2800" spc="10" dirty="0">
                <a:latin typeface="Times New Roman"/>
                <a:cs typeface="Times New Roman"/>
              </a:rPr>
              <a:t>upon </a:t>
            </a:r>
            <a:r>
              <a:rPr sz="2800" spc="-65" dirty="0">
                <a:latin typeface="Times New Roman"/>
                <a:cs typeface="Times New Roman"/>
              </a:rPr>
              <a:t>earnings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60" dirty="0">
                <a:latin typeface="Times New Roman"/>
                <a:cs typeface="Times New Roman"/>
              </a:rPr>
              <a:t>its  </a:t>
            </a:r>
            <a:r>
              <a:rPr sz="2800" spc="-25" dirty="0">
                <a:latin typeface="Times New Roman"/>
                <a:cs typeface="Times New Roman"/>
              </a:rPr>
              <a:t>cost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75" dirty="0">
                <a:latin typeface="Times New Roman"/>
                <a:cs typeface="Times New Roman"/>
              </a:rPr>
              <a:t>capital </a:t>
            </a:r>
            <a:r>
              <a:rPr sz="2800" spc="-105" dirty="0">
                <a:latin typeface="Times New Roman"/>
                <a:cs typeface="Times New Roman"/>
              </a:rPr>
              <a:t>(i.e.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WACC).</a:t>
            </a:r>
            <a:endParaRPr sz="2800">
              <a:latin typeface="Times New Roman"/>
              <a:cs typeface="Times New Roman"/>
            </a:endParaRPr>
          </a:p>
          <a:p>
            <a:pPr marL="355600" marR="201295" indent="-342900">
              <a:lnSpc>
                <a:spcPct val="114999"/>
              </a:lnSpc>
              <a:spcBef>
                <a:spcPts val="675"/>
              </a:spcBef>
              <a:buClr>
                <a:srgbClr val="A01D25"/>
              </a:buClr>
              <a:buSzPct val="80357"/>
              <a:buFont typeface="Wingdings"/>
              <a:buChar char=""/>
              <a:tabLst>
                <a:tab pos="355600" algn="l"/>
              </a:tabLst>
            </a:pPr>
            <a:r>
              <a:rPr sz="2800" spc="-40" dirty="0">
                <a:latin typeface="Times New Roman"/>
                <a:cs typeface="Times New Roman"/>
              </a:rPr>
              <a:t>Earnings </a:t>
            </a:r>
            <a:r>
              <a:rPr sz="2800" spc="-65" dirty="0">
                <a:latin typeface="Times New Roman"/>
                <a:cs typeface="Times New Roman"/>
              </a:rPr>
              <a:t>are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25" dirty="0">
                <a:latin typeface="Times New Roman"/>
                <a:cs typeface="Times New Roman"/>
              </a:rPr>
              <a:t>function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40" dirty="0">
                <a:latin typeface="Times New Roman"/>
                <a:cs typeface="Times New Roman"/>
              </a:rPr>
              <a:t>investment </a:t>
            </a:r>
            <a:r>
              <a:rPr sz="2800" spc="-65" dirty="0">
                <a:latin typeface="Times New Roman"/>
                <a:cs typeface="Times New Roman"/>
              </a:rPr>
              <a:t>decisions, </a:t>
            </a:r>
            <a:r>
              <a:rPr sz="2800" spc="-45" dirty="0">
                <a:latin typeface="Times New Roman"/>
                <a:cs typeface="Times New Roman"/>
              </a:rPr>
              <a:t>operating  </a:t>
            </a:r>
            <a:r>
              <a:rPr sz="2800" spc="-80" dirty="0">
                <a:latin typeface="Times New Roman"/>
                <a:cs typeface="Times New Roman"/>
              </a:rPr>
              <a:t>efficiencies, </a:t>
            </a:r>
            <a:r>
              <a:rPr sz="2800" spc="-140" dirty="0">
                <a:latin typeface="Times New Roman"/>
                <a:cs typeface="Times New Roman"/>
              </a:rPr>
              <a:t>&amp;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25" dirty="0">
                <a:latin typeface="Times New Roman"/>
                <a:cs typeface="Times New Roman"/>
              </a:rPr>
              <a:t>function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65" dirty="0">
                <a:latin typeface="Times New Roman"/>
                <a:cs typeface="Times New Roman"/>
              </a:rPr>
              <a:t>its </a:t>
            </a:r>
            <a:r>
              <a:rPr sz="2800" spc="-75" dirty="0">
                <a:latin typeface="Times New Roman"/>
                <a:cs typeface="Times New Roman"/>
              </a:rPr>
              <a:t>capital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structure.</a:t>
            </a:r>
            <a:endParaRPr sz="2800">
              <a:latin typeface="Times New Roman"/>
              <a:cs typeface="Times New Roman"/>
            </a:endParaRPr>
          </a:p>
          <a:p>
            <a:pPr marL="355600" marR="305435" indent="-342900">
              <a:lnSpc>
                <a:spcPct val="115100"/>
              </a:lnSpc>
              <a:spcBef>
                <a:spcPts val="670"/>
              </a:spcBef>
              <a:buClr>
                <a:srgbClr val="A01D25"/>
              </a:buClr>
              <a:buSzPct val="80357"/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55" dirty="0">
                <a:latin typeface="Times New Roman"/>
                <a:cs typeface="Times New Roman"/>
              </a:rPr>
              <a:t>derived </a:t>
            </a:r>
            <a:r>
              <a:rPr sz="2800" spc="-110" dirty="0">
                <a:latin typeface="Times New Roman"/>
                <a:cs typeface="Times New Roman"/>
              </a:rPr>
              <a:t>by </a:t>
            </a:r>
            <a:r>
              <a:rPr sz="2800" spc="-85" dirty="0">
                <a:latin typeface="Times New Roman"/>
                <a:cs typeface="Times New Roman"/>
              </a:rPr>
              <a:t>capitalizing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65" dirty="0">
                <a:latin typeface="Times New Roman"/>
                <a:cs typeface="Times New Roman"/>
              </a:rPr>
              <a:t>earnings </a:t>
            </a:r>
            <a:r>
              <a:rPr sz="2800" spc="-110" dirty="0">
                <a:latin typeface="Times New Roman"/>
                <a:cs typeface="Times New Roman"/>
              </a:rPr>
              <a:t>by </a:t>
            </a:r>
            <a:r>
              <a:rPr sz="2800" spc="-65" dirty="0">
                <a:latin typeface="Times New Roman"/>
                <a:cs typeface="Times New Roman"/>
              </a:rPr>
              <a:t>its  </a:t>
            </a:r>
            <a:r>
              <a:rPr sz="2800" spc="-25" dirty="0">
                <a:latin typeface="Times New Roman"/>
                <a:cs typeface="Times New Roman"/>
              </a:rPr>
              <a:t>cost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80" dirty="0">
                <a:latin typeface="Times New Roman"/>
                <a:cs typeface="Times New Roman"/>
              </a:rPr>
              <a:t>capital </a:t>
            </a:r>
            <a:r>
              <a:rPr sz="2800" spc="-120" dirty="0">
                <a:latin typeface="Times New Roman"/>
                <a:cs typeface="Times New Roman"/>
              </a:rPr>
              <a:t>(WACC). </a:t>
            </a:r>
            <a:r>
              <a:rPr sz="2400" b="1" spc="-40" dirty="0">
                <a:latin typeface="Times New Roman"/>
                <a:cs typeface="Times New Roman"/>
              </a:rPr>
              <a:t>Value </a:t>
            </a:r>
            <a:r>
              <a:rPr sz="2400" b="1" spc="-15" dirty="0">
                <a:latin typeface="Times New Roman"/>
                <a:cs typeface="Times New Roman"/>
              </a:rPr>
              <a:t>of </a:t>
            </a:r>
            <a:r>
              <a:rPr sz="2400" b="1" spc="-50" dirty="0">
                <a:latin typeface="Times New Roman"/>
                <a:cs typeface="Times New Roman"/>
              </a:rPr>
              <a:t>Firm </a:t>
            </a:r>
            <a:r>
              <a:rPr sz="2400" b="1" spc="229" dirty="0">
                <a:latin typeface="Times New Roman"/>
                <a:cs typeface="Times New Roman"/>
              </a:rPr>
              <a:t>= </a:t>
            </a:r>
            <a:r>
              <a:rPr sz="2400" b="1" spc="-10" dirty="0">
                <a:latin typeface="Times New Roman"/>
                <a:cs typeface="Times New Roman"/>
              </a:rPr>
              <a:t>Earnings </a:t>
            </a:r>
            <a:r>
              <a:rPr sz="2400" b="1" spc="655" dirty="0">
                <a:latin typeface="Times New Roman"/>
                <a:cs typeface="Times New Roman"/>
              </a:rPr>
              <a:t>/</a:t>
            </a:r>
            <a:r>
              <a:rPr sz="2400" b="1" spc="90" dirty="0">
                <a:latin typeface="Times New Roman"/>
                <a:cs typeface="Times New Roman"/>
              </a:rPr>
              <a:t> </a:t>
            </a:r>
            <a:r>
              <a:rPr sz="2400" b="1" spc="-165" dirty="0">
                <a:latin typeface="Times New Roman"/>
                <a:cs typeface="Times New Roman"/>
              </a:rPr>
              <a:t>WACC</a:t>
            </a:r>
            <a:endParaRPr sz="2400">
              <a:latin typeface="Times New Roman"/>
              <a:cs typeface="Times New Roman"/>
            </a:endParaRPr>
          </a:p>
          <a:p>
            <a:pPr marL="355600" marR="200660" indent="-342900">
              <a:lnSpc>
                <a:spcPct val="114999"/>
              </a:lnSpc>
              <a:spcBef>
                <a:spcPts val="670"/>
              </a:spcBef>
              <a:buClr>
                <a:srgbClr val="A01D25"/>
              </a:buClr>
              <a:buSzPct val="80357"/>
              <a:buFont typeface="Wingdings"/>
              <a:buChar char=""/>
              <a:tabLst>
                <a:tab pos="355600" algn="l"/>
              </a:tabLst>
            </a:pPr>
            <a:r>
              <a:rPr sz="2800" spc="-35" dirty="0">
                <a:latin typeface="Times New Roman"/>
                <a:cs typeface="Times New Roman"/>
              </a:rPr>
              <a:t>Thus,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85" dirty="0">
                <a:latin typeface="Times New Roman"/>
                <a:cs typeface="Times New Roman"/>
              </a:rPr>
              <a:t>varies </a:t>
            </a:r>
            <a:r>
              <a:rPr sz="2800" spc="-40" dirty="0">
                <a:latin typeface="Times New Roman"/>
                <a:cs typeface="Times New Roman"/>
              </a:rPr>
              <a:t>due </a:t>
            </a:r>
            <a:r>
              <a:rPr sz="2800" spc="30" dirty="0">
                <a:latin typeface="Times New Roman"/>
                <a:cs typeface="Times New Roman"/>
              </a:rPr>
              <a:t>to </a:t>
            </a:r>
            <a:r>
              <a:rPr sz="2800" spc="-65" dirty="0">
                <a:latin typeface="Times New Roman"/>
                <a:cs typeface="Times New Roman"/>
              </a:rPr>
              <a:t>changes in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65" dirty="0">
                <a:latin typeface="Times New Roman"/>
                <a:cs typeface="Times New Roman"/>
              </a:rPr>
              <a:t>earnings 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company </a:t>
            </a:r>
            <a:r>
              <a:rPr sz="2800" spc="10" dirty="0">
                <a:latin typeface="Times New Roman"/>
                <a:cs typeface="Times New Roman"/>
              </a:rPr>
              <a:t>or </a:t>
            </a:r>
            <a:r>
              <a:rPr sz="2800" spc="-60" dirty="0">
                <a:latin typeface="Times New Roman"/>
                <a:cs typeface="Times New Roman"/>
              </a:rPr>
              <a:t>its </a:t>
            </a:r>
            <a:r>
              <a:rPr sz="2800" spc="-30" dirty="0">
                <a:latin typeface="Times New Roman"/>
                <a:cs typeface="Times New Roman"/>
              </a:rPr>
              <a:t>cost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80" dirty="0">
                <a:latin typeface="Times New Roman"/>
                <a:cs typeface="Times New Roman"/>
              </a:rPr>
              <a:t>capital, </a:t>
            </a:r>
            <a:r>
              <a:rPr sz="2800" spc="10" dirty="0">
                <a:latin typeface="Times New Roman"/>
                <a:cs typeface="Times New Roman"/>
              </a:rPr>
              <a:t>or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both.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80"/>
              </a:spcBef>
              <a:buClr>
                <a:srgbClr val="A01D25"/>
              </a:buClr>
              <a:buSzPct val="80357"/>
              <a:buFont typeface="Wingdings"/>
              <a:buChar char=""/>
              <a:tabLst>
                <a:tab pos="355600" algn="l"/>
              </a:tabLst>
            </a:pPr>
            <a:r>
              <a:rPr sz="2800" spc="-80" dirty="0">
                <a:latin typeface="Times New Roman"/>
                <a:cs typeface="Times New Roman"/>
              </a:rPr>
              <a:t>Capital </a:t>
            </a:r>
            <a:r>
              <a:rPr sz="2800" spc="-25" dirty="0">
                <a:latin typeface="Times New Roman"/>
                <a:cs typeface="Times New Roman"/>
              </a:rPr>
              <a:t>structure </a:t>
            </a:r>
            <a:r>
              <a:rPr sz="2800" spc="-15" dirty="0">
                <a:latin typeface="Times New Roman"/>
                <a:cs typeface="Times New Roman"/>
              </a:rPr>
              <a:t>cannot </a:t>
            </a:r>
            <a:r>
              <a:rPr sz="2800" spc="-55" dirty="0">
                <a:latin typeface="Times New Roman"/>
                <a:cs typeface="Times New Roman"/>
              </a:rPr>
              <a:t>affect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30" dirty="0">
                <a:latin typeface="Times New Roman"/>
                <a:cs typeface="Times New Roman"/>
              </a:rPr>
              <a:t>total </a:t>
            </a:r>
            <a:r>
              <a:rPr sz="2800" spc="-60" dirty="0">
                <a:latin typeface="Times New Roman"/>
                <a:cs typeface="Times New Roman"/>
              </a:rPr>
              <a:t>earnings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firm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05"/>
              </a:spcBef>
            </a:pPr>
            <a:r>
              <a:rPr sz="2800" spc="-45" dirty="0">
                <a:latin typeface="Times New Roman"/>
                <a:cs typeface="Times New Roman"/>
              </a:rPr>
              <a:t>(EBIT), </a:t>
            </a:r>
            <a:r>
              <a:rPr sz="2800" spc="10" dirty="0">
                <a:latin typeface="Times New Roman"/>
                <a:cs typeface="Times New Roman"/>
              </a:rPr>
              <a:t>but </a:t>
            </a:r>
            <a:r>
              <a:rPr sz="2800" spc="-60" dirty="0">
                <a:latin typeface="Times New Roman"/>
                <a:cs typeface="Times New Roman"/>
              </a:rPr>
              <a:t>it </a:t>
            </a:r>
            <a:r>
              <a:rPr sz="2800" spc="-55" dirty="0">
                <a:latin typeface="Times New Roman"/>
                <a:cs typeface="Times New Roman"/>
              </a:rPr>
              <a:t>can affect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75" dirty="0">
                <a:latin typeface="Times New Roman"/>
                <a:cs typeface="Times New Roman"/>
              </a:rPr>
              <a:t>residual </a:t>
            </a:r>
            <a:r>
              <a:rPr sz="2800" spc="-60" dirty="0">
                <a:latin typeface="Times New Roman"/>
                <a:cs typeface="Times New Roman"/>
              </a:rPr>
              <a:t>shareholders’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earnings.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320800"/>
          </a:xfrm>
          <a:custGeom>
            <a:avLst/>
            <a:gdLst/>
            <a:ahLst/>
            <a:cxnLst/>
            <a:rect l="l" t="t" r="r" b="b"/>
            <a:pathLst>
              <a:path w="9144000" h="1320800">
                <a:moveTo>
                  <a:pt x="9144000" y="0"/>
                </a:moveTo>
                <a:lnTo>
                  <a:pt x="0" y="0"/>
                </a:lnTo>
                <a:lnTo>
                  <a:pt x="0" y="1320800"/>
                </a:lnTo>
                <a:lnTo>
                  <a:pt x="9144000" y="1320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0179" y="74167"/>
            <a:ext cx="8821421" cy="11849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algn="just">
              <a:lnSpc>
                <a:spcPts val="4320"/>
              </a:lnSpc>
              <a:spcBef>
                <a:spcPts val="640"/>
              </a:spcBef>
            </a:pPr>
            <a:r>
              <a:rPr sz="4000" spc="-145" dirty="0"/>
              <a:t>Value </a:t>
            </a:r>
            <a:r>
              <a:rPr sz="4000" spc="-5" dirty="0"/>
              <a:t>of </a:t>
            </a:r>
            <a:r>
              <a:rPr sz="4000" spc="-155" dirty="0"/>
              <a:t>a </a:t>
            </a:r>
            <a:r>
              <a:rPr sz="4000" spc="-55" dirty="0"/>
              <a:t>Firm </a:t>
            </a:r>
            <a:r>
              <a:rPr sz="4000" spc="-5" dirty="0"/>
              <a:t>– </a:t>
            </a:r>
            <a:r>
              <a:rPr sz="4000" spc="-114" dirty="0"/>
              <a:t>directly </a:t>
            </a:r>
            <a:r>
              <a:rPr sz="4000" spc="-75" dirty="0"/>
              <a:t>co-related </a:t>
            </a:r>
            <a:r>
              <a:rPr sz="4000" spc="-85" dirty="0"/>
              <a:t>with  </a:t>
            </a:r>
            <a:r>
              <a:rPr sz="4000" spc="-10" dirty="0"/>
              <a:t>the </a:t>
            </a:r>
            <a:r>
              <a:rPr sz="4000" spc="-90" dirty="0"/>
              <a:t>maximization </a:t>
            </a:r>
            <a:r>
              <a:rPr sz="4000" spc="-5" dirty="0"/>
              <a:t>of </a:t>
            </a:r>
            <a:r>
              <a:rPr sz="4000" spc="-90" dirty="0"/>
              <a:t>shareholders’</a:t>
            </a:r>
            <a:r>
              <a:rPr sz="4000" spc="60" dirty="0"/>
              <a:t> </a:t>
            </a:r>
            <a:r>
              <a:rPr sz="4000" spc="-105" dirty="0"/>
              <a:t>wealth.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16300" y="88876"/>
          <a:ext cx="5335904" cy="6606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4650"/>
                <a:gridCol w="1151254"/>
              </a:tblGrid>
              <a:tr h="254046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7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Particulars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2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="1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8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24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Cost </a:t>
                      </a:r>
                      <a:r>
                        <a:rPr sz="1500" b="1" spc="9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500" b="1" spc="1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goods </a:t>
                      </a:r>
                      <a:r>
                        <a:rPr sz="1500" b="1" spc="114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sold</a:t>
                      </a:r>
                      <a:r>
                        <a:rPr sz="1500" b="1" spc="4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4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(B)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10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Gross </a:t>
                      </a: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Profit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(C </a:t>
                      </a:r>
                      <a:r>
                        <a:rPr sz="1500" b="1" spc="3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500" b="1" spc="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00" b="1" spc="-2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5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B)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Operating </a:t>
                      </a:r>
                      <a:r>
                        <a:rPr sz="1500" b="1" spc="1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expenses</a:t>
                      </a:r>
                      <a:r>
                        <a:rPr sz="1500" b="1" spc="3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7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(D)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385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Operating </a:t>
                      </a: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Profit </a:t>
                      </a:r>
                      <a:r>
                        <a:rPr sz="1500" b="1" spc="1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(EBIT) </a:t>
                      </a:r>
                      <a:r>
                        <a:rPr sz="1500" b="1" spc="1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(E </a:t>
                      </a:r>
                      <a:r>
                        <a:rPr sz="1500" b="1" spc="3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b="1" spc="-1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9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500" b="1" spc="2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D)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sz="1500" b="1" spc="1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sz="1500" b="1" spc="8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4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(F)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18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EBT</a:t>
                      </a: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14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(G</a:t>
                      </a:r>
                      <a:r>
                        <a:rPr sz="1500" b="1" spc="9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29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3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00" b="1" spc="4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4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F)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sz="1500" b="1" spc="12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Tax </a:t>
                      </a:r>
                      <a:r>
                        <a:rPr sz="1500" b="1" spc="21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@ </a:t>
                      </a:r>
                      <a:r>
                        <a:rPr sz="1500" b="1" spc="2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30%</a:t>
                      </a:r>
                      <a:r>
                        <a:rPr sz="1500" b="1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(H)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12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PAT </a:t>
                      </a:r>
                      <a:r>
                        <a:rPr sz="1500" b="1" spc="1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(I </a:t>
                      </a:r>
                      <a:r>
                        <a:rPr sz="1500" b="1" spc="3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500" b="1" spc="1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00" b="1" spc="-21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4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H)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(-)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Preference </a:t>
                      </a:r>
                      <a:r>
                        <a:rPr sz="1500" b="1" spc="13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Dividends</a:t>
                      </a:r>
                      <a:r>
                        <a:rPr sz="1500" b="1" spc="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4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(J)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Profit </a:t>
                      </a:r>
                      <a:r>
                        <a:rPr sz="1500" b="1" spc="4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Equity </a:t>
                      </a:r>
                      <a:r>
                        <a:rPr sz="1500" b="1" spc="1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Shareholders </a:t>
                      </a: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(K </a:t>
                      </a:r>
                      <a:r>
                        <a:rPr sz="1500" b="1" spc="3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500" b="1" spc="1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sz="1500" b="1" spc="8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500" b="1" spc="-5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J)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-2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500" spc="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21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204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No. </a:t>
                      </a:r>
                      <a:r>
                        <a:rPr sz="1500" b="1" spc="9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Equity </a:t>
                      </a:r>
                      <a:r>
                        <a:rPr sz="1500" b="1" spc="9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Shares</a:t>
                      </a:r>
                      <a:r>
                        <a:rPr sz="1500" b="1" spc="-6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14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(L)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200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4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11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Earning </a:t>
                      </a:r>
                      <a:r>
                        <a:rPr sz="1500" b="1" spc="8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per Share </a:t>
                      </a:r>
                      <a:r>
                        <a:rPr sz="1500" b="1" spc="135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(EPS)</a:t>
                      </a:r>
                      <a:r>
                        <a:rPr sz="1500" b="1" spc="7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9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(K/L)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solidFill>
                            <a:srgbClr val="FFFF99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5407" y="2286000"/>
            <a:ext cx="298259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>
              <a:lnSpc>
                <a:spcPct val="120100"/>
              </a:lnSpc>
              <a:spcBef>
                <a:spcPts val="100"/>
              </a:spcBef>
            </a:pPr>
            <a:r>
              <a:rPr sz="3000" b="1" spc="-110" dirty="0">
                <a:latin typeface="Times New Roman"/>
                <a:cs typeface="Times New Roman"/>
              </a:rPr>
              <a:t>An </a:t>
            </a:r>
            <a:r>
              <a:rPr sz="3000" b="1" spc="-45" dirty="0">
                <a:latin typeface="Times New Roman"/>
                <a:cs typeface="Times New Roman"/>
              </a:rPr>
              <a:t>illustration </a:t>
            </a:r>
            <a:r>
              <a:rPr sz="3000" b="1" spc="-15" dirty="0">
                <a:latin typeface="Times New Roman"/>
                <a:cs typeface="Times New Roman"/>
              </a:rPr>
              <a:t>of  </a:t>
            </a:r>
            <a:r>
              <a:rPr sz="3000" b="1" spc="40" dirty="0">
                <a:latin typeface="Times New Roman"/>
                <a:cs typeface="Times New Roman"/>
              </a:rPr>
              <a:t>Income</a:t>
            </a:r>
            <a:r>
              <a:rPr sz="3000" b="1" spc="-70" dirty="0">
                <a:latin typeface="Times New Roman"/>
                <a:cs typeface="Times New Roman"/>
              </a:rPr>
              <a:t> </a:t>
            </a:r>
            <a:r>
              <a:rPr sz="3000" b="1" spc="-30" dirty="0">
                <a:latin typeface="Times New Roman"/>
                <a:cs typeface="Times New Roman"/>
              </a:rPr>
              <a:t>Statement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4208" y="1531938"/>
            <a:ext cx="4530725" cy="497014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ASSUMPTIONS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30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35" dirty="0">
                <a:latin typeface="Times New Roman"/>
                <a:cs typeface="Times New Roman"/>
              </a:rPr>
              <a:t>Firms </a:t>
            </a:r>
            <a:r>
              <a:rPr sz="2200" spc="-50" dirty="0">
                <a:latin typeface="Times New Roman"/>
                <a:cs typeface="Times New Roman"/>
              </a:rPr>
              <a:t>use </a:t>
            </a:r>
            <a:r>
              <a:rPr sz="2200" spc="-70" dirty="0">
                <a:latin typeface="Times New Roman"/>
                <a:cs typeface="Times New Roman"/>
              </a:rPr>
              <a:t>only </a:t>
            </a:r>
            <a:r>
              <a:rPr sz="2200" spc="-30" dirty="0">
                <a:latin typeface="Times New Roman"/>
                <a:cs typeface="Times New Roman"/>
              </a:rPr>
              <a:t>two </a:t>
            </a:r>
            <a:r>
              <a:rPr sz="2200" spc="-35" dirty="0">
                <a:latin typeface="Times New Roman"/>
                <a:cs typeface="Times New Roman"/>
              </a:rPr>
              <a:t>sources </a:t>
            </a:r>
            <a:r>
              <a:rPr sz="2200" spc="-5" dirty="0">
                <a:latin typeface="Times New Roman"/>
                <a:cs typeface="Times New Roman"/>
              </a:rPr>
              <a:t>of </a:t>
            </a:r>
            <a:r>
              <a:rPr sz="2200" spc="-20" dirty="0">
                <a:latin typeface="Times New Roman"/>
                <a:cs typeface="Times New Roman"/>
              </a:rPr>
              <a:t>funds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–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260"/>
              </a:spcBef>
            </a:pPr>
            <a:r>
              <a:rPr sz="2200" spc="-65" dirty="0">
                <a:latin typeface="Times New Roman"/>
                <a:cs typeface="Times New Roman"/>
              </a:rPr>
              <a:t>equity </a:t>
            </a:r>
            <a:r>
              <a:rPr sz="2200" spc="-114" dirty="0">
                <a:latin typeface="Times New Roman"/>
                <a:cs typeface="Times New Roman"/>
              </a:rPr>
              <a:t>&amp;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debt.</a:t>
            </a:r>
            <a:endParaRPr sz="2200">
              <a:latin typeface="Times New Roman"/>
              <a:cs typeface="Times New Roman"/>
            </a:endParaRPr>
          </a:p>
          <a:p>
            <a:pPr marL="355600" marR="85090" indent="-343535">
              <a:lnSpc>
                <a:spcPct val="110000"/>
              </a:lnSpc>
              <a:spcBef>
                <a:spcPts val="530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60" dirty="0">
                <a:latin typeface="Times New Roman"/>
                <a:cs typeface="Times New Roman"/>
              </a:rPr>
              <a:t>No </a:t>
            </a:r>
            <a:r>
              <a:rPr sz="2200" spc="-55" dirty="0">
                <a:latin typeface="Times New Roman"/>
                <a:cs typeface="Times New Roman"/>
              </a:rPr>
              <a:t>change </a:t>
            </a:r>
            <a:r>
              <a:rPr sz="2200" spc="-45" dirty="0">
                <a:latin typeface="Times New Roman"/>
                <a:cs typeface="Times New Roman"/>
              </a:rPr>
              <a:t>in </a:t>
            </a:r>
            <a:r>
              <a:rPr sz="2200" spc="-30" dirty="0">
                <a:latin typeface="Times New Roman"/>
                <a:cs typeface="Times New Roman"/>
              </a:rPr>
              <a:t>investment </a:t>
            </a:r>
            <a:r>
              <a:rPr sz="2200" spc="-50" dirty="0">
                <a:latin typeface="Times New Roman"/>
                <a:cs typeface="Times New Roman"/>
              </a:rPr>
              <a:t>decisions </a:t>
            </a:r>
            <a:r>
              <a:rPr sz="2200" spc="-10" dirty="0">
                <a:latin typeface="Times New Roman"/>
                <a:cs typeface="Times New Roman"/>
              </a:rPr>
              <a:t>of  the </a:t>
            </a:r>
            <a:r>
              <a:rPr sz="2200" spc="-45" dirty="0">
                <a:latin typeface="Times New Roman"/>
                <a:cs typeface="Times New Roman"/>
              </a:rPr>
              <a:t>firm, </a:t>
            </a:r>
            <a:r>
              <a:rPr sz="2200" spc="-80" dirty="0">
                <a:latin typeface="Times New Roman"/>
                <a:cs typeface="Times New Roman"/>
              </a:rPr>
              <a:t>i.e. </a:t>
            </a:r>
            <a:r>
              <a:rPr sz="2200" spc="15" dirty="0">
                <a:latin typeface="Times New Roman"/>
                <a:cs typeface="Times New Roman"/>
              </a:rPr>
              <a:t>no </a:t>
            </a:r>
            <a:r>
              <a:rPr sz="2200" spc="-55" dirty="0">
                <a:latin typeface="Times New Roman"/>
                <a:cs typeface="Times New Roman"/>
              </a:rPr>
              <a:t>change </a:t>
            </a:r>
            <a:r>
              <a:rPr sz="2200" spc="-45" dirty="0">
                <a:latin typeface="Times New Roman"/>
                <a:cs typeface="Times New Roman"/>
              </a:rPr>
              <a:t>in </a:t>
            </a:r>
            <a:r>
              <a:rPr sz="2200" spc="-30" dirty="0">
                <a:latin typeface="Times New Roman"/>
                <a:cs typeface="Times New Roman"/>
              </a:rPr>
              <a:t>total</a:t>
            </a:r>
            <a:r>
              <a:rPr sz="2200" spc="254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assets.</a:t>
            </a:r>
            <a:endParaRPr sz="2200">
              <a:latin typeface="Times New Roman"/>
              <a:cs typeface="Times New Roman"/>
            </a:endParaRPr>
          </a:p>
          <a:p>
            <a:pPr marL="355600" marR="310515" indent="-343535">
              <a:lnSpc>
                <a:spcPct val="110000"/>
              </a:lnSpc>
              <a:spcBef>
                <a:spcPts val="530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75" dirty="0">
                <a:latin typeface="Times New Roman"/>
                <a:cs typeface="Times New Roman"/>
              </a:rPr>
              <a:t>100 </a:t>
            </a:r>
            <a:r>
              <a:rPr sz="2200" spc="-30" dirty="0">
                <a:latin typeface="Times New Roman"/>
                <a:cs typeface="Times New Roman"/>
              </a:rPr>
              <a:t>% </a:t>
            </a:r>
            <a:r>
              <a:rPr sz="2200" spc="-45" dirty="0">
                <a:latin typeface="Times New Roman"/>
                <a:cs typeface="Times New Roman"/>
              </a:rPr>
              <a:t>dividend payout </a:t>
            </a:r>
            <a:r>
              <a:rPr sz="2200" spc="-40" dirty="0">
                <a:latin typeface="Times New Roman"/>
                <a:cs typeface="Times New Roman"/>
              </a:rPr>
              <a:t>ratio, </a:t>
            </a:r>
            <a:r>
              <a:rPr sz="2200" spc="-80" dirty="0">
                <a:latin typeface="Times New Roman"/>
                <a:cs typeface="Times New Roman"/>
              </a:rPr>
              <a:t>i.e. </a:t>
            </a:r>
            <a:r>
              <a:rPr sz="2200" spc="15" dirty="0">
                <a:latin typeface="Times New Roman"/>
                <a:cs typeface="Times New Roman"/>
              </a:rPr>
              <a:t>no  </a:t>
            </a:r>
            <a:r>
              <a:rPr sz="2200" spc="-40" dirty="0">
                <a:latin typeface="Times New Roman"/>
                <a:cs typeface="Times New Roman"/>
              </a:rPr>
              <a:t>retained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60" dirty="0">
                <a:latin typeface="Times New Roman"/>
                <a:cs typeface="Times New Roman"/>
              </a:rPr>
              <a:t>earnings.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10000"/>
              </a:lnSpc>
              <a:spcBef>
                <a:spcPts val="530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60" dirty="0">
                <a:latin typeface="Times New Roman"/>
                <a:cs typeface="Times New Roman"/>
              </a:rPr>
              <a:t>Business </a:t>
            </a:r>
            <a:r>
              <a:rPr sz="2200" spc="-65" dirty="0">
                <a:latin typeface="Times New Roman"/>
                <a:cs typeface="Times New Roman"/>
              </a:rPr>
              <a:t>risk </a:t>
            </a:r>
            <a:r>
              <a:rPr sz="2200" spc="-5" dirty="0">
                <a:latin typeface="Times New Roman"/>
                <a:cs typeface="Times New Roman"/>
              </a:rPr>
              <a:t>of </a:t>
            </a:r>
            <a:r>
              <a:rPr sz="2200" spc="-40" dirty="0">
                <a:latin typeface="Times New Roman"/>
                <a:cs typeface="Times New Roman"/>
              </a:rPr>
              <a:t>firm </a:t>
            </a:r>
            <a:r>
              <a:rPr sz="2200" spc="-85" dirty="0">
                <a:latin typeface="Times New Roman"/>
                <a:cs typeface="Times New Roman"/>
              </a:rPr>
              <a:t>is </a:t>
            </a:r>
            <a:r>
              <a:rPr sz="2200" spc="20" dirty="0">
                <a:latin typeface="Times New Roman"/>
                <a:cs typeface="Times New Roman"/>
              </a:rPr>
              <a:t>not </a:t>
            </a:r>
            <a:r>
              <a:rPr sz="2200" spc="-45" dirty="0">
                <a:latin typeface="Times New Roman"/>
                <a:cs typeface="Times New Roman"/>
              </a:rPr>
              <a:t>affected </a:t>
            </a:r>
            <a:r>
              <a:rPr sz="2200" spc="-90" dirty="0">
                <a:latin typeface="Times New Roman"/>
                <a:cs typeface="Times New Roman"/>
              </a:rPr>
              <a:t>by  </a:t>
            </a:r>
            <a:r>
              <a:rPr sz="2200" spc="-10" dirty="0">
                <a:latin typeface="Times New Roman"/>
                <a:cs typeface="Times New Roman"/>
              </a:rPr>
              <a:t>the </a:t>
            </a:r>
            <a:r>
              <a:rPr sz="2200" spc="-55" dirty="0">
                <a:latin typeface="Times New Roman"/>
                <a:cs typeface="Times New Roman"/>
              </a:rPr>
              <a:t>financing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mix.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60" dirty="0">
                <a:latin typeface="Times New Roman"/>
                <a:cs typeface="Times New Roman"/>
              </a:rPr>
              <a:t>No </a:t>
            </a:r>
            <a:r>
              <a:rPr sz="2200" spc="-20" dirty="0">
                <a:latin typeface="Times New Roman"/>
                <a:cs typeface="Times New Roman"/>
              </a:rPr>
              <a:t>corporate </a:t>
            </a:r>
            <a:r>
              <a:rPr sz="2200" spc="5" dirty="0">
                <a:latin typeface="Times New Roman"/>
                <a:cs typeface="Times New Roman"/>
              </a:rPr>
              <a:t>or </a:t>
            </a:r>
            <a:r>
              <a:rPr sz="2200" spc="-40" dirty="0">
                <a:latin typeface="Times New Roman"/>
                <a:cs typeface="Times New Roman"/>
              </a:rPr>
              <a:t>personal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taxation.</a:t>
            </a:r>
            <a:endParaRPr sz="2200">
              <a:latin typeface="Times New Roman"/>
              <a:cs typeface="Times New Roman"/>
            </a:endParaRPr>
          </a:p>
          <a:p>
            <a:pPr marL="355600" marR="35560" indent="-343535">
              <a:lnSpc>
                <a:spcPct val="110000"/>
              </a:lnSpc>
              <a:spcBef>
                <a:spcPts val="525"/>
              </a:spcBef>
              <a:buClr>
                <a:srgbClr val="A01D25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20" dirty="0">
                <a:latin typeface="Times New Roman"/>
                <a:cs typeface="Times New Roman"/>
              </a:rPr>
              <a:t>Investors </a:t>
            </a:r>
            <a:r>
              <a:rPr sz="2200" spc="-40" dirty="0">
                <a:latin typeface="Times New Roman"/>
                <a:cs typeface="Times New Roman"/>
              </a:rPr>
              <a:t>expect </a:t>
            </a:r>
            <a:r>
              <a:rPr sz="2200" spc="-20" dirty="0">
                <a:latin typeface="Times New Roman"/>
                <a:cs typeface="Times New Roman"/>
              </a:rPr>
              <a:t>future </a:t>
            </a:r>
            <a:r>
              <a:rPr sz="2200" spc="-55" dirty="0">
                <a:latin typeface="Times New Roman"/>
                <a:cs typeface="Times New Roman"/>
              </a:rPr>
              <a:t>profitability </a:t>
            </a:r>
            <a:r>
              <a:rPr sz="2200" spc="-10" dirty="0">
                <a:latin typeface="Times New Roman"/>
                <a:cs typeface="Times New Roman"/>
              </a:rPr>
              <a:t>of 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firm.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179" y="232613"/>
            <a:ext cx="801560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165" dirty="0"/>
              <a:t>Capital </a:t>
            </a:r>
            <a:r>
              <a:rPr sz="4400" spc="-90" dirty="0"/>
              <a:t>Structure</a:t>
            </a:r>
            <a:r>
              <a:rPr sz="4400" spc="125" dirty="0"/>
              <a:t> </a:t>
            </a:r>
            <a:r>
              <a:rPr sz="4400" spc="-80" dirty="0"/>
              <a:t>Theories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0" y="1576450"/>
            <a:ext cx="4171950" cy="5281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69291"/>
            <a:ext cx="8592821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spc="-125" dirty="0"/>
              <a:t>Capital </a:t>
            </a:r>
            <a:r>
              <a:rPr sz="4400" spc="-65" dirty="0"/>
              <a:t>Structure </a:t>
            </a:r>
            <a:r>
              <a:rPr sz="4400" spc="-65"/>
              <a:t>Theories</a:t>
            </a:r>
            <a:r>
              <a:rPr sz="4400" spc="145"/>
              <a:t> </a:t>
            </a:r>
            <a:r>
              <a:rPr sz="4400" spc="-5" smtClean="0"/>
              <a:t>–</a:t>
            </a:r>
            <a:r>
              <a:rPr lang="en-US" sz="4400" spc="-5" dirty="0" smtClean="0"/>
              <a:t/>
            </a:r>
            <a:br>
              <a:rPr lang="en-US" sz="4400" spc="-5" dirty="0" smtClean="0"/>
            </a:br>
            <a:r>
              <a:rPr lang="en-US" sz="4400" spc="-204" dirty="0" smtClean="0">
                <a:solidFill>
                  <a:srgbClr val="FFFFFF"/>
                </a:solidFill>
              </a:rPr>
              <a:t>A) </a:t>
            </a:r>
            <a:r>
              <a:rPr lang="en-US" sz="4400" spc="45" dirty="0" smtClean="0">
                <a:solidFill>
                  <a:srgbClr val="FFFFFF"/>
                </a:solidFill>
              </a:rPr>
              <a:t>Net </a:t>
            </a:r>
            <a:r>
              <a:rPr lang="en-US" sz="4400" spc="-20" dirty="0" smtClean="0">
                <a:solidFill>
                  <a:srgbClr val="FFFFFF"/>
                </a:solidFill>
              </a:rPr>
              <a:t>Income </a:t>
            </a:r>
            <a:r>
              <a:rPr lang="en-US" sz="4400" spc="-50" dirty="0" smtClean="0">
                <a:solidFill>
                  <a:srgbClr val="FFFFFF"/>
                </a:solidFill>
              </a:rPr>
              <a:t>Approach</a:t>
            </a:r>
            <a:r>
              <a:rPr lang="en-US" sz="4400" spc="195" dirty="0" smtClean="0">
                <a:solidFill>
                  <a:srgbClr val="FFFFFF"/>
                </a:solidFill>
              </a:rPr>
              <a:t> </a:t>
            </a:r>
            <a:r>
              <a:rPr lang="en-US" sz="4400" spc="-20" dirty="0" smtClean="0">
                <a:solidFill>
                  <a:srgbClr val="FFFFFF"/>
                </a:solidFill>
              </a:rPr>
              <a:t>(NI</a:t>
            </a:r>
            <a:r>
              <a:rPr lang="en-US" sz="4400" spc="-20" dirty="0" smtClean="0">
                <a:solidFill>
                  <a:srgbClr val="FFFFFF"/>
                </a:solidFill>
              </a:rPr>
              <a:t>)</a:t>
            </a:r>
            <a:endParaRPr sz="4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01600" y="1752600"/>
            <a:ext cx="8610600" cy="4911908"/>
          </a:xfrm>
          <a:prstGeom prst="rect">
            <a:avLst/>
          </a:prstGeom>
        </p:spPr>
        <p:txBody>
          <a:bodyPr vert="horz" wrap="square" lIns="0" tIns="369570" rIns="0" bIns="0" rtlCol="0">
            <a:spAutoFit/>
          </a:bodyPr>
          <a:lstStyle/>
          <a:p>
            <a:pPr marL="279400" marR="148590" indent="-228600" algn="just">
              <a:lnSpc>
                <a:spcPct val="110000"/>
              </a:lnSpc>
              <a:spcBef>
                <a:spcPts val="137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279400" algn="l"/>
              </a:tabLst>
            </a:pPr>
            <a:r>
              <a:rPr sz="2800" spc="30" smtClean="0">
                <a:latin typeface="Times New Roman"/>
                <a:cs typeface="Times New Roman"/>
              </a:rPr>
              <a:t>Net </a:t>
            </a:r>
            <a:r>
              <a:rPr sz="2800" spc="-15" dirty="0">
                <a:latin typeface="Times New Roman"/>
                <a:cs typeface="Times New Roman"/>
              </a:rPr>
              <a:t>Income </a:t>
            </a:r>
            <a:r>
              <a:rPr sz="2800" spc="-30" dirty="0">
                <a:latin typeface="Times New Roman"/>
                <a:cs typeface="Times New Roman"/>
              </a:rPr>
              <a:t>approach </a:t>
            </a:r>
            <a:r>
              <a:rPr sz="2800" spc="-20" dirty="0">
                <a:latin typeface="Times New Roman"/>
                <a:cs typeface="Times New Roman"/>
              </a:rPr>
              <a:t>proposes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spc="-20" dirty="0">
                <a:latin typeface="Times New Roman"/>
                <a:cs typeface="Times New Roman"/>
              </a:rPr>
              <a:t>there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definite  </a:t>
            </a:r>
            <a:r>
              <a:rPr sz="2800" spc="-50" dirty="0">
                <a:latin typeface="Times New Roman"/>
                <a:cs typeface="Times New Roman"/>
              </a:rPr>
              <a:t>relationship between </a:t>
            </a:r>
            <a:r>
              <a:rPr sz="2800" spc="-75" dirty="0">
                <a:latin typeface="Times New Roman"/>
                <a:cs typeface="Times New Roman"/>
              </a:rPr>
              <a:t>capital </a:t>
            </a:r>
            <a:r>
              <a:rPr sz="2800" spc="-25" dirty="0">
                <a:latin typeface="Times New Roman"/>
                <a:cs typeface="Times New Roman"/>
              </a:rPr>
              <a:t>structure </a:t>
            </a:r>
            <a:r>
              <a:rPr sz="2800" spc="-30" dirty="0">
                <a:latin typeface="Times New Roman"/>
                <a:cs typeface="Times New Roman"/>
              </a:rPr>
              <a:t>and </a:t>
            </a:r>
            <a:r>
              <a:rPr sz="2800" spc="-95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firm.</a:t>
            </a:r>
            <a:endParaRPr sz="2800">
              <a:latin typeface="Times New Roman"/>
              <a:cs typeface="Times New Roman"/>
            </a:endParaRPr>
          </a:p>
          <a:p>
            <a:pPr marL="279400" marR="309245" indent="-228600" algn="just">
              <a:lnSpc>
                <a:spcPct val="110100"/>
              </a:lnSpc>
              <a:spcBef>
                <a:spcPts val="670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279400" algn="l"/>
              </a:tabLst>
            </a:pPr>
            <a:r>
              <a:rPr sz="2800" spc="-15" dirty="0">
                <a:latin typeface="Times New Roman"/>
                <a:cs typeface="Times New Roman"/>
              </a:rPr>
              <a:t>The </a:t>
            </a:r>
            <a:r>
              <a:rPr sz="2800" spc="-75" dirty="0">
                <a:latin typeface="Times New Roman"/>
                <a:cs typeface="Times New Roman"/>
              </a:rPr>
              <a:t>capital </a:t>
            </a:r>
            <a:r>
              <a:rPr sz="2800" spc="-25" dirty="0">
                <a:latin typeface="Times New Roman"/>
                <a:cs typeface="Times New Roman"/>
              </a:rPr>
              <a:t>structure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60" dirty="0">
                <a:latin typeface="Times New Roman"/>
                <a:cs typeface="Times New Roman"/>
              </a:rPr>
              <a:t>influences its </a:t>
            </a:r>
            <a:r>
              <a:rPr sz="2800" spc="-25" dirty="0">
                <a:latin typeface="Times New Roman"/>
                <a:cs typeface="Times New Roman"/>
              </a:rPr>
              <a:t>cost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75" dirty="0">
                <a:latin typeface="Times New Roman"/>
                <a:cs typeface="Times New Roman"/>
              </a:rPr>
              <a:t>capital  </a:t>
            </a:r>
            <a:r>
              <a:rPr sz="2800" spc="-114" dirty="0">
                <a:latin typeface="Times New Roman"/>
                <a:cs typeface="Times New Roman"/>
              </a:rPr>
              <a:t>(WACC),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thus </a:t>
            </a:r>
            <a:r>
              <a:rPr sz="2800" spc="-80" dirty="0">
                <a:latin typeface="Times New Roman"/>
                <a:cs typeface="Times New Roman"/>
              </a:rPr>
              <a:t>directly </a:t>
            </a:r>
            <a:r>
              <a:rPr sz="2800" spc="-60" dirty="0">
                <a:latin typeface="Times New Roman"/>
                <a:cs typeface="Times New Roman"/>
              </a:rPr>
              <a:t>affects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firm.</a:t>
            </a:r>
            <a:endParaRPr sz="2800">
              <a:latin typeface="Times New Roman"/>
              <a:cs typeface="Times New Roman"/>
            </a:endParaRPr>
          </a:p>
          <a:p>
            <a:pPr marL="279400" indent="-228600" algn="just">
              <a:lnSpc>
                <a:spcPct val="100000"/>
              </a:lnSpc>
              <a:spcBef>
                <a:spcPts val="100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279400" algn="l"/>
              </a:tabLst>
            </a:pPr>
            <a:r>
              <a:rPr sz="2800" spc="95" dirty="0">
                <a:latin typeface="Times New Roman"/>
                <a:cs typeface="Times New Roman"/>
              </a:rPr>
              <a:t>NI </a:t>
            </a:r>
            <a:r>
              <a:rPr sz="2800" spc="-30" dirty="0">
                <a:latin typeface="Times New Roman"/>
                <a:cs typeface="Times New Roman"/>
              </a:rPr>
              <a:t>approach </a:t>
            </a:r>
            <a:r>
              <a:rPr sz="2800" spc="-40" dirty="0">
                <a:latin typeface="Times New Roman"/>
                <a:cs typeface="Times New Roman"/>
              </a:rPr>
              <a:t>assumptions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622300" marR="43180" lvl="1" indent="-228600" algn="just">
              <a:lnSpc>
                <a:spcPct val="105700"/>
              </a:lnSpc>
              <a:spcBef>
                <a:spcPts val="645"/>
              </a:spcBef>
              <a:buClr>
                <a:srgbClr val="A01D25"/>
              </a:buClr>
              <a:buSzPct val="76000"/>
              <a:buFont typeface="Times New Roman"/>
              <a:buChar char="o"/>
              <a:tabLst>
                <a:tab pos="622300" algn="l"/>
              </a:tabLst>
            </a:pPr>
            <a:r>
              <a:rPr sz="2500" spc="95" dirty="0">
                <a:latin typeface="Times New Roman"/>
                <a:cs typeface="Times New Roman"/>
              </a:rPr>
              <a:t>NI </a:t>
            </a:r>
            <a:r>
              <a:rPr sz="2500" spc="-35" dirty="0">
                <a:latin typeface="Times New Roman"/>
                <a:cs typeface="Times New Roman"/>
              </a:rPr>
              <a:t>approach </a:t>
            </a:r>
            <a:r>
              <a:rPr sz="2500" spc="-5" dirty="0">
                <a:latin typeface="Times New Roman"/>
                <a:cs typeface="Times New Roman"/>
              </a:rPr>
              <a:t>assumes </a:t>
            </a:r>
            <a:r>
              <a:rPr sz="2500" spc="-15" dirty="0">
                <a:latin typeface="Times New Roman"/>
                <a:cs typeface="Times New Roman"/>
              </a:rPr>
              <a:t>that </a:t>
            </a:r>
            <a:r>
              <a:rPr sz="2500" spc="-105" dirty="0">
                <a:latin typeface="Times New Roman"/>
                <a:cs typeface="Times New Roman"/>
              </a:rPr>
              <a:t>a </a:t>
            </a:r>
            <a:r>
              <a:rPr sz="2500" spc="-25" dirty="0">
                <a:latin typeface="Times New Roman"/>
                <a:cs typeface="Times New Roman"/>
              </a:rPr>
              <a:t>continuous </a:t>
            </a:r>
            <a:r>
              <a:rPr sz="2500" spc="-40" dirty="0">
                <a:latin typeface="Times New Roman"/>
                <a:cs typeface="Times New Roman"/>
              </a:rPr>
              <a:t>increase </a:t>
            </a:r>
            <a:r>
              <a:rPr sz="2500" spc="-45" dirty="0">
                <a:latin typeface="Times New Roman"/>
                <a:cs typeface="Times New Roman"/>
              </a:rPr>
              <a:t>in </a:t>
            </a:r>
            <a:r>
              <a:rPr sz="2500" spc="50" dirty="0">
                <a:latin typeface="Times New Roman"/>
                <a:cs typeface="Times New Roman"/>
              </a:rPr>
              <a:t>debt </a:t>
            </a:r>
            <a:r>
              <a:rPr sz="2500" spc="20" dirty="0">
                <a:latin typeface="Times New Roman"/>
                <a:cs typeface="Times New Roman"/>
              </a:rPr>
              <a:t>does  </a:t>
            </a:r>
            <a:r>
              <a:rPr sz="2500" spc="-10" dirty="0">
                <a:latin typeface="Times New Roman"/>
                <a:cs typeface="Times New Roman"/>
              </a:rPr>
              <a:t>not </a:t>
            </a:r>
            <a:r>
              <a:rPr sz="2500" spc="-40" dirty="0">
                <a:latin typeface="Times New Roman"/>
                <a:cs typeface="Times New Roman"/>
              </a:rPr>
              <a:t>affect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35" dirty="0">
                <a:latin typeface="Times New Roman"/>
                <a:cs typeface="Times New Roman"/>
              </a:rPr>
              <a:t>risk </a:t>
            </a:r>
            <a:r>
              <a:rPr sz="2500" spc="-5" dirty="0">
                <a:latin typeface="Times New Roman"/>
                <a:cs typeface="Times New Roman"/>
              </a:rPr>
              <a:t>perception </a:t>
            </a:r>
            <a:r>
              <a:rPr sz="2500" spc="-60" dirty="0">
                <a:latin typeface="Times New Roman"/>
                <a:cs typeface="Times New Roman"/>
              </a:rPr>
              <a:t>of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investors.</a:t>
            </a:r>
            <a:endParaRPr sz="2500">
              <a:latin typeface="Times New Roman"/>
              <a:cs typeface="Times New Roman"/>
            </a:endParaRPr>
          </a:p>
          <a:p>
            <a:pPr marL="622300" lvl="1" indent="-228600" algn="just">
              <a:lnSpc>
                <a:spcPct val="100000"/>
              </a:lnSpc>
              <a:spcBef>
                <a:spcPts val="745"/>
              </a:spcBef>
              <a:buClr>
                <a:srgbClr val="A01D25"/>
              </a:buClr>
              <a:buSzPct val="76000"/>
              <a:buFont typeface="Times New Roman"/>
              <a:buChar char="o"/>
              <a:tabLst>
                <a:tab pos="622300" algn="l"/>
              </a:tabLst>
            </a:pPr>
            <a:r>
              <a:rPr sz="2500" spc="5" dirty="0">
                <a:latin typeface="Times New Roman"/>
                <a:cs typeface="Times New Roman"/>
              </a:rPr>
              <a:t>Cost </a:t>
            </a:r>
            <a:r>
              <a:rPr sz="2500" spc="-55" dirty="0">
                <a:latin typeface="Times New Roman"/>
                <a:cs typeface="Times New Roman"/>
              </a:rPr>
              <a:t>of </a:t>
            </a:r>
            <a:r>
              <a:rPr sz="2500" spc="50" dirty="0">
                <a:latin typeface="Times New Roman"/>
                <a:cs typeface="Times New Roman"/>
              </a:rPr>
              <a:t>debt </a:t>
            </a:r>
            <a:r>
              <a:rPr sz="2500" spc="5" dirty="0">
                <a:latin typeface="Times New Roman"/>
                <a:cs typeface="Times New Roman"/>
              </a:rPr>
              <a:t>(K</a:t>
            </a:r>
            <a:r>
              <a:rPr sz="2475" spc="7" baseline="-20202" dirty="0">
                <a:latin typeface="Times New Roman"/>
                <a:cs typeface="Times New Roman"/>
              </a:rPr>
              <a:t>d</a:t>
            </a:r>
            <a:r>
              <a:rPr sz="2500" spc="5" dirty="0">
                <a:latin typeface="Times New Roman"/>
                <a:cs typeface="Times New Roman"/>
              </a:rPr>
              <a:t>) </a:t>
            </a:r>
            <a:r>
              <a:rPr sz="2500" dirty="0">
                <a:latin typeface="Times New Roman"/>
                <a:cs typeface="Times New Roman"/>
              </a:rPr>
              <a:t>is </a:t>
            </a:r>
            <a:r>
              <a:rPr sz="2500" spc="-5" dirty="0">
                <a:latin typeface="Times New Roman"/>
                <a:cs typeface="Times New Roman"/>
              </a:rPr>
              <a:t>less </a:t>
            </a:r>
            <a:r>
              <a:rPr sz="2500" spc="-45" dirty="0">
                <a:latin typeface="Times New Roman"/>
                <a:cs typeface="Times New Roman"/>
              </a:rPr>
              <a:t>than </a:t>
            </a:r>
            <a:r>
              <a:rPr sz="2500" spc="20" dirty="0">
                <a:latin typeface="Times New Roman"/>
                <a:cs typeface="Times New Roman"/>
              </a:rPr>
              <a:t>cost </a:t>
            </a:r>
            <a:r>
              <a:rPr sz="2500" spc="-55" dirty="0">
                <a:latin typeface="Times New Roman"/>
                <a:cs typeface="Times New Roman"/>
              </a:rPr>
              <a:t>of </a:t>
            </a:r>
            <a:r>
              <a:rPr sz="2500" spc="5" dirty="0">
                <a:latin typeface="Times New Roman"/>
                <a:cs typeface="Times New Roman"/>
              </a:rPr>
              <a:t>equity </a:t>
            </a:r>
            <a:r>
              <a:rPr sz="2500" dirty="0">
                <a:latin typeface="Times New Roman"/>
                <a:cs typeface="Times New Roman"/>
              </a:rPr>
              <a:t>(K</a:t>
            </a:r>
            <a:r>
              <a:rPr sz="2475" baseline="-20202" dirty="0">
                <a:latin typeface="Times New Roman"/>
                <a:cs typeface="Times New Roman"/>
              </a:rPr>
              <a:t>e</a:t>
            </a:r>
            <a:r>
              <a:rPr sz="2500" dirty="0">
                <a:latin typeface="Times New Roman"/>
                <a:cs typeface="Times New Roman"/>
              </a:rPr>
              <a:t>) </a:t>
            </a:r>
            <a:r>
              <a:rPr sz="2500" spc="5" dirty="0">
                <a:latin typeface="Times New Roman"/>
                <a:cs typeface="Times New Roman"/>
              </a:rPr>
              <a:t>[i.e. </a:t>
            </a:r>
            <a:r>
              <a:rPr sz="2500" dirty="0">
                <a:latin typeface="Times New Roman"/>
                <a:cs typeface="Times New Roman"/>
              </a:rPr>
              <a:t>K</a:t>
            </a:r>
            <a:r>
              <a:rPr sz="2475" baseline="-20202" dirty="0">
                <a:latin typeface="Times New Roman"/>
                <a:cs typeface="Times New Roman"/>
              </a:rPr>
              <a:t>d </a:t>
            </a:r>
            <a:r>
              <a:rPr sz="2500" spc="175" dirty="0">
                <a:latin typeface="Times New Roman"/>
                <a:cs typeface="Times New Roman"/>
              </a:rPr>
              <a:t>&lt; </a:t>
            </a:r>
            <a:r>
              <a:rPr sz="2500" spc="-25" dirty="0">
                <a:latin typeface="Times New Roman"/>
                <a:cs typeface="Times New Roman"/>
              </a:rPr>
              <a:t>K</a:t>
            </a:r>
            <a:r>
              <a:rPr sz="2475" spc="-37" baseline="-20202" dirty="0">
                <a:latin typeface="Times New Roman"/>
                <a:cs typeface="Times New Roman"/>
              </a:rPr>
              <a:t>e</a:t>
            </a:r>
            <a:r>
              <a:rPr sz="2475" spc="-359" baseline="-20202" dirty="0">
                <a:latin typeface="Times New Roman"/>
                <a:cs typeface="Times New Roman"/>
              </a:rPr>
              <a:t> </a:t>
            </a:r>
            <a:r>
              <a:rPr sz="2500" spc="40" dirty="0">
                <a:latin typeface="Times New Roman"/>
                <a:cs typeface="Times New Roman"/>
              </a:rPr>
              <a:t>]</a:t>
            </a:r>
            <a:endParaRPr sz="2500">
              <a:latin typeface="Times New Roman"/>
              <a:cs typeface="Times New Roman"/>
            </a:endParaRPr>
          </a:p>
          <a:p>
            <a:pPr marL="622300" lvl="1" indent="-228600" algn="just">
              <a:lnSpc>
                <a:spcPct val="100000"/>
              </a:lnSpc>
              <a:spcBef>
                <a:spcPts val="745"/>
              </a:spcBef>
              <a:buClr>
                <a:srgbClr val="A01D25"/>
              </a:buClr>
              <a:buSzPct val="76000"/>
              <a:buFont typeface="Times New Roman"/>
              <a:buChar char="o"/>
              <a:tabLst>
                <a:tab pos="622300" algn="l"/>
              </a:tabLst>
            </a:pPr>
            <a:r>
              <a:rPr sz="2500" spc="-35" dirty="0">
                <a:latin typeface="Times New Roman"/>
                <a:cs typeface="Times New Roman"/>
              </a:rPr>
              <a:t>Corporate </a:t>
            </a:r>
            <a:r>
              <a:rPr sz="2500" dirty="0">
                <a:latin typeface="Times New Roman"/>
                <a:cs typeface="Times New Roman"/>
              </a:rPr>
              <a:t>income </a:t>
            </a:r>
            <a:r>
              <a:rPr sz="2500" spc="-10" dirty="0">
                <a:latin typeface="Times New Roman"/>
                <a:cs typeface="Times New Roman"/>
              </a:rPr>
              <a:t>taxes </a:t>
            </a:r>
            <a:r>
              <a:rPr sz="2500" spc="35" dirty="0">
                <a:latin typeface="Times New Roman"/>
                <a:cs typeface="Times New Roman"/>
              </a:rPr>
              <a:t>do </a:t>
            </a:r>
            <a:r>
              <a:rPr sz="2500" spc="-10" dirty="0">
                <a:latin typeface="Times New Roman"/>
                <a:cs typeface="Times New Roman"/>
              </a:rPr>
              <a:t>not</a:t>
            </a:r>
            <a:r>
              <a:rPr sz="2500" spc="-1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exist.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574800"/>
          </a:xfrm>
          <a:custGeom>
            <a:avLst/>
            <a:gdLst/>
            <a:ahLst/>
            <a:cxnLst/>
            <a:rect l="l" t="t" r="r" b="b"/>
            <a:pathLst>
              <a:path w="9144000" h="1574800">
                <a:moveTo>
                  <a:pt x="9144000" y="0"/>
                </a:moveTo>
                <a:lnTo>
                  <a:pt x="0" y="0"/>
                </a:lnTo>
                <a:lnTo>
                  <a:pt x="0" y="1574800"/>
                </a:lnTo>
                <a:lnTo>
                  <a:pt x="9144000" y="157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01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5" dirty="0"/>
              <a:t>Capital </a:t>
            </a:r>
            <a:r>
              <a:rPr spc="-65" dirty="0"/>
              <a:t>Structure Theories</a:t>
            </a:r>
            <a:r>
              <a:rPr spc="145" dirty="0"/>
              <a:t> </a:t>
            </a:r>
            <a:r>
              <a:rPr spc="-5" dirty="0"/>
              <a:t>–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1447801"/>
            <a:ext cx="9144000" cy="5410200"/>
          </a:xfrm>
          <a:prstGeom prst="rect">
            <a:avLst/>
          </a:prstGeom>
        </p:spPr>
        <p:txBody>
          <a:bodyPr vert="horz" wrap="square" lIns="0" tIns="36957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spcBef>
                <a:spcPts val="1375"/>
              </a:spcBef>
              <a:buClr>
                <a:srgbClr val="A01D25"/>
              </a:buClr>
              <a:buSzPct val="80357"/>
              <a:tabLst>
                <a:tab pos="241300" algn="l"/>
              </a:tabLst>
            </a:pPr>
            <a:r>
              <a:rPr lang="en-US" sz="2800" spc="-105" dirty="0" smtClean="0">
                <a:latin typeface="Times New Roman"/>
                <a:cs typeface="Times New Roman"/>
              </a:rPr>
              <a:t>	</a:t>
            </a:r>
            <a:r>
              <a:rPr sz="2800" spc="-105" smtClean="0">
                <a:latin typeface="Times New Roman"/>
                <a:cs typeface="Times New Roman"/>
              </a:rPr>
              <a:t>As </a:t>
            </a:r>
            <a:r>
              <a:rPr sz="2800" spc="-25" smtClean="0">
                <a:latin typeface="Times New Roman"/>
                <a:cs typeface="Times New Roman"/>
              </a:rPr>
              <a:t>per </a:t>
            </a:r>
            <a:r>
              <a:rPr sz="2800" spc="95" smtClean="0">
                <a:latin typeface="Times New Roman"/>
                <a:cs typeface="Times New Roman"/>
              </a:rPr>
              <a:t>NI </a:t>
            </a:r>
            <a:r>
              <a:rPr sz="2800" spc="-35" smtClean="0">
                <a:latin typeface="Times New Roman"/>
                <a:cs typeface="Times New Roman"/>
              </a:rPr>
              <a:t>approach, </a:t>
            </a:r>
            <a:r>
              <a:rPr sz="2800" spc="-60" smtClean="0">
                <a:latin typeface="Times New Roman"/>
                <a:cs typeface="Times New Roman"/>
              </a:rPr>
              <a:t>higher use </a:t>
            </a:r>
            <a:r>
              <a:rPr sz="2800" spc="-5" smtClean="0">
                <a:latin typeface="Times New Roman"/>
                <a:cs typeface="Times New Roman"/>
              </a:rPr>
              <a:t>of debt </a:t>
            </a:r>
            <a:r>
              <a:rPr sz="2800" spc="-75" smtClean="0">
                <a:latin typeface="Times New Roman"/>
                <a:cs typeface="Times New Roman"/>
              </a:rPr>
              <a:t>capital </a:t>
            </a:r>
            <a:r>
              <a:rPr sz="2800" spc="-150" smtClean="0">
                <a:latin typeface="Times New Roman"/>
                <a:cs typeface="Times New Roman"/>
              </a:rPr>
              <a:t>will </a:t>
            </a:r>
            <a:r>
              <a:rPr sz="2800" spc="-55" smtClean="0">
                <a:latin typeface="Times New Roman"/>
                <a:cs typeface="Times New Roman"/>
              </a:rPr>
              <a:t>result </a:t>
            </a:r>
            <a:r>
              <a:rPr sz="2800" spc="-60" smtClean="0">
                <a:latin typeface="Times New Roman"/>
                <a:cs typeface="Times New Roman"/>
              </a:rPr>
              <a:t>in  </a:t>
            </a:r>
            <a:r>
              <a:rPr sz="2800" spc="-30" smtClean="0">
                <a:latin typeface="Times New Roman"/>
                <a:cs typeface="Times New Roman"/>
              </a:rPr>
              <a:t>reduction </a:t>
            </a:r>
            <a:r>
              <a:rPr sz="2800" spc="-5" smtClean="0">
                <a:latin typeface="Times New Roman"/>
                <a:cs typeface="Times New Roman"/>
              </a:rPr>
              <a:t>of </a:t>
            </a:r>
            <a:r>
              <a:rPr sz="2800" spc="-120" smtClean="0">
                <a:latin typeface="Times New Roman"/>
                <a:cs typeface="Times New Roman"/>
              </a:rPr>
              <a:t>WACC. </a:t>
            </a:r>
            <a:r>
              <a:rPr sz="2800" spc="-100" smtClean="0">
                <a:latin typeface="Times New Roman"/>
                <a:cs typeface="Times New Roman"/>
              </a:rPr>
              <a:t>As </a:t>
            </a:r>
            <a:r>
              <a:rPr sz="2800" spc="-110" smtClean="0">
                <a:latin typeface="Times New Roman"/>
                <a:cs typeface="Times New Roman"/>
              </a:rPr>
              <a:t>a </a:t>
            </a:r>
            <a:r>
              <a:rPr sz="2800" spc="-45" smtClean="0">
                <a:latin typeface="Times New Roman"/>
                <a:cs typeface="Times New Roman"/>
              </a:rPr>
              <a:t>consequence, </a:t>
            </a:r>
            <a:r>
              <a:rPr sz="2800" spc="-90" smtClean="0">
                <a:latin typeface="Times New Roman"/>
                <a:cs typeface="Times New Roman"/>
              </a:rPr>
              <a:t>value </a:t>
            </a:r>
            <a:r>
              <a:rPr sz="2800" spc="-5" smtClean="0">
                <a:latin typeface="Times New Roman"/>
                <a:cs typeface="Times New Roman"/>
              </a:rPr>
              <a:t>of </a:t>
            </a:r>
            <a:r>
              <a:rPr sz="2800" spc="-55" smtClean="0">
                <a:latin typeface="Times New Roman"/>
                <a:cs typeface="Times New Roman"/>
              </a:rPr>
              <a:t>firm </a:t>
            </a:r>
            <a:r>
              <a:rPr sz="2800" spc="-150" smtClean="0">
                <a:latin typeface="Times New Roman"/>
                <a:cs typeface="Times New Roman"/>
              </a:rPr>
              <a:t>will </a:t>
            </a:r>
            <a:r>
              <a:rPr sz="2800" spc="-35" smtClean="0">
                <a:latin typeface="Times New Roman"/>
                <a:cs typeface="Times New Roman"/>
              </a:rPr>
              <a:t>be  </a:t>
            </a:r>
            <a:r>
              <a:rPr sz="2800" spc="-65" smtClean="0">
                <a:latin typeface="Times New Roman"/>
                <a:cs typeface="Times New Roman"/>
              </a:rPr>
              <a:t>increased.</a:t>
            </a:r>
            <a:endParaRPr sz="2800" smtClean="0">
              <a:latin typeface="Times New Roman"/>
              <a:cs typeface="Times New Roman"/>
            </a:endParaRPr>
          </a:p>
          <a:p>
            <a:pPr marL="241300" algn="just">
              <a:lnSpc>
                <a:spcPct val="100000"/>
              </a:lnSpc>
              <a:spcBef>
                <a:spcPts val="1010"/>
              </a:spcBef>
            </a:pPr>
            <a:r>
              <a:rPr sz="2800" spc="-100" smtClean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285" dirty="0">
                <a:latin typeface="Times New Roman"/>
                <a:cs typeface="Times New Roman"/>
              </a:rPr>
              <a:t>=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Earnings</a:t>
            </a:r>
            <a:endParaRPr sz="2800">
              <a:latin typeface="Times New Roman"/>
              <a:cs typeface="Times New Roman"/>
            </a:endParaRPr>
          </a:p>
          <a:p>
            <a:pPr marL="2522855" algn="just">
              <a:lnSpc>
                <a:spcPct val="100000"/>
              </a:lnSpc>
              <a:spcBef>
                <a:spcPts val="1010"/>
              </a:spcBef>
            </a:pPr>
            <a:r>
              <a:rPr sz="2800" spc="-125" smtClean="0">
                <a:latin typeface="Times New Roman"/>
                <a:cs typeface="Times New Roman"/>
              </a:rPr>
              <a:t>WACC</a:t>
            </a:r>
            <a:endParaRPr sz="2800" smtClean="0">
              <a:latin typeface="Times New Roman"/>
              <a:cs typeface="Times New Roman"/>
            </a:endParaRPr>
          </a:p>
          <a:p>
            <a:pPr marL="241300" marR="156845" indent="-228600" algn="just">
              <a:lnSpc>
                <a:spcPct val="110100"/>
              </a:lnSpc>
              <a:spcBef>
                <a:spcPts val="66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241300" algn="l"/>
              </a:tabLst>
            </a:pPr>
            <a:r>
              <a:rPr sz="2800" spc="-40" dirty="0">
                <a:latin typeface="Times New Roman"/>
                <a:cs typeface="Times New Roman"/>
              </a:rPr>
              <a:t>Earnings (EBIT) </a:t>
            </a:r>
            <a:r>
              <a:rPr sz="2800" spc="-70" dirty="0">
                <a:latin typeface="Times New Roman"/>
                <a:cs typeface="Times New Roman"/>
              </a:rPr>
              <a:t>being </a:t>
            </a:r>
            <a:r>
              <a:rPr sz="2800" spc="-15" dirty="0">
                <a:latin typeface="Times New Roman"/>
                <a:cs typeface="Times New Roman"/>
              </a:rPr>
              <a:t>constant </a:t>
            </a:r>
            <a:r>
              <a:rPr sz="2800" spc="-35" dirty="0">
                <a:latin typeface="Times New Roman"/>
                <a:cs typeface="Times New Roman"/>
              </a:rPr>
              <a:t>and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45" dirty="0">
                <a:latin typeface="Times New Roman"/>
                <a:cs typeface="Times New Roman"/>
              </a:rPr>
              <a:t>reduced, </a:t>
            </a:r>
            <a:r>
              <a:rPr sz="2800" spc="-5" dirty="0">
                <a:latin typeface="Times New Roman"/>
                <a:cs typeface="Times New Roman"/>
              </a:rPr>
              <a:t>the  </a:t>
            </a:r>
            <a:r>
              <a:rPr sz="2800" spc="-9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firm </a:t>
            </a:r>
            <a:r>
              <a:rPr sz="2800" spc="-150" dirty="0">
                <a:latin typeface="Times New Roman"/>
                <a:cs typeface="Times New Roman"/>
              </a:rPr>
              <a:t>will </a:t>
            </a:r>
            <a:r>
              <a:rPr sz="2800" spc="-140" dirty="0">
                <a:latin typeface="Times New Roman"/>
                <a:cs typeface="Times New Roman"/>
              </a:rPr>
              <a:t>always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increase.</a:t>
            </a:r>
            <a:endParaRPr sz="2800">
              <a:latin typeface="Times New Roman"/>
              <a:cs typeface="Times New Roman"/>
            </a:endParaRPr>
          </a:p>
          <a:p>
            <a:pPr marL="241300" marR="243840" indent="-228600" algn="just">
              <a:lnSpc>
                <a:spcPct val="110000"/>
              </a:lnSpc>
              <a:spcBef>
                <a:spcPts val="675"/>
              </a:spcBef>
              <a:buClr>
                <a:srgbClr val="A01D25"/>
              </a:buClr>
              <a:buSzPct val="80357"/>
              <a:buFont typeface="Wingdings"/>
              <a:buChar char=""/>
              <a:tabLst>
                <a:tab pos="241300" algn="l"/>
              </a:tabLst>
            </a:pPr>
            <a:r>
              <a:rPr sz="2800" spc="-35" smtClean="0">
                <a:latin typeface="Times New Roman"/>
                <a:cs typeface="Times New Roman"/>
              </a:rPr>
              <a:t>Thus</a:t>
            </a:r>
            <a:r>
              <a:rPr sz="2800" spc="-35" dirty="0">
                <a:latin typeface="Times New Roman"/>
                <a:cs typeface="Times New Roman"/>
              </a:rPr>
              <a:t>, </a:t>
            </a:r>
            <a:r>
              <a:rPr sz="2800" spc="-90" dirty="0">
                <a:latin typeface="Times New Roman"/>
                <a:cs typeface="Times New Roman"/>
              </a:rPr>
              <a:t>as </a:t>
            </a:r>
            <a:r>
              <a:rPr sz="2800" spc="-25" dirty="0">
                <a:latin typeface="Times New Roman"/>
                <a:cs typeface="Times New Roman"/>
              </a:rPr>
              <a:t>per </a:t>
            </a:r>
            <a:r>
              <a:rPr sz="2800" spc="95" dirty="0">
                <a:latin typeface="Times New Roman"/>
                <a:cs typeface="Times New Roman"/>
              </a:rPr>
              <a:t>NI </a:t>
            </a:r>
            <a:r>
              <a:rPr sz="2800" spc="-35" dirty="0">
                <a:latin typeface="Times New Roman"/>
                <a:cs typeface="Times New Roman"/>
              </a:rPr>
              <a:t>approach,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150" dirty="0">
                <a:latin typeface="Times New Roman"/>
                <a:cs typeface="Times New Roman"/>
              </a:rPr>
              <a:t>will </a:t>
            </a:r>
            <a:r>
              <a:rPr sz="2800" spc="-70" dirty="0">
                <a:latin typeface="Times New Roman"/>
                <a:cs typeface="Times New Roman"/>
              </a:rPr>
              <a:t>have </a:t>
            </a:r>
            <a:r>
              <a:rPr sz="2800" spc="-65" dirty="0">
                <a:latin typeface="Times New Roman"/>
                <a:cs typeface="Times New Roman"/>
              </a:rPr>
              <a:t>maximum </a:t>
            </a:r>
            <a:r>
              <a:rPr sz="2800" spc="-90" dirty="0">
                <a:latin typeface="Times New Roman"/>
                <a:cs typeface="Times New Roman"/>
              </a:rPr>
              <a:t>value  </a:t>
            </a:r>
            <a:r>
              <a:rPr sz="2800" spc="-40" dirty="0">
                <a:latin typeface="Times New Roman"/>
                <a:cs typeface="Times New Roman"/>
              </a:rPr>
              <a:t>at </a:t>
            </a:r>
            <a:r>
              <a:rPr sz="2800" spc="-110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point </a:t>
            </a:r>
            <a:r>
              <a:rPr sz="2800" spc="-60" dirty="0">
                <a:latin typeface="Times New Roman"/>
                <a:cs typeface="Times New Roman"/>
              </a:rPr>
              <a:t>where </a:t>
            </a:r>
            <a:r>
              <a:rPr sz="2800" spc="-125" dirty="0">
                <a:latin typeface="Times New Roman"/>
                <a:cs typeface="Times New Roman"/>
              </a:rPr>
              <a:t>WACC </a:t>
            </a:r>
            <a:r>
              <a:rPr sz="2800" spc="-105" dirty="0">
                <a:latin typeface="Times New Roman"/>
                <a:cs typeface="Times New Roman"/>
              </a:rPr>
              <a:t>is </a:t>
            </a:r>
            <a:r>
              <a:rPr sz="2800" spc="-55" dirty="0">
                <a:latin typeface="Times New Roman"/>
                <a:cs typeface="Times New Roman"/>
              </a:rPr>
              <a:t>minimum, </a:t>
            </a:r>
            <a:r>
              <a:rPr sz="2800" spc="-100" dirty="0">
                <a:latin typeface="Times New Roman"/>
                <a:cs typeface="Times New Roman"/>
              </a:rPr>
              <a:t>i.e. </a:t>
            </a:r>
            <a:r>
              <a:rPr sz="2800" spc="-50" dirty="0">
                <a:latin typeface="Times New Roman"/>
                <a:cs typeface="Times New Roman"/>
              </a:rPr>
              <a:t>when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50" dirty="0">
                <a:latin typeface="Times New Roman"/>
                <a:cs typeface="Times New Roman"/>
              </a:rPr>
              <a:t>firm </a:t>
            </a:r>
            <a:r>
              <a:rPr sz="2800" spc="-105" dirty="0">
                <a:latin typeface="Times New Roman"/>
                <a:cs typeface="Times New Roman"/>
              </a:rPr>
              <a:t>is  </a:t>
            </a:r>
            <a:r>
              <a:rPr sz="2800" spc="-50" dirty="0">
                <a:latin typeface="Times New Roman"/>
                <a:cs typeface="Times New Roman"/>
              </a:rPr>
              <a:t>almost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debt-financed.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1440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Capital Structure</vt:lpstr>
      <vt:lpstr>Capital Structure Coverage </vt:lpstr>
      <vt:lpstr>Capital Structure</vt:lpstr>
      <vt:lpstr>Planning the Capital Structure Important Considerations –</vt:lpstr>
      <vt:lpstr>Value of a Firm – directly co-related with  the maximization of shareholders’ wealth.</vt:lpstr>
      <vt:lpstr>An illustration of  Income Statement</vt:lpstr>
      <vt:lpstr>Capital Structure Theories</vt:lpstr>
      <vt:lpstr>Capital Structure Theories – A) Net Income Approach (NI)</vt:lpstr>
      <vt:lpstr>Capital Structure Theories –</vt:lpstr>
      <vt:lpstr>Capital Structure Theories –</vt:lpstr>
      <vt:lpstr>Capital Structure Theories – B) Net Operating Income (NOI)</vt:lpstr>
      <vt:lpstr>Capital Structure Theories –</vt:lpstr>
      <vt:lpstr>Capital Structure Theories –</vt:lpstr>
      <vt:lpstr>Capital Structure Theories – C) Modigliani – Miller Model (MM)</vt:lpstr>
      <vt:lpstr>Capital Structure Theories –</vt:lpstr>
      <vt:lpstr>Capital Structure Theories –</vt:lpstr>
      <vt:lpstr>Capital Structure Theories – D) Traditional Approach</vt:lpstr>
      <vt:lpstr>Capital Structure Theories –</vt:lpstr>
      <vt:lpstr>Capital Structure Theories –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Structure</dc:title>
  <cp:lastModifiedBy>mba</cp:lastModifiedBy>
  <cp:revision>5</cp:revision>
  <dcterms:created xsi:type="dcterms:W3CDTF">2020-02-05T14:12:07Z</dcterms:created>
  <dcterms:modified xsi:type="dcterms:W3CDTF">2020-03-19T08:25:00Z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2020-02-05T00:00:00Z</vt:filetime>
  </property>
</Properties>
</file>