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61" r:id="rId3"/>
    <p:sldId id="262" r:id="rId4"/>
    <p:sldId id="257" r:id="rId5"/>
    <p:sldId id="269" r:id="rId6"/>
    <p:sldId id="270" r:id="rId7"/>
    <p:sldId id="271" r:id="rId8"/>
    <p:sldId id="272" r:id="rId9"/>
    <p:sldId id="280" r:id="rId10"/>
    <p:sldId id="281" r:id="rId11"/>
    <p:sldId id="282" r:id="rId12"/>
    <p:sldId id="284" r:id="rId13"/>
    <p:sldId id="285" r:id="rId14"/>
    <p:sldId id="25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260"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3/25/2020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3/25/2020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3/25/2020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3/25/2020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3/25/2020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3/25/2020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3/25/2020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3/25/2020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3400" y="304800"/>
            <a:ext cx="8153400" cy="5632311"/>
          </a:xfrm>
          <a:prstGeom prst="rect">
            <a:avLst/>
          </a:prstGeom>
        </p:spPr>
        <p:txBody>
          <a:bodyPr wrap="square">
            <a:spAutoFit/>
          </a:bodyPr>
          <a:lstStyle/>
          <a:p>
            <a:pPr algn="ctr"/>
            <a:r>
              <a:rPr lang="en-US" sz="6000" i="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LASER</a:t>
            </a:r>
          </a:p>
          <a:p>
            <a:pPr algn="ctr"/>
            <a:r>
              <a:rPr lang="en-US" sz="6000" i="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&amp; </a:t>
            </a:r>
          </a:p>
          <a:p>
            <a:pPr algn="ctr"/>
            <a:r>
              <a:rPr lang="en-US" sz="6000" i="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IT’S APPLICATIONS</a:t>
            </a:r>
            <a:endParaRPr lang="en-US" sz="4000" i="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a:p>
            <a:pPr algn="ctr"/>
            <a:r>
              <a:rPr lang="en-US" sz="4000" dirty="0" smtClean="0">
                <a:solidFill>
                  <a:srgbClr val="FF0000"/>
                </a:solidFill>
                <a:latin typeface="Times New Roman" pitchFamily="18" charset="0"/>
                <a:cs typeface="Times New Roman" pitchFamily="18" charset="0"/>
              </a:rPr>
              <a:t>(CO-4 Part-I)</a:t>
            </a:r>
            <a:r>
              <a:rPr lang="en-US" sz="6000" dirty="0" smtClean="0">
                <a:solidFill>
                  <a:srgbClr val="FF0000"/>
                </a:solidFill>
                <a:latin typeface="Times New Roman" pitchFamily="18" charset="0"/>
                <a:cs typeface="Times New Roman" pitchFamily="18" charset="0"/>
              </a:rPr>
              <a:t> </a:t>
            </a:r>
            <a:br>
              <a:rPr lang="en-US" sz="6000" dirty="0" smtClean="0">
                <a:solidFill>
                  <a:srgbClr val="FF0000"/>
                </a:solidFill>
                <a:latin typeface="Times New Roman" pitchFamily="18" charset="0"/>
                <a:cs typeface="Times New Roman" pitchFamily="18" charset="0"/>
              </a:rPr>
            </a:br>
            <a:r>
              <a:rPr lang="en-US" sz="6000" dirty="0" smtClean="0">
                <a:solidFill>
                  <a:srgbClr val="FF0000"/>
                </a:solidFill>
                <a:latin typeface="Times New Roman" pitchFamily="18" charset="0"/>
                <a:cs typeface="Times New Roman" pitchFamily="18" charset="0"/>
              </a:rPr>
              <a:t/>
            </a:r>
            <a:br>
              <a:rPr lang="en-US" sz="6000" dirty="0" smtClean="0">
                <a:solidFill>
                  <a:srgbClr val="FF0000"/>
                </a:solidFill>
                <a:latin typeface="Times New Roman" pitchFamily="18" charset="0"/>
                <a:cs typeface="Times New Roman" pitchFamily="18" charset="0"/>
              </a:rPr>
            </a:br>
            <a:endParaRPr lang="en-US" sz="6000" dirty="0">
              <a:solidFill>
                <a:srgbClr val="FF0000"/>
              </a:solidFill>
              <a:latin typeface="Times New Roman" pitchFamily="18" charset="0"/>
              <a:cs typeface="Times New Roman" pitchFamily="18" charset="0"/>
            </a:endParaRPr>
          </a:p>
        </p:txBody>
      </p:sp>
      <p:sp>
        <p:nvSpPr>
          <p:cNvPr id="7" name="TextBox 6"/>
          <p:cNvSpPr txBox="1"/>
          <p:nvPr/>
        </p:nvSpPr>
        <p:spPr>
          <a:xfrm>
            <a:off x="4800600" y="3733800"/>
            <a:ext cx="4343400" cy="1938992"/>
          </a:xfrm>
          <a:prstGeom prst="rect">
            <a:avLst/>
          </a:prstGeom>
          <a:noFill/>
        </p:spPr>
        <p:txBody>
          <a:bodyPr wrap="square" rtlCol="0">
            <a:spAutoFit/>
          </a:bodyPr>
          <a:lstStyle/>
          <a:p>
            <a:pPr algn="ctr"/>
            <a:endParaRPr lang="en-US" sz="2400" dirty="0" smtClean="0">
              <a:solidFill>
                <a:schemeClr val="accent5"/>
              </a:solidFill>
              <a:latin typeface="Times New Roman" pitchFamily="18" charset="0"/>
              <a:cs typeface="Times New Roman" pitchFamily="18" charset="0"/>
            </a:endParaRPr>
          </a:p>
          <a:p>
            <a:pPr algn="ctr"/>
            <a:r>
              <a:rPr lang="en-US" sz="2400" dirty="0" smtClean="0">
                <a:solidFill>
                  <a:schemeClr val="accent5"/>
                </a:solidFill>
                <a:latin typeface="Times New Roman" pitchFamily="18" charset="0"/>
                <a:cs typeface="Times New Roman" pitchFamily="18" charset="0"/>
              </a:rPr>
              <a:t>Dr. Prabodh </a:t>
            </a:r>
            <a:r>
              <a:rPr lang="en-US" sz="2400" dirty="0" err="1" smtClean="0">
                <a:solidFill>
                  <a:schemeClr val="accent5"/>
                </a:solidFill>
                <a:latin typeface="Times New Roman" pitchFamily="18" charset="0"/>
                <a:cs typeface="Times New Roman" pitchFamily="18" charset="0"/>
              </a:rPr>
              <a:t>Sahai</a:t>
            </a:r>
            <a:r>
              <a:rPr lang="en-US" sz="2400" dirty="0" smtClean="0">
                <a:solidFill>
                  <a:schemeClr val="accent5"/>
                </a:solidFill>
                <a:latin typeface="Times New Roman" pitchFamily="18" charset="0"/>
                <a:cs typeface="Times New Roman" pitchFamily="18" charset="0"/>
              </a:rPr>
              <a:t> Saxena </a:t>
            </a:r>
          </a:p>
          <a:p>
            <a:pPr algn="ctr"/>
            <a:r>
              <a:rPr lang="en-US" sz="2400" dirty="0" smtClean="0">
                <a:solidFill>
                  <a:schemeClr val="accent5"/>
                </a:solidFill>
                <a:latin typeface="Times New Roman" pitchFamily="18" charset="0"/>
                <a:cs typeface="Times New Roman" pitchFamily="18" charset="0"/>
              </a:rPr>
              <a:t>Prof &amp; Head</a:t>
            </a:r>
          </a:p>
          <a:p>
            <a:pPr algn="ctr"/>
            <a:r>
              <a:rPr lang="en-US" sz="2400" dirty="0" smtClean="0">
                <a:solidFill>
                  <a:schemeClr val="accent5"/>
                </a:solidFill>
                <a:latin typeface="Times New Roman" pitchFamily="18" charset="0"/>
                <a:cs typeface="Times New Roman" pitchFamily="18" charset="0"/>
              </a:rPr>
              <a:t>Deptt of Physics</a:t>
            </a:r>
          </a:p>
          <a:p>
            <a:pPr algn="ctr"/>
            <a:r>
              <a:rPr lang="en-US" sz="2400" dirty="0" smtClean="0">
                <a:solidFill>
                  <a:schemeClr val="accent5"/>
                </a:solidFill>
                <a:latin typeface="Times New Roman" pitchFamily="18" charset="0"/>
                <a:cs typeface="Times New Roman" pitchFamily="18" charset="0"/>
              </a:rPr>
              <a:t>LNCT BHOPAL</a:t>
            </a:r>
            <a:endParaRPr lang="en-US" sz="2400" dirty="0">
              <a:solidFill>
                <a:schemeClr val="accent5"/>
              </a:solidFill>
            </a:endParaRPr>
          </a:p>
        </p:txBody>
      </p:sp>
      <p:pic>
        <p:nvPicPr>
          <p:cNvPr id="1026" name="Picture 2" descr="C:\Users\user\Desktop\LNCT.jpg"/>
          <p:cNvPicPr>
            <a:picLocks noChangeAspect="1" noChangeArrowheads="1"/>
          </p:cNvPicPr>
          <p:nvPr/>
        </p:nvPicPr>
        <p:blipFill>
          <a:blip r:embed="rId2"/>
          <a:srcRect/>
          <a:stretch>
            <a:fillRect/>
          </a:stretch>
        </p:blipFill>
        <p:spPr bwMode="auto">
          <a:xfrm>
            <a:off x="304800" y="228600"/>
            <a:ext cx="1219200" cy="1219200"/>
          </a:xfrm>
          <a:prstGeom prst="rect">
            <a:avLst/>
          </a:prstGeom>
          <a:noFill/>
        </p:spPr>
      </p:pic>
      <p:pic>
        <p:nvPicPr>
          <p:cNvPr id="1027" name="Picture 3" descr="C:\Users\user\Desktop\3.png"/>
          <p:cNvPicPr>
            <a:picLocks noChangeAspect="1" noChangeArrowheads="1"/>
          </p:cNvPicPr>
          <p:nvPr/>
        </p:nvPicPr>
        <p:blipFill>
          <a:blip r:embed="rId3"/>
          <a:srcRect/>
          <a:stretch>
            <a:fillRect/>
          </a:stretch>
        </p:blipFill>
        <p:spPr bwMode="auto">
          <a:xfrm>
            <a:off x="6324600" y="228600"/>
            <a:ext cx="2598821" cy="10668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4571999"/>
          </a:xfrm>
        </p:spPr>
        <p:txBody>
          <a:bodyPr>
            <a:normAutofit fontScale="92500" lnSpcReduction="10000"/>
          </a:bodyPr>
          <a:lstStyle/>
          <a:p>
            <a:pPr marL="120650" indent="-11113" algn="just">
              <a:lnSpc>
                <a:spcPct val="150000"/>
              </a:lnSpc>
              <a:spcBef>
                <a:spcPts val="0"/>
              </a:spcBef>
              <a:buNone/>
            </a:pPr>
            <a:r>
              <a:rPr lang="en-US" sz="2800" dirty="0" smtClean="0">
                <a:solidFill>
                  <a:srgbClr val="FF0000"/>
                </a:solidFill>
                <a:latin typeface="Times New Roman" pitchFamily="18" charset="0"/>
                <a:cs typeface="Times New Roman" pitchFamily="18" charset="0"/>
              </a:rPr>
              <a:t>If A</a:t>
            </a:r>
            <a:r>
              <a:rPr lang="en-US" sz="2800" baseline="-25000" dirty="0" smtClean="0">
                <a:solidFill>
                  <a:srgbClr val="FF0000"/>
                </a:solidFill>
                <a:latin typeface="Times New Roman" pitchFamily="18" charset="0"/>
                <a:cs typeface="Times New Roman" pitchFamily="18" charset="0"/>
              </a:rPr>
              <a:t>21 </a:t>
            </a:r>
            <a:r>
              <a:rPr lang="en-US" sz="2800" dirty="0" smtClean="0">
                <a:solidFill>
                  <a:srgbClr val="FF0000"/>
                </a:solidFill>
                <a:latin typeface="Times New Roman" pitchFamily="18" charset="0"/>
                <a:cs typeface="Times New Roman" pitchFamily="18" charset="0"/>
              </a:rPr>
              <a:t>&amp; B</a:t>
            </a:r>
            <a:r>
              <a:rPr lang="en-US" sz="2800" baseline="-25000" dirty="0" smtClean="0">
                <a:solidFill>
                  <a:srgbClr val="FF0000"/>
                </a:solidFill>
                <a:latin typeface="Times New Roman" pitchFamily="18" charset="0"/>
                <a:cs typeface="Times New Roman" pitchFamily="18" charset="0"/>
              </a:rPr>
              <a:t>21</a:t>
            </a:r>
            <a:r>
              <a:rPr lang="en-US" sz="2800" dirty="0" smtClean="0">
                <a:solidFill>
                  <a:srgbClr val="FF0000"/>
                </a:solidFill>
                <a:latin typeface="Times New Roman" pitchFamily="18" charset="0"/>
                <a:cs typeface="Times New Roman" pitchFamily="18" charset="0"/>
              </a:rPr>
              <a:t> are the coefficient of spontaneous &amp; stimulated emission respectively, then </a:t>
            </a:r>
          </a:p>
          <a:p>
            <a:pPr marL="120650" indent="-11113" algn="just">
              <a:lnSpc>
                <a:spcPct val="150000"/>
              </a:lnSpc>
              <a:spcBef>
                <a:spcPts val="0"/>
              </a:spcBef>
              <a:buNone/>
            </a:pPr>
            <a:r>
              <a:rPr lang="en-US" sz="2800" dirty="0" smtClean="0">
                <a:solidFill>
                  <a:srgbClr val="FF0000"/>
                </a:solidFill>
                <a:latin typeface="Times New Roman" pitchFamily="18" charset="0"/>
                <a:cs typeface="Times New Roman" pitchFamily="18" charset="0"/>
              </a:rPr>
              <a:t>				A</a:t>
            </a:r>
            <a:r>
              <a:rPr lang="en-US" sz="2800" baseline="-25000" dirty="0" smtClean="0">
                <a:solidFill>
                  <a:srgbClr val="FF0000"/>
                </a:solidFill>
                <a:latin typeface="Times New Roman" pitchFamily="18" charset="0"/>
                <a:cs typeface="Times New Roman" pitchFamily="18" charset="0"/>
              </a:rPr>
              <a:t>21</a:t>
            </a:r>
            <a:r>
              <a:rPr lang="en-US" sz="2800" dirty="0" smtClean="0">
                <a:solidFill>
                  <a:srgbClr val="FF0000"/>
                </a:solidFill>
                <a:latin typeface="Times New Roman" pitchFamily="18" charset="0"/>
                <a:cs typeface="Times New Roman" pitchFamily="18" charset="0"/>
              </a:rPr>
              <a:t>/B</a:t>
            </a:r>
            <a:r>
              <a:rPr lang="en-US" sz="2800" baseline="-25000" dirty="0" smtClean="0">
                <a:solidFill>
                  <a:srgbClr val="FF0000"/>
                </a:solidFill>
                <a:latin typeface="Times New Roman" pitchFamily="18" charset="0"/>
                <a:cs typeface="Times New Roman" pitchFamily="18" charset="0"/>
              </a:rPr>
              <a:t>21</a:t>
            </a:r>
            <a:r>
              <a:rPr lang="en-US" sz="2800" dirty="0" smtClean="0">
                <a:solidFill>
                  <a:srgbClr val="FF0000"/>
                </a:solidFill>
                <a:latin typeface="Times New Roman" pitchFamily="18" charset="0"/>
                <a:cs typeface="Times New Roman" pitchFamily="18" charset="0"/>
              </a:rPr>
              <a:t> = 8</a:t>
            </a:r>
            <a:r>
              <a:rPr lang="el-GR" sz="2800" dirty="0" smtClean="0">
                <a:solidFill>
                  <a:srgbClr val="FF0000"/>
                </a:solidFill>
                <a:latin typeface="Times New Roman" pitchFamily="18" charset="0"/>
                <a:cs typeface="Times New Roman" pitchFamily="18" charset="0"/>
              </a:rPr>
              <a:t>π</a:t>
            </a:r>
            <a:r>
              <a:rPr lang="en-US" sz="2800" dirty="0" smtClean="0">
                <a:solidFill>
                  <a:srgbClr val="FF0000"/>
                </a:solidFill>
                <a:latin typeface="Times New Roman" pitchFamily="18" charset="0"/>
                <a:cs typeface="Times New Roman" pitchFamily="18" charset="0"/>
              </a:rPr>
              <a:t>h</a:t>
            </a:r>
            <a:r>
              <a:rPr lang="el-GR" sz="2800" dirty="0" smtClean="0">
                <a:solidFill>
                  <a:srgbClr val="FF0000"/>
                </a:solidFill>
                <a:latin typeface="Times New Roman" pitchFamily="18" charset="0"/>
                <a:cs typeface="Times New Roman" pitchFamily="18" charset="0"/>
              </a:rPr>
              <a:t>ν</a:t>
            </a:r>
            <a:r>
              <a:rPr lang="en-US" sz="2800" baseline="30000" dirty="0" smtClean="0">
                <a:solidFill>
                  <a:srgbClr val="FF0000"/>
                </a:solidFill>
                <a:latin typeface="Times New Roman" pitchFamily="18" charset="0"/>
                <a:cs typeface="Times New Roman" pitchFamily="18" charset="0"/>
              </a:rPr>
              <a:t>3</a:t>
            </a:r>
            <a:r>
              <a:rPr lang="en-US" sz="2800" dirty="0" smtClean="0">
                <a:solidFill>
                  <a:srgbClr val="FF0000"/>
                </a:solidFill>
                <a:latin typeface="Times New Roman" pitchFamily="18" charset="0"/>
                <a:cs typeface="Times New Roman" pitchFamily="18" charset="0"/>
              </a:rPr>
              <a:t>/c</a:t>
            </a:r>
            <a:r>
              <a:rPr lang="en-US" sz="2800" baseline="30000" dirty="0" smtClean="0">
                <a:solidFill>
                  <a:srgbClr val="FF0000"/>
                </a:solidFill>
                <a:latin typeface="Times New Roman" pitchFamily="18" charset="0"/>
                <a:cs typeface="Times New Roman" pitchFamily="18" charset="0"/>
              </a:rPr>
              <a:t>3  </a:t>
            </a:r>
            <a:endParaRPr lang="en-US" sz="2800" dirty="0" smtClean="0">
              <a:solidFill>
                <a:srgbClr val="FF0000"/>
              </a:solidFill>
              <a:latin typeface="Times New Roman" pitchFamily="18" charset="0"/>
              <a:cs typeface="Times New Roman" pitchFamily="18" charset="0"/>
            </a:endParaRPr>
          </a:p>
          <a:p>
            <a:pPr marL="120650" indent="-11113" algn="just">
              <a:lnSpc>
                <a:spcPct val="150000"/>
              </a:lnSpc>
              <a:spcBef>
                <a:spcPts val="0"/>
              </a:spcBef>
              <a:buNone/>
            </a:pPr>
            <a:r>
              <a:rPr lang="en-US" sz="2800" dirty="0" smtClean="0">
                <a:solidFill>
                  <a:srgbClr val="FF0000"/>
                </a:solidFill>
                <a:latin typeface="Times New Roman" pitchFamily="18" charset="0"/>
                <a:cs typeface="Times New Roman" pitchFamily="18" charset="0"/>
              </a:rPr>
              <a:t>Where c=3</a:t>
            </a:r>
            <a:r>
              <a:rPr lang="en-US" sz="2800" baseline="30000" dirty="0" smtClean="0">
                <a:solidFill>
                  <a:srgbClr val="FF0000"/>
                </a:solidFill>
                <a:latin typeface="Times New Roman" pitchFamily="18" charset="0"/>
                <a:cs typeface="Times New Roman" pitchFamily="18" charset="0"/>
              </a:rPr>
              <a:t>˟</a:t>
            </a:r>
            <a:r>
              <a:rPr lang="en-US" sz="2800" dirty="0" smtClean="0">
                <a:solidFill>
                  <a:srgbClr val="FF0000"/>
                </a:solidFill>
                <a:latin typeface="Times New Roman" pitchFamily="18" charset="0"/>
                <a:cs typeface="Times New Roman" pitchFamily="18" charset="0"/>
              </a:rPr>
              <a:t>10</a:t>
            </a:r>
            <a:r>
              <a:rPr lang="en-US" sz="2800" baseline="30000" dirty="0" smtClean="0">
                <a:solidFill>
                  <a:srgbClr val="FF0000"/>
                </a:solidFill>
                <a:latin typeface="Times New Roman" pitchFamily="18" charset="0"/>
                <a:cs typeface="Times New Roman" pitchFamily="18" charset="0"/>
              </a:rPr>
              <a:t>8</a:t>
            </a:r>
            <a:r>
              <a:rPr lang="en-US" sz="2800" dirty="0" smtClean="0">
                <a:solidFill>
                  <a:srgbClr val="FF0000"/>
                </a:solidFill>
                <a:latin typeface="Times New Roman" pitchFamily="18" charset="0"/>
                <a:cs typeface="Times New Roman" pitchFamily="18" charset="0"/>
              </a:rPr>
              <a:t> m/sec=velocity of light</a:t>
            </a:r>
          </a:p>
          <a:p>
            <a:pPr marL="120650" indent="-11113" algn="just">
              <a:lnSpc>
                <a:spcPct val="150000"/>
              </a:lnSpc>
              <a:spcBef>
                <a:spcPts val="0"/>
              </a:spcBef>
              <a:buNone/>
            </a:pPr>
            <a:r>
              <a:rPr lang="en-US" sz="2800" dirty="0" smtClean="0">
                <a:solidFill>
                  <a:srgbClr val="FF0000"/>
                </a:solidFill>
                <a:latin typeface="Times New Roman" pitchFamily="18" charset="0"/>
                <a:cs typeface="Times New Roman" pitchFamily="18" charset="0"/>
              </a:rPr>
              <a:t>Which conclude that probability of spontaneous emission increase rapidly with energy difference( E</a:t>
            </a:r>
            <a:r>
              <a:rPr lang="en-US" sz="2800" baseline="-25000" dirty="0" smtClean="0">
                <a:solidFill>
                  <a:srgbClr val="FF0000"/>
                </a:solidFill>
                <a:latin typeface="Times New Roman" pitchFamily="18" charset="0"/>
                <a:cs typeface="Times New Roman" pitchFamily="18" charset="0"/>
              </a:rPr>
              <a:t>2</a:t>
            </a:r>
            <a:r>
              <a:rPr lang="en-US" sz="2800" dirty="0" smtClean="0">
                <a:solidFill>
                  <a:srgbClr val="FF0000"/>
                </a:solidFill>
                <a:latin typeface="Times New Roman" pitchFamily="18" charset="0"/>
                <a:cs typeface="Times New Roman" pitchFamily="18" charset="0"/>
              </a:rPr>
              <a:t>-E</a:t>
            </a:r>
            <a:r>
              <a:rPr lang="en-US" sz="2800" baseline="-25000" dirty="0" smtClean="0">
                <a:solidFill>
                  <a:srgbClr val="FF0000"/>
                </a:solidFill>
                <a:latin typeface="Times New Roman" pitchFamily="18" charset="0"/>
                <a:cs typeface="Times New Roman" pitchFamily="18" charset="0"/>
              </a:rPr>
              <a:t>1</a:t>
            </a:r>
            <a:r>
              <a:rPr lang="en-US" sz="2800" dirty="0" smtClean="0">
                <a:solidFill>
                  <a:srgbClr val="FF0000"/>
                </a:solidFill>
                <a:latin typeface="Times New Roman" pitchFamily="18" charset="0"/>
                <a:cs typeface="Times New Roman" pitchFamily="18" charset="0"/>
              </a:rPr>
              <a:t>=h</a:t>
            </a:r>
            <a:r>
              <a:rPr lang="el-GR" sz="2800" dirty="0" smtClean="0">
                <a:solidFill>
                  <a:srgbClr val="FF0000"/>
                </a:solidFill>
                <a:latin typeface="Times New Roman" pitchFamily="18" charset="0"/>
                <a:cs typeface="Times New Roman" pitchFamily="18" charset="0"/>
              </a:rPr>
              <a:t>ν</a:t>
            </a:r>
            <a:r>
              <a:rPr lang="en-US" sz="2800" dirty="0" smtClean="0">
                <a:solidFill>
                  <a:srgbClr val="FF0000"/>
                </a:solidFill>
                <a:latin typeface="Times New Roman" pitchFamily="18" charset="0"/>
                <a:cs typeface="Times New Roman" pitchFamily="18" charset="0"/>
              </a:rPr>
              <a:t>) between two states.</a:t>
            </a:r>
          </a:p>
          <a:p>
            <a:pPr>
              <a:lnSpc>
                <a:spcPct val="150000"/>
              </a:lnSpc>
              <a:spcBef>
                <a:spcPts val="0"/>
              </a:spcBef>
              <a:buNone/>
            </a:pPr>
            <a:r>
              <a:rPr lang="en-US" sz="2800" dirty="0" smtClean="0">
                <a:solidFill>
                  <a:srgbClr val="FF0000"/>
                </a:solidFill>
                <a:latin typeface="Times New Roman" pitchFamily="18" charset="0"/>
                <a:cs typeface="Times New Roman" pitchFamily="18" charset="0"/>
              </a:rPr>
              <a:t>				</a:t>
            </a:r>
          </a:p>
          <a:p>
            <a:endParaRPr lang="en-US" dirty="0"/>
          </a:p>
        </p:txBody>
      </p:sp>
      <p:sp>
        <p:nvSpPr>
          <p:cNvPr id="3" name="Title 2"/>
          <p:cNvSpPr>
            <a:spLocks noGrp="1"/>
          </p:cNvSpPr>
          <p:nvPr>
            <p:ph type="title"/>
          </p:nvPr>
        </p:nvSpPr>
        <p:spPr>
          <a:xfrm>
            <a:off x="0" y="0"/>
            <a:ext cx="9144000" cy="1143000"/>
          </a:xfrm>
        </p:spPr>
        <p:txBody>
          <a:bodyPr>
            <a:noAutofit/>
          </a:bodyPr>
          <a:lstStyle/>
          <a:p>
            <a:pPr algn="ctr"/>
            <a:r>
              <a:rPr lang="en-US" sz="4000" b="0" i="1" u="sng" dirty="0" smtClean="0">
                <a:effectLst>
                  <a:outerShdw blurRad="38100" dist="38100" dir="2700000" algn="tl">
                    <a:srgbClr val="000000">
                      <a:alpha val="43137"/>
                    </a:srgbClr>
                  </a:outerShdw>
                </a:effectLst>
                <a:latin typeface="Times New Roman" pitchFamily="18" charset="0"/>
                <a:cs typeface="Times New Roman" pitchFamily="18" charset="0"/>
              </a:rPr>
              <a:t>Relation between Einstein’s coefficients</a:t>
            </a:r>
            <a:endParaRPr lang="en-US" sz="4000" b="0" i="1" u="sng"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016691"/>
          </a:xfrm>
        </p:spPr>
        <p:txBody>
          <a:bodyPr>
            <a:normAutofit lnSpcReduction="10000"/>
          </a:bodyPr>
          <a:lstStyle/>
          <a:p>
            <a:pPr algn="just">
              <a:buFont typeface="Wingdings" pitchFamily="2" charset="2"/>
              <a:buChar char="Ø"/>
            </a:pPr>
            <a:r>
              <a:rPr lang="en-US" sz="2800" i="1" u="sng"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Population Inversion</a:t>
            </a:r>
            <a:r>
              <a:rPr lang="en-US" sz="2800" dirty="0" smtClean="0">
                <a:solidFill>
                  <a:srgbClr val="FF0000"/>
                </a:solidFill>
                <a:latin typeface="Times New Roman" pitchFamily="18" charset="0"/>
                <a:cs typeface="Times New Roman" pitchFamily="18" charset="0"/>
              </a:rPr>
              <a:t>:-This is the state in which larger number of atoms in the higher energy level than that the lower energy level.</a:t>
            </a:r>
          </a:p>
          <a:p>
            <a:pPr algn="just">
              <a:buNone/>
            </a:pPr>
            <a:r>
              <a:rPr lang="en-US" sz="2800" dirty="0" smtClean="0">
                <a:solidFill>
                  <a:srgbClr val="FF0000"/>
                </a:solidFill>
                <a:latin typeface="Times New Roman" pitchFamily="18" charset="0"/>
                <a:cs typeface="Times New Roman" pitchFamily="18" charset="0"/>
              </a:rPr>
              <a:t>					N</a:t>
            </a:r>
            <a:r>
              <a:rPr lang="en-US" sz="2800" baseline="-25000" dirty="0" smtClean="0">
                <a:solidFill>
                  <a:srgbClr val="FF0000"/>
                </a:solidFill>
                <a:latin typeface="Times New Roman" pitchFamily="18" charset="0"/>
                <a:cs typeface="Times New Roman" pitchFamily="18" charset="0"/>
              </a:rPr>
              <a:t>2</a:t>
            </a:r>
            <a:r>
              <a:rPr lang="en-US" sz="2800" dirty="0" smtClean="0">
                <a:solidFill>
                  <a:srgbClr val="FF0000"/>
                </a:solidFill>
                <a:latin typeface="Times New Roman" pitchFamily="18" charset="0"/>
                <a:cs typeface="Times New Roman" pitchFamily="18" charset="0"/>
              </a:rPr>
              <a:t>&gt;&gt;N</a:t>
            </a:r>
            <a:r>
              <a:rPr lang="en-US" sz="2800" baseline="-25000" dirty="0" smtClean="0">
                <a:solidFill>
                  <a:srgbClr val="FF0000"/>
                </a:solidFill>
                <a:latin typeface="Times New Roman" pitchFamily="18" charset="0"/>
                <a:cs typeface="Times New Roman" pitchFamily="18" charset="0"/>
              </a:rPr>
              <a:t>1</a:t>
            </a:r>
          </a:p>
          <a:p>
            <a:pPr algn="just">
              <a:buFont typeface="Wingdings" pitchFamily="2" charset="2"/>
              <a:buChar char="Ø"/>
            </a:pPr>
            <a:r>
              <a:rPr lang="en-US" sz="2800" i="1" u="sng"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Pumping</a:t>
            </a:r>
            <a:r>
              <a:rPr lang="en-US" sz="2800" i="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800" dirty="0" smtClean="0">
                <a:solidFill>
                  <a:srgbClr val="FF0000"/>
                </a:solidFill>
                <a:latin typeface="Times New Roman" pitchFamily="18" charset="0"/>
                <a:cs typeface="Times New Roman" pitchFamily="18" charset="0"/>
              </a:rPr>
              <a:t>The process of achieving population inversion  is known as pumping. Most  commonly used methods are as follows.</a:t>
            </a:r>
          </a:p>
          <a:p>
            <a:pPr marL="624078" indent="-514350" algn="just">
              <a:buNone/>
            </a:pPr>
            <a:r>
              <a:rPr lang="en-US" sz="2800" dirty="0" smtClean="0">
                <a:solidFill>
                  <a:srgbClr val="FF0000"/>
                </a:solidFill>
                <a:latin typeface="Times New Roman" pitchFamily="18" charset="0"/>
                <a:cs typeface="Times New Roman" pitchFamily="18" charset="0"/>
              </a:rPr>
              <a:t>	Optical Pumping- (used in Ruby/</a:t>
            </a:r>
            <a:r>
              <a:rPr lang="en-US" sz="2800" dirty="0" err="1" smtClean="0">
                <a:solidFill>
                  <a:srgbClr val="FF0000"/>
                </a:solidFill>
                <a:latin typeface="Times New Roman" pitchFamily="18" charset="0"/>
                <a:cs typeface="Times New Roman" pitchFamily="18" charset="0"/>
              </a:rPr>
              <a:t>NdYAG</a:t>
            </a:r>
            <a:r>
              <a:rPr lang="en-US" sz="2800" dirty="0" smtClean="0">
                <a:solidFill>
                  <a:srgbClr val="FF0000"/>
                </a:solidFill>
                <a:latin typeface="Times New Roman" pitchFamily="18" charset="0"/>
                <a:cs typeface="Times New Roman" pitchFamily="18" charset="0"/>
              </a:rPr>
              <a:t> Laser)</a:t>
            </a:r>
          </a:p>
          <a:p>
            <a:pPr marL="624078" indent="-514350" algn="just">
              <a:buNone/>
            </a:pPr>
            <a:r>
              <a:rPr lang="en-US" sz="2800" dirty="0" smtClean="0">
                <a:solidFill>
                  <a:srgbClr val="FF0000"/>
                </a:solidFill>
                <a:latin typeface="Times New Roman" pitchFamily="18" charset="0"/>
                <a:cs typeface="Times New Roman" pitchFamily="18" charset="0"/>
              </a:rPr>
              <a:t>	Electric Discharge (used in He- Ne Laser)</a:t>
            </a:r>
          </a:p>
          <a:p>
            <a:pPr marL="624078" indent="-514350" algn="just">
              <a:buNone/>
            </a:pPr>
            <a:r>
              <a:rPr lang="en-US" sz="2800" dirty="0" smtClean="0">
                <a:solidFill>
                  <a:srgbClr val="FF0000"/>
                </a:solidFill>
                <a:latin typeface="Times New Roman" pitchFamily="18" charset="0"/>
                <a:cs typeface="Times New Roman" pitchFamily="18" charset="0"/>
              </a:rPr>
              <a:t>	Chemical reaction (used in CO</a:t>
            </a:r>
            <a:r>
              <a:rPr lang="en-US" sz="2800" baseline="-25000" dirty="0" smtClean="0">
                <a:solidFill>
                  <a:srgbClr val="FF0000"/>
                </a:solidFill>
                <a:latin typeface="Times New Roman" pitchFamily="18" charset="0"/>
                <a:cs typeface="Times New Roman" pitchFamily="18" charset="0"/>
              </a:rPr>
              <a:t>2</a:t>
            </a:r>
            <a:r>
              <a:rPr lang="en-US" sz="2800" dirty="0" smtClean="0">
                <a:solidFill>
                  <a:srgbClr val="FF0000"/>
                </a:solidFill>
                <a:latin typeface="Times New Roman" pitchFamily="18" charset="0"/>
                <a:cs typeface="Times New Roman" pitchFamily="18" charset="0"/>
              </a:rPr>
              <a:t> Laser)</a:t>
            </a:r>
          </a:p>
          <a:p>
            <a:pPr marL="624078" indent="-514350" algn="just">
              <a:buNone/>
            </a:pPr>
            <a:r>
              <a:rPr lang="en-US" sz="2800" dirty="0" smtClean="0">
                <a:solidFill>
                  <a:srgbClr val="FF0000"/>
                </a:solidFill>
                <a:latin typeface="Times New Roman" pitchFamily="18" charset="0"/>
                <a:cs typeface="Times New Roman" pitchFamily="18" charset="0"/>
              </a:rPr>
              <a:t>	Direct conversion (In semi conductor Laser)</a:t>
            </a:r>
          </a:p>
          <a:p>
            <a:pPr algn="just">
              <a:buNone/>
            </a:pPr>
            <a:endParaRPr lang="en-US" sz="2800" dirty="0" smtClean="0">
              <a:solidFill>
                <a:srgbClr val="FF0000"/>
              </a:solidFill>
              <a:latin typeface="Times New Roman" pitchFamily="18" charset="0"/>
              <a:cs typeface="Times New Roman" pitchFamily="18" charset="0"/>
            </a:endParaRPr>
          </a:p>
        </p:txBody>
      </p:sp>
      <p:sp>
        <p:nvSpPr>
          <p:cNvPr id="3" name="Title 2"/>
          <p:cNvSpPr>
            <a:spLocks noGrp="1"/>
          </p:cNvSpPr>
          <p:nvPr>
            <p:ph type="title"/>
          </p:nvPr>
        </p:nvSpPr>
        <p:spPr>
          <a:xfrm>
            <a:off x="457200" y="0"/>
            <a:ext cx="8229600" cy="685800"/>
          </a:xfrm>
        </p:spPr>
        <p:txBody>
          <a:bodyPr>
            <a:normAutofit fontScale="90000"/>
          </a:bodyPr>
          <a:lstStyle/>
          <a:p>
            <a:pPr algn="ctr"/>
            <a:r>
              <a:rPr lang="en-US" sz="4000" b="0" i="1" u="sng" dirty="0" smtClean="0">
                <a:effectLst>
                  <a:outerShdw blurRad="38100" dist="38100" dir="2700000" algn="tl">
                    <a:srgbClr val="000000">
                      <a:alpha val="43137"/>
                    </a:srgbClr>
                  </a:outerShdw>
                </a:effectLst>
                <a:latin typeface="Times New Roman" pitchFamily="18" charset="0"/>
                <a:cs typeface="Times New Roman" pitchFamily="18" charset="0"/>
              </a:rPr>
              <a:t>Terms related to Laser</a:t>
            </a:r>
            <a:endParaRPr lang="en-US" sz="4000" b="0" i="1" u="sng"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016691"/>
          </a:xfrm>
        </p:spPr>
        <p:txBody>
          <a:bodyPr>
            <a:normAutofit lnSpcReduction="10000"/>
          </a:bodyPr>
          <a:lstStyle/>
          <a:p>
            <a:pPr algn="just">
              <a:buFont typeface="Wingdings" pitchFamily="2" charset="2"/>
              <a:buChar char="Ø"/>
            </a:pPr>
            <a:r>
              <a:rPr lang="en-US" sz="2800" i="1" u="sng"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Energy Source</a:t>
            </a:r>
            <a:r>
              <a:rPr lang="en-US" sz="2800" dirty="0" smtClean="0">
                <a:solidFill>
                  <a:srgbClr val="FF0000"/>
                </a:solidFill>
                <a:latin typeface="Times New Roman" pitchFamily="18" charset="0"/>
                <a:cs typeface="Times New Roman" pitchFamily="18" charset="0"/>
              </a:rPr>
              <a:t>:- It is used to raise the system to an excited state.</a:t>
            </a:r>
          </a:p>
          <a:p>
            <a:pPr algn="just">
              <a:buFont typeface="Wingdings" pitchFamily="2" charset="2"/>
              <a:buChar char="Ø"/>
            </a:pPr>
            <a:r>
              <a:rPr lang="en-US" sz="2800" i="1" u="sng"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Active Medium</a:t>
            </a:r>
            <a:r>
              <a:rPr lang="en-US" sz="2800" dirty="0" smtClean="0">
                <a:solidFill>
                  <a:srgbClr val="FF0000"/>
                </a:solidFill>
                <a:latin typeface="Times New Roman" pitchFamily="18" charset="0"/>
                <a:cs typeface="Times New Roman" pitchFamily="18" charset="0"/>
              </a:rPr>
              <a:t>:- This is the material in which population inversion achieves. This may be solid, liquid  or gas.</a:t>
            </a:r>
          </a:p>
          <a:p>
            <a:pPr algn="just">
              <a:buNone/>
            </a:pPr>
            <a:r>
              <a:rPr lang="en-US" sz="2800" dirty="0" smtClean="0">
                <a:solidFill>
                  <a:srgbClr val="FF0000"/>
                </a:solidFill>
                <a:latin typeface="Times New Roman" pitchFamily="18" charset="0"/>
                <a:cs typeface="Times New Roman" pitchFamily="18" charset="0"/>
              </a:rPr>
              <a:t>   </a:t>
            </a:r>
            <a:r>
              <a:rPr lang="en-US" sz="2400" dirty="0" smtClean="0">
                <a:solidFill>
                  <a:srgbClr val="FF0000"/>
                </a:solidFill>
                <a:latin typeface="Times New Roman" pitchFamily="18" charset="0"/>
                <a:cs typeface="Times New Roman" pitchFamily="18" charset="0"/>
              </a:rPr>
              <a:t>for example- In He-Ne Laser mixer of He-Ne gas, in Ruby laser ruby crystal, in </a:t>
            </a:r>
            <a:r>
              <a:rPr lang="en-US" sz="2400" dirty="0" err="1" smtClean="0">
                <a:solidFill>
                  <a:srgbClr val="FF0000"/>
                </a:solidFill>
                <a:latin typeface="Times New Roman" pitchFamily="18" charset="0"/>
                <a:cs typeface="Times New Roman" pitchFamily="18" charset="0"/>
              </a:rPr>
              <a:t>NdYAG</a:t>
            </a:r>
            <a:r>
              <a:rPr lang="en-US" sz="2400" dirty="0" smtClean="0">
                <a:solidFill>
                  <a:srgbClr val="FF0000"/>
                </a:solidFill>
                <a:latin typeface="Times New Roman" pitchFamily="18" charset="0"/>
                <a:cs typeface="Times New Roman" pitchFamily="18" charset="0"/>
              </a:rPr>
              <a:t> laser </a:t>
            </a:r>
            <a:r>
              <a:rPr lang="en-US" sz="2400" dirty="0" err="1" smtClean="0">
                <a:solidFill>
                  <a:srgbClr val="FF0000"/>
                </a:solidFill>
                <a:latin typeface="Times New Roman" pitchFamily="18" charset="0"/>
                <a:cs typeface="Times New Roman" pitchFamily="18" charset="0"/>
              </a:rPr>
              <a:t>NdYAG</a:t>
            </a:r>
            <a:r>
              <a:rPr lang="en-US" sz="2400" dirty="0" smtClean="0">
                <a:solidFill>
                  <a:srgbClr val="FF0000"/>
                </a:solidFill>
                <a:latin typeface="Times New Roman" pitchFamily="18" charset="0"/>
                <a:cs typeface="Times New Roman" pitchFamily="18" charset="0"/>
              </a:rPr>
              <a:t> crystal, in CO</a:t>
            </a:r>
            <a:r>
              <a:rPr lang="en-US" sz="2400" baseline="-25000" dirty="0" smtClean="0">
                <a:solidFill>
                  <a:srgbClr val="FF0000"/>
                </a:solidFill>
                <a:latin typeface="Times New Roman" pitchFamily="18" charset="0"/>
                <a:cs typeface="Times New Roman" pitchFamily="18" charset="0"/>
              </a:rPr>
              <a:t>2</a:t>
            </a:r>
            <a:r>
              <a:rPr lang="en-US" sz="2400" dirty="0" smtClean="0">
                <a:solidFill>
                  <a:srgbClr val="FF0000"/>
                </a:solidFill>
                <a:latin typeface="Times New Roman" pitchFamily="18" charset="0"/>
                <a:cs typeface="Times New Roman" pitchFamily="18" charset="0"/>
              </a:rPr>
              <a:t> laser CO</a:t>
            </a:r>
            <a:r>
              <a:rPr lang="en-US" sz="2400" baseline="-25000" dirty="0" smtClean="0">
                <a:solidFill>
                  <a:srgbClr val="FF0000"/>
                </a:solidFill>
                <a:latin typeface="Times New Roman" pitchFamily="18" charset="0"/>
                <a:cs typeface="Times New Roman" pitchFamily="18" charset="0"/>
              </a:rPr>
              <a:t>2</a:t>
            </a:r>
            <a:r>
              <a:rPr lang="en-US" sz="2400" dirty="0" smtClean="0">
                <a:solidFill>
                  <a:srgbClr val="FF0000"/>
                </a:solidFill>
                <a:latin typeface="Times New Roman" pitchFamily="18" charset="0"/>
                <a:cs typeface="Times New Roman" pitchFamily="18" charset="0"/>
              </a:rPr>
              <a:t> gas is active medium.</a:t>
            </a:r>
          </a:p>
          <a:p>
            <a:pPr algn="just">
              <a:buFont typeface="Wingdings" pitchFamily="2" charset="2"/>
              <a:buChar char="Ø"/>
            </a:pPr>
            <a:r>
              <a:rPr lang="en-US" sz="2800" i="1" u="sng"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Optical Resonator </a:t>
            </a:r>
            <a:r>
              <a:rPr lang="en-US" sz="2800" dirty="0" smtClean="0">
                <a:solidFill>
                  <a:srgbClr val="FF0000"/>
                </a:solidFill>
                <a:latin typeface="Times New Roman" pitchFamily="18" charset="0"/>
                <a:cs typeface="Times New Roman" pitchFamily="18" charset="0"/>
              </a:rPr>
              <a:t>:- It consists of two mirrors facing each other. The active medium is enclosed by this cavity. One of the mirror is fully reflecting while other mirror is partially transparent.</a:t>
            </a:r>
          </a:p>
          <a:p>
            <a:pPr>
              <a:buFont typeface="Wingdings" pitchFamily="2" charset="2"/>
              <a:buChar char="Ø"/>
            </a:pPr>
            <a:endParaRPr lang="en-US" sz="2800" dirty="0">
              <a:solidFill>
                <a:srgbClr val="FF0000"/>
              </a:solidFill>
              <a:latin typeface="Times New Roman" pitchFamily="18" charset="0"/>
              <a:cs typeface="Times New Roman" pitchFamily="18" charset="0"/>
            </a:endParaRPr>
          </a:p>
        </p:txBody>
      </p:sp>
      <p:sp>
        <p:nvSpPr>
          <p:cNvPr id="3" name="Title 2"/>
          <p:cNvSpPr>
            <a:spLocks noGrp="1"/>
          </p:cNvSpPr>
          <p:nvPr>
            <p:ph type="title"/>
          </p:nvPr>
        </p:nvSpPr>
        <p:spPr>
          <a:xfrm>
            <a:off x="457200" y="0"/>
            <a:ext cx="8229600" cy="914400"/>
          </a:xfrm>
        </p:spPr>
        <p:txBody>
          <a:bodyPr>
            <a:normAutofit/>
          </a:bodyPr>
          <a:lstStyle/>
          <a:p>
            <a:pPr algn="ctr"/>
            <a:r>
              <a:rPr lang="en-US" sz="4000" b="0" i="1" u="sng" dirty="0" smtClean="0">
                <a:effectLst>
                  <a:outerShdw blurRad="38100" dist="38100" dir="2700000" algn="tl">
                    <a:srgbClr val="000000">
                      <a:alpha val="43137"/>
                    </a:srgbClr>
                  </a:outerShdw>
                </a:effectLst>
                <a:latin typeface="Times New Roman" pitchFamily="18" charset="0"/>
                <a:cs typeface="Times New Roman" pitchFamily="18" charset="0"/>
              </a:rPr>
              <a:t>Main components of Laser</a:t>
            </a:r>
            <a:endParaRPr lang="en-US" sz="4000" b="0" i="1" u="sng"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5169091"/>
          </a:xfrm>
        </p:spPr>
        <p:txBody>
          <a:bodyPr>
            <a:noAutofit/>
          </a:bodyPr>
          <a:lstStyle/>
          <a:p>
            <a:pPr algn="just">
              <a:spcBef>
                <a:spcPts val="0"/>
              </a:spcBef>
              <a:buNone/>
            </a:pPr>
            <a:r>
              <a:rPr lang="en-US" sz="2800" dirty="0" smtClean="0">
                <a:solidFill>
                  <a:srgbClr val="FF0000"/>
                </a:solidFill>
                <a:latin typeface="Times New Roman" pitchFamily="18" charset="0"/>
                <a:cs typeface="Times New Roman" pitchFamily="18" charset="0"/>
              </a:rPr>
              <a:t>	With two energy levels rate of stimulated emission will equal to the rate of induced absorption. Therefore, condition of population inversion will not take place and laser amplification will not occur. So, third energy level is necessary for laser action. This is known as metastable state.</a:t>
            </a:r>
          </a:p>
          <a:p>
            <a:pPr algn="just">
              <a:spcBef>
                <a:spcPts val="0"/>
              </a:spcBef>
              <a:buNone/>
            </a:pPr>
            <a:endParaRPr lang="en-US" sz="2400" dirty="0" smtClean="0">
              <a:solidFill>
                <a:srgbClr val="FF0000"/>
              </a:solidFill>
              <a:latin typeface="Times New Roman" pitchFamily="18" charset="0"/>
              <a:cs typeface="Times New Roman" pitchFamily="18" charset="0"/>
            </a:endParaRPr>
          </a:p>
          <a:p>
            <a:pPr algn="just">
              <a:spcBef>
                <a:spcPts val="0"/>
              </a:spcBef>
              <a:buNone/>
            </a:pPr>
            <a:r>
              <a:rPr lang="en-US" sz="2800" i="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800" i="1" u="sng"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Metastable state</a:t>
            </a:r>
            <a:r>
              <a:rPr lang="en-US" sz="2800" dirty="0" smtClean="0">
                <a:solidFill>
                  <a:srgbClr val="FF0000"/>
                </a:solidFill>
                <a:latin typeface="Times New Roman" pitchFamily="18" charset="0"/>
                <a:cs typeface="Times New Roman" pitchFamily="18" charset="0"/>
              </a:rPr>
              <a:t>:- It is a long lived energy state               (10</a:t>
            </a:r>
            <a:r>
              <a:rPr lang="en-US" sz="2800" baseline="30000" dirty="0" smtClean="0">
                <a:solidFill>
                  <a:srgbClr val="FF0000"/>
                </a:solidFill>
                <a:latin typeface="Times New Roman" pitchFamily="18" charset="0"/>
                <a:cs typeface="Times New Roman" pitchFamily="18" charset="0"/>
              </a:rPr>
              <a:t>-3</a:t>
            </a:r>
            <a:r>
              <a:rPr lang="en-US" sz="2800" dirty="0" smtClean="0">
                <a:solidFill>
                  <a:srgbClr val="FF0000"/>
                </a:solidFill>
                <a:latin typeface="Times New Roman" pitchFamily="18" charset="0"/>
                <a:cs typeface="Times New Roman" pitchFamily="18" charset="0"/>
              </a:rPr>
              <a:t> sec) in which atom can stay longer time as compared to excited energy state. It is exist above the ground energy state. This is necessary to achieve population inversion.</a:t>
            </a:r>
            <a:endParaRPr lang="en-US" sz="2800" dirty="0">
              <a:solidFill>
                <a:srgbClr val="FF0000"/>
              </a:solidFill>
              <a:latin typeface="Times New Roman" pitchFamily="18" charset="0"/>
              <a:cs typeface="Times New Roman" pitchFamily="18" charset="0"/>
            </a:endParaRPr>
          </a:p>
        </p:txBody>
      </p:sp>
      <p:sp>
        <p:nvSpPr>
          <p:cNvPr id="3" name="Title 2"/>
          <p:cNvSpPr>
            <a:spLocks noGrp="1"/>
          </p:cNvSpPr>
          <p:nvPr>
            <p:ph type="title"/>
          </p:nvPr>
        </p:nvSpPr>
        <p:spPr>
          <a:xfrm>
            <a:off x="381000" y="0"/>
            <a:ext cx="8229600" cy="838200"/>
          </a:xfrm>
        </p:spPr>
        <p:txBody>
          <a:bodyPr>
            <a:normAutofit/>
          </a:bodyPr>
          <a:lstStyle/>
          <a:p>
            <a:pPr algn="ctr"/>
            <a:r>
              <a:rPr lang="en-US" b="0" i="1" u="sng" dirty="0" smtClean="0">
                <a:solidFill>
                  <a:schemeClr val="tx1">
                    <a:lumMod val="95000"/>
                    <a:lumOff val="5000"/>
                  </a:schemeClr>
                </a:solidFill>
                <a:effectLst>
                  <a:outerShdw blurRad="38100" dist="38100" dir="2700000" algn="tl">
                    <a:srgbClr val="000000">
                      <a:alpha val="43137"/>
                    </a:srgbClr>
                  </a:outerShdw>
                </a:effectLst>
                <a:latin typeface="Times New Roman" pitchFamily="18" charset="0"/>
                <a:cs typeface="Times New Roman" pitchFamily="18" charset="0"/>
              </a:rPr>
              <a:t>Importance of third energy level</a:t>
            </a:r>
            <a:endParaRPr lang="en-US" b="0" i="1" u="sng" dirty="0">
              <a:solidFill>
                <a:schemeClr val="tx1">
                  <a:lumMod val="95000"/>
                  <a:lumOff val="5000"/>
                </a:schemeClr>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4876800"/>
          </a:xfrm>
        </p:spPr>
        <p:txBody>
          <a:bodyPr>
            <a:noAutofit/>
          </a:bodyPr>
          <a:lstStyle/>
          <a:p>
            <a:pPr marL="107950" lvl="0" indent="1588" algn="just">
              <a:buNone/>
            </a:pPr>
            <a:r>
              <a:rPr lang="en-US" sz="3200" dirty="0" smtClean="0">
                <a:solidFill>
                  <a:srgbClr val="FF0000"/>
                </a:solidFill>
                <a:latin typeface="Times New Roman" pitchFamily="18" charset="0"/>
                <a:cs typeface="Times New Roman" pitchFamily="18" charset="0"/>
              </a:rPr>
              <a:t>Among the various kinds of lasers some important types of lasers are listed below: </a:t>
            </a:r>
          </a:p>
          <a:p>
            <a:pPr marL="624078" lvl="0" indent="-514350" algn="just">
              <a:lnSpc>
                <a:spcPct val="150000"/>
              </a:lnSpc>
              <a:spcBef>
                <a:spcPts val="0"/>
              </a:spcBef>
              <a:buFont typeface="Wingdings" pitchFamily="2" charset="2"/>
              <a:buChar char="Ø"/>
            </a:pPr>
            <a:r>
              <a:rPr lang="en-US" sz="3200" dirty="0" smtClean="0">
                <a:solidFill>
                  <a:srgbClr val="FF0000"/>
                </a:solidFill>
                <a:latin typeface="Times New Roman" pitchFamily="18" charset="0"/>
                <a:cs typeface="Times New Roman" pitchFamily="18" charset="0"/>
              </a:rPr>
              <a:t>Solid state laser : Ruby laser, </a:t>
            </a:r>
            <a:r>
              <a:rPr lang="en-US" sz="3200" dirty="0" err="1" smtClean="0">
                <a:solidFill>
                  <a:srgbClr val="FF0000"/>
                </a:solidFill>
                <a:latin typeface="Times New Roman" pitchFamily="18" charset="0"/>
                <a:cs typeface="Times New Roman" pitchFamily="18" charset="0"/>
              </a:rPr>
              <a:t>NdYAG</a:t>
            </a:r>
            <a:r>
              <a:rPr lang="en-US" sz="3200" dirty="0" smtClean="0">
                <a:solidFill>
                  <a:srgbClr val="FF0000"/>
                </a:solidFill>
                <a:latin typeface="Times New Roman" pitchFamily="18" charset="0"/>
                <a:cs typeface="Times New Roman" pitchFamily="18" charset="0"/>
              </a:rPr>
              <a:t> Laser</a:t>
            </a:r>
          </a:p>
          <a:p>
            <a:pPr marL="624078" lvl="0" indent="-514350" algn="just">
              <a:lnSpc>
                <a:spcPct val="150000"/>
              </a:lnSpc>
              <a:spcBef>
                <a:spcPts val="0"/>
              </a:spcBef>
              <a:buFont typeface="Wingdings" pitchFamily="2" charset="2"/>
              <a:buChar char="Ø"/>
            </a:pPr>
            <a:r>
              <a:rPr lang="en-US" sz="3200" dirty="0" smtClean="0">
                <a:solidFill>
                  <a:srgbClr val="FF0000"/>
                </a:solidFill>
                <a:latin typeface="Times New Roman" pitchFamily="18" charset="0"/>
                <a:cs typeface="Times New Roman" pitchFamily="18" charset="0"/>
              </a:rPr>
              <a:t>Gas laser : He-Ne laser, Co</a:t>
            </a:r>
            <a:r>
              <a:rPr lang="en-US" sz="3200" baseline="-25000" dirty="0" smtClean="0">
                <a:solidFill>
                  <a:srgbClr val="FF0000"/>
                </a:solidFill>
                <a:latin typeface="Times New Roman" pitchFamily="18" charset="0"/>
                <a:cs typeface="Times New Roman" pitchFamily="18" charset="0"/>
              </a:rPr>
              <a:t>2</a:t>
            </a:r>
            <a:r>
              <a:rPr lang="en-US" sz="3200" dirty="0" smtClean="0">
                <a:solidFill>
                  <a:srgbClr val="FF0000"/>
                </a:solidFill>
                <a:latin typeface="Times New Roman" pitchFamily="18" charset="0"/>
                <a:cs typeface="Times New Roman" pitchFamily="18" charset="0"/>
              </a:rPr>
              <a:t> laser</a:t>
            </a:r>
          </a:p>
          <a:p>
            <a:pPr marL="624078" lvl="0" indent="-514350" algn="just">
              <a:lnSpc>
                <a:spcPct val="150000"/>
              </a:lnSpc>
              <a:spcBef>
                <a:spcPts val="0"/>
              </a:spcBef>
              <a:buFont typeface="Wingdings" pitchFamily="2" charset="2"/>
              <a:buChar char="Ø"/>
            </a:pPr>
            <a:r>
              <a:rPr lang="en-US" sz="3200" dirty="0" smtClean="0">
                <a:solidFill>
                  <a:srgbClr val="FF0000"/>
                </a:solidFill>
                <a:latin typeface="Times New Roman" pitchFamily="18" charset="0"/>
                <a:cs typeface="Times New Roman" pitchFamily="18" charset="0"/>
              </a:rPr>
              <a:t>Liquid laser : Europium </a:t>
            </a:r>
            <a:r>
              <a:rPr lang="en-US" sz="3200" dirty="0" err="1" smtClean="0">
                <a:solidFill>
                  <a:srgbClr val="FF0000"/>
                </a:solidFill>
                <a:latin typeface="Times New Roman" pitchFamily="18" charset="0"/>
                <a:cs typeface="Times New Roman" pitchFamily="18" charset="0"/>
              </a:rPr>
              <a:t>chelate</a:t>
            </a:r>
            <a:r>
              <a:rPr lang="en-US" sz="3200" dirty="0" smtClean="0">
                <a:solidFill>
                  <a:srgbClr val="FF0000"/>
                </a:solidFill>
                <a:latin typeface="Times New Roman" pitchFamily="18" charset="0"/>
                <a:cs typeface="Times New Roman" pitchFamily="18" charset="0"/>
              </a:rPr>
              <a:t> laser </a:t>
            </a:r>
          </a:p>
          <a:p>
            <a:pPr marL="624078" lvl="0" indent="-514350" algn="just">
              <a:lnSpc>
                <a:spcPct val="150000"/>
              </a:lnSpc>
              <a:spcBef>
                <a:spcPts val="0"/>
              </a:spcBef>
              <a:buFont typeface="Wingdings" pitchFamily="2" charset="2"/>
              <a:buChar char="Ø"/>
            </a:pPr>
            <a:r>
              <a:rPr lang="en-US" sz="3200" dirty="0" smtClean="0">
                <a:solidFill>
                  <a:srgbClr val="FF0000"/>
                </a:solidFill>
                <a:latin typeface="Times New Roman" pitchFamily="18" charset="0"/>
                <a:cs typeface="Times New Roman" pitchFamily="18" charset="0"/>
              </a:rPr>
              <a:t>Dye laser : </a:t>
            </a:r>
            <a:r>
              <a:rPr lang="en-US" sz="3200" dirty="0" err="1" smtClean="0">
                <a:solidFill>
                  <a:srgbClr val="FF0000"/>
                </a:solidFill>
                <a:latin typeface="Times New Roman" pitchFamily="18" charset="0"/>
                <a:cs typeface="Times New Roman" pitchFamily="18" charset="0"/>
              </a:rPr>
              <a:t>Courmarin</a:t>
            </a:r>
            <a:r>
              <a:rPr lang="en-US" sz="3200" dirty="0" smtClean="0">
                <a:solidFill>
                  <a:srgbClr val="FF0000"/>
                </a:solidFill>
                <a:latin typeface="Times New Roman" pitchFamily="18" charset="0"/>
                <a:cs typeface="Times New Roman" pitchFamily="18" charset="0"/>
              </a:rPr>
              <a:t> dye laser </a:t>
            </a:r>
          </a:p>
          <a:p>
            <a:pPr marL="624078" lvl="0" indent="-514350" algn="just">
              <a:lnSpc>
                <a:spcPct val="150000"/>
              </a:lnSpc>
              <a:spcBef>
                <a:spcPts val="0"/>
              </a:spcBef>
              <a:buFont typeface="Wingdings" pitchFamily="2" charset="2"/>
              <a:buChar char="Ø"/>
            </a:pPr>
            <a:r>
              <a:rPr lang="en-US" sz="3200" dirty="0" smtClean="0">
                <a:solidFill>
                  <a:srgbClr val="FF0000"/>
                </a:solidFill>
                <a:latin typeface="Times New Roman" pitchFamily="18" charset="0"/>
                <a:cs typeface="Times New Roman" pitchFamily="18" charset="0"/>
              </a:rPr>
              <a:t>Semiconductor laser : </a:t>
            </a:r>
            <a:r>
              <a:rPr lang="en-US" sz="3200" dirty="0" err="1" smtClean="0">
                <a:solidFill>
                  <a:srgbClr val="FF0000"/>
                </a:solidFill>
                <a:latin typeface="Times New Roman" pitchFamily="18" charset="0"/>
                <a:cs typeface="Times New Roman" pitchFamily="18" charset="0"/>
              </a:rPr>
              <a:t>Inp</a:t>
            </a:r>
            <a:r>
              <a:rPr lang="en-US" sz="3200" dirty="0" smtClean="0">
                <a:solidFill>
                  <a:srgbClr val="FF0000"/>
                </a:solidFill>
                <a:latin typeface="Times New Roman" pitchFamily="18" charset="0"/>
                <a:cs typeface="Times New Roman" pitchFamily="18" charset="0"/>
              </a:rPr>
              <a:t> laser</a:t>
            </a:r>
            <a:endParaRPr lang="en-US" sz="3200" dirty="0"/>
          </a:p>
        </p:txBody>
      </p:sp>
      <p:sp>
        <p:nvSpPr>
          <p:cNvPr id="2" name="Title 1"/>
          <p:cNvSpPr>
            <a:spLocks noGrp="1"/>
          </p:cNvSpPr>
          <p:nvPr>
            <p:ph type="title"/>
          </p:nvPr>
        </p:nvSpPr>
        <p:spPr>
          <a:xfrm>
            <a:off x="457200" y="0"/>
            <a:ext cx="8229600" cy="838200"/>
          </a:xfrm>
        </p:spPr>
        <p:txBody>
          <a:bodyPr>
            <a:normAutofit/>
          </a:bodyPr>
          <a:lstStyle/>
          <a:p>
            <a:pPr algn="ctr"/>
            <a:r>
              <a:rPr lang="en-US" b="0" dirty="0" smtClean="0">
                <a:solidFill>
                  <a:schemeClr val="tx1">
                    <a:lumMod val="95000"/>
                    <a:lumOff val="5000"/>
                  </a:schemeClr>
                </a:solidFill>
                <a:latin typeface="Times New Roman" pitchFamily="18" charset="0"/>
                <a:cs typeface="Times New Roman" pitchFamily="18" charset="0"/>
              </a:rPr>
              <a:t> </a:t>
            </a:r>
            <a:r>
              <a:rPr lang="en-US" sz="4000" b="0" i="1" u="sng" dirty="0" smtClean="0">
                <a:solidFill>
                  <a:schemeClr val="tx1">
                    <a:lumMod val="95000"/>
                    <a:lumOff val="5000"/>
                  </a:schemeClr>
                </a:solidFill>
                <a:effectLst>
                  <a:outerShdw blurRad="38100" dist="38100" dir="2700000" algn="tl">
                    <a:srgbClr val="000000">
                      <a:alpha val="43137"/>
                    </a:srgbClr>
                  </a:outerShdw>
                </a:effectLst>
                <a:latin typeface="Times New Roman" pitchFamily="18" charset="0"/>
                <a:cs typeface="Times New Roman" pitchFamily="18" charset="0"/>
              </a:rPr>
              <a:t>Types</a:t>
            </a:r>
            <a:r>
              <a:rPr lang="en-US" b="0" i="1" u="sng" dirty="0" smtClean="0">
                <a:solidFill>
                  <a:schemeClr val="tx1">
                    <a:lumMod val="95000"/>
                    <a:lumOff val="5000"/>
                  </a:schemeClr>
                </a:solidFill>
                <a:effectLst>
                  <a:outerShdw blurRad="38100" dist="38100" dir="2700000" algn="tl">
                    <a:srgbClr val="000000">
                      <a:alpha val="43137"/>
                    </a:srgbClr>
                  </a:outerShdw>
                </a:effectLst>
                <a:latin typeface="Times New Roman" pitchFamily="18" charset="0"/>
                <a:cs typeface="Times New Roman" pitchFamily="18" charset="0"/>
              </a:rPr>
              <a:t> of Lasers</a:t>
            </a:r>
            <a:endParaRPr lang="en-US" b="0" i="1" u="sng" dirty="0">
              <a:solidFill>
                <a:schemeClr val="tx1">
                  <a:lumMod val="95000"/>
                  <a:lumOff val="5000"/>
                </a:schemeClr>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562600"/>
          </a:xfrm>
        </p:spPr>
        <p:txBody>
          <a:bodyPr>
            <a:normAutofit/>
          </a:bodyPr>
          <a:lstStyle/>
          <a:p>
            <a:pPr marL="514350" lvl="0" indent="-514350">
              <a:lnSpc>
                <a:spcPct val="150000"/>
              </a:lnSpc>
              <a:spcBef>
                <a:spcPts val="0"/>
              </a:spcBef>
              <a:buFont typeface="Wingdings" pitchFamily="2" charset="2"/>
              <a:buChar char="Ø"/>
            </a:pPr>
            <a:r>
              <a:rPr lang="en-US" sz="3600" dirty="0" smtClean="0">
                <a:solidFill>
                  <a:srgbClr val="FF0000"/>
                </a:solidFill>
                <a:latin typeface="Times New Roman" pitchFamily="18" charset="0"/>
                <a:cs typeface="Times New Roman" pitchFamily="18" charset="0"/>
              </a:rPr>
              <a:t>Introduction of laser</a:t>
            </a:r>
          </a:p>
          <a:p>
            <a:pPr marL="514350" lvl="0" indent="-514350">
              <a:lnSpc>
                <a:spcPct val="150000"/>
              </a:lnSpc>
              <a:spcBef>
                <a:spcPts val="0"/>
              </a:spcBef>
              <a:buFont typeface="Wingdings" pitchFamily="2" charset="2"/>
              <a:buChar char="Ø"/>
            </a:pPr>
            <a:r>
              <a:rPr lang="en-US" sz="3600" dirty="0" smtClean="0">
                <a:solidFill>
                  <a:srgbClr val="FF0000"/>
                </a:solidFill>
                <a:latin typeface="Times New Roman" pitchFamily="18" charset="0"/>
                <a:cs typeface="Times New Roman" pitchFamily="18" charset="0"/>
              </a:rPr>
              <a:t>Principle of laser</a:t>
            </a:r>
          </a:p>
          <a:p>
            <a:pPr marL="514350" lvl="0" indent="-514350">
              <a:lnSpc>
                <a:spcPct val="150000"/>
              </a:lnSpc>
              <a:spcBef>
                <a:spcPts val="0"/>
              </a:spcBef>
              <a:buFont typeface="Wingdings" pitchFamily="2" charset="2"/>
              <a:buChar char="Ø"/>
            </a:pPr>
            <a:r>
              <a:rPr lang="en-US" sz="3600" dirty="0" smtClean="0">
                <a:solidFill>
                  <a:srgbClr val="FF0000"/>
                </a:solidFill>
                <a:latin typeface="Times New Roman" pitchFamily="18" charset="0"/>
                <a:cs typeface="Times New Roman" pitchFamily="18" charset="0"/>
              </a:rPr>
              <a:t>Einstein’s coefficients</a:t>
            </a:r>
          </a:p>
          <a:p>
            <a:pPr marL="514350" lvl="0" indent="-514350">
              <a:lnSpc>
                <a:spcPct val="150000"/>
              </a:lnSpc>
              <a:spcBef>
                <a:spcPts val="0"/>
              </a:spcBef>
              <a:buFont typeface="Wingdings" pitchFamily="2" charset="2"/>
              <a:buChar char="Ø"/>
            </a:pPr>
            <a:r>
              <a:rPr lang="en-US" sz="3600" dirty="0" smtClean="0">
                <a:solidFill>
                  <a:srgbClr val="FF0000"/>
                </a:solidFill>
                <a:latin typeface="Times New Roman" pitchFamily="18" charset="0"/>
                <a:cs typeface="Times New Roman" pitchFamily="18" charset="0"/>
              </a:rPr>
              <a:t>Main components of laser</a:t>
            </a:r>
          </a:p>
          <a:p>
            <a:pPr marL="514350" indent="-514350">
              <a:lnSpc>
                <a:spcPct val="150000"/>
              </a:lnSpc>
              <a:spcBef>
                <a:spcPts val="0"/>
              </a:spcBef>
              <a:buFont typeface="Wingdings" pitchFamily="2" charset="2"/>
              <a:buChar char="Ø"/>
            </a:pPr>
            <a:r>
              <a:rPr lang="en-US" sz="3600" dirty="0" smtClean="0">
                <a:solidFill>
                  <a:srgbClr val="FF0000"/>
                </a:solidFill>
                <a:latin typeface="Times New Roman" pitchFamily="18" charset="0"/>
                <a:cs typeface="Times New Roman" pitchFamily="18" charset="0"/>
              </a:rPr>
              <a:t>Importance of third energy level</a:t>
            </a:r>
          </a:p>
          <a:p>
            <a:pPr marL="514350" indent="-514350">
              <a:lnSpc>
                <a:spcPct val="150000"/>
              </a:lnSpc>
              <a:spcBef>
                <a:spcPts val="0"/>
              </a:spcBef>
              <a:buFont typeface="Wingdings" pitchFamily="2" charset="2"/>
              <a:buChar char="Ø"/>
            </a:pPr>
            <a:r>
              <a:rPr lang="en-US" sz="3600" dirty="0" smtClean="0">
                <a:solidFill>
                  <a:srgbClr val="FF0000"/>
                </a:solidFill>
                <a:latin typeface="Times New Roman" pitchFamily="18" charset="0"/>
                <a:cs typeface="Times New Roman" pitchFamily="18" charset="0"/>
              </a:rPr>
              <a:t>Types of lasers</a:t>
            </a:r>
          </a:p>
          <a:p>
            <a:pPr marL="514350" lvl="0" indent="-514350">
              <a:lnSpc>
                <a:spcPct val="150000"/>
              </a:lnSpc>
              <a:spcBef>
                <a:spcPts val="0"/>
              </a:spcBef>
              <a:buFont typeface="Wingdings" pitchFamily="2" charset="2"/>
              <a:buChar char="Ø"/>
            </a:pPr>
            <a:endParaRPr lang="en-US" sz="3600" dirty="0" smtClean="0">
              <a:solidFill>
                <a:srgbClr val="FF0000"/>
              </a:solidFill>
              <a:latin typeface="Times New Roman" pitchFamily="18" charset="0"/>
              <a:cs typeface="Times New Roman" pitchFamily="18" charset="0"/>
            </a:endParaRPr>
          </a:p>
          <a:p>
            <a:endParaRPr lang="en-US" dirty="0"/>
          </a:p>
        </p:txBody>
      </p:sp>
      <p:sp>
        <p:nvSpPr>
          <p:cNvPr id="2" name="Title 1"/>
          <p:cNvSpPr>
            <a:spLocks noGrp="1"/>
          </p:cNvSpPr>
          <p:nvPr>
            <p:ph type="title"/>
          </p:nvPr>
        </p:nvSpPr>
        <p:spPr>
          <a:xfrm>
            <a:off x="457200" y="0"/>
            <a:ext cx="8229600" cy="838200"/>
          </a:xfrm>
        </p:spPr>
        <p:txBody>
          <a:bodyPr/>
          <a:lstStyle/>
          <a:p>
            <a:pPr algn="ctr"/>
            <a:r>
              <a:rPr lang="en-US" sz="4000" b="0" i="1" u="sng" dirty="0" smtClean="0">
                <a:solidFill>
                  <a:schemeClr val="tx1">
                    <a:lumMod val="95000"/>
                    <a:lumOff val="5000"/>
                  </a:schemeClr>
                </a:solidFill>
                <a:effectLst>
                  <a:outerShdw blurRad="38100" dist="38100" dir="2700000" algn="tl">
                    <a:srgbClr val="000000">
                      <a:alpha val="43137"/>
                    </a:srgbClr>
                  </a:outerShdw>
                </a:effectLst>
                <a:latin typeface="Times New Roman" pitchFamily="18" charset="0"/>
                <a:cs typeface="Times New Roman" pitchFamily="18" charset="0"/>
              </a:rPr>
              <a:t>Contents</a:t>
            </a:r>
            <a:endParaRPr lang="en-US" sz="4000" b="0" i="1" u="sng" dirty="0">
              <a:solidFill>
                <a:schemeClr val="tx1">
                  <a:lumMod val="95000"/>
                  <a:lumOff val="5000"/>
                </a:schemeClr>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09600"/>
            <a:ext cx="8229600" cy="5867400"/>
          </a:xfrm>
        </p:spPr>
        <p:txBody>
          <a:bodyPr>
            <a:normAutofit/>
          </a:bodyPr>
          <a:lstStyle/>
          <a:p>
            <a:pPr algn="just">
              <a:lnSpc>
                <a:spcPct val="150000"/>
              </a:lnSpc>
              <a:spcBef>
                <a:spcPts val="0"/>
              </a:spcBef>
              <a:buFont typeface="Wingdings" pitchFamily="2" charset="2"/>
              <a:buChar char="Ø"/>
            </a:pPr>
            <a:r>
              <a:rPr lang="en-US" sz="2800" dirty="0" smtClean="0">
                <a:solidFill>
                  <a:srgbClr val="FF0000"/>
                </a:solidFill>
                <a:latin typeface="Times New Roman" pitchFamily="18" charset="0"/>
                <a:cs typeface="Times New Roman" pitchFamily="18" charset="0"/>
              </a:rPr>
              <a:t>The word </a:t>
            </a:r>
            <a:r>
              <a:rPr lang="en-US" sz="2800" u="sng" dirty="0" smtClean="0">
                <a:solidFill>
                  <a:srgbClr val="FF0000"/>
                </a:solidFill>
                <a:latin typeface="Times New Roman" pitchFamily="18" charset="0"/>
                <a:cs typeface="Times New Roman" pitchFamily="18" charset="0"/>
              </a:rPr>
              <a:t>laser</a:t>
            </a:r>
            <a:r>
              <a:rPr lang="en-US" sz="2800" dirty="0" smtClean="0">
                <a:solidFill>
                  <a:srgbClr val="FF0000"/>
                </a:solidFill>
                <a:latin typeface="Times New Roman" pitchFamily="18" charset="0"/>
                <a:cs typeface="Times New Roman" pitchFamily="18" charset="0"/>
              </a:rPr>
              <a:t> is an acronym that stands for “light amplification by the stimulated emission of radiation”. </a:t>
            </a:r>
            <a:endParaRPr lang="en-US" sz="2800" dirty="0" smtClean="0">
              <a:solidFill>
                <a:srgbClr val="FF0000"/>
              </a:solidFill>
              <a:latin typeface="Times New Roman" pitchFamily="18" charset="0"/>
              <a:cs typeface="Times New Roman" pitchFamily="18" charset="0"/>
              <a:sym typeface="Symbol"/>
            </a:endParaRPr>
          </a:p>
          <a:p>
            <a:pPr lvl="0">
              <a:lnSpc>
                <a:spcPct val="150000"/>
              </a:lnSpc>
              <a:spcBef>
                <a:spcPts val="0"/>
              </a:spcBef>
              <a:buNone/>
            </a:pPr>
            <a:r>
              <a:rPr lang="en-US" sz="2800" dirty="0" smtClean="0">
                <a:solidFill>
                  <a:srgbClr val="FF0000"/>
                </a:solidFill>
                <a:latin typeface="Times New Roman" pitchFamily="18" charset="0"/>
                <a:cs typeface="Times New Roman" pitchFamily="18" charset="0"/>
              </a:rPr>
              <a:t>Lasers are essentially have following </a:t>
            </a:r>
            <a:r>
              <a:rPr lang="en-US" sz="2800" u="sng" dirty="0" smtClean="0">
                <a:solidFill>
                  <a:srgbClr val="FF0000"/>
                </a:solidFill>
                <a:latin typeface="Times New Roman" pitchFamily="18" charset="0"/>
                <a:cs typeface="Times New Roman" pitchFamily="18" charset="0"/>
              </a:rPr>
              <a:t>characteristics</a:t>
            </a:r>
            <a:r>
              <a:rPr lang="en-US" sz="2800" dirty="0" smtClean="0">
                <a:solidFill>
                  <a:srgbClr val="FF0000"/>
                </a:solidFill>
                <a:latin typeface="Times New Roman" pitchFamily="18" charset="0"/>
                <a:cs typeface="Times New Roman" pitchFamily="18" charset="0"/>
              </a:rPr>
              <a:t>-</a:t>
            </a:r>
          </a:p>
          <a:p>
            <a:pPr lvl="0">
              <a:lnSpc>
                <a:spcPct val="150000"/>
              </a:lnSpc>
              <a:spcBef>
                <a:spcPts val="0"/>
              </a:spcBef>
              <a:buFont typeface="Wingdings" pitchFamily="2" charset="2"/>
              <a:buChar char="Ø"/>
            </a:pPr>
            <a:r>
              <a:rPr lang="en-US" sz="2800" dirty="0" smtClean="0">
                <a:solidFill>
                  <a:srgbClr val="FF0000"/>
                </a:solidFill>
                <a:latin typeface="Times New Roman" pitchFamily="18" charset="0"/>
                <a:cs typeface="Times New Roman" pitchFamily="18" charset="0"/>
              </a:rPr>
              <a:t>highly directional, </a:t>
            </a:r>
          </a:p>
          <a:p>
            <a:pPr lvl="0">
              <a:lnSpc>
                <a:spcPct val="150000"/>
              </a:lnSpc>
              <a:spcBef>
                <a:spcPts val="0"/>
              </a:spcBef>
              <a:buFont typeface="Wingdings" pitchFamily="2" charset="2"/>
              <a:buChar char="Ø"/>
            </a:pPr>
            <a:r>
              <a:rPr lang="en-US" sz="2800" dirty="0" smtClean="0">
                <a:solidFill>
                  <a:srgbClr val="FF0000"/>
                </a:solidFill>
                <a:latin typeface="Times New Roman" pitchFamily="18" charset="0"/>
                <a:cs typeface="Times New Roman" pitchFamily="18" charset="0"/>
              </a:rPr>
              <a:t>highly intense, </a:t>
            </a:r>
          </a:p>
          <a:p>
            <a:pPr lvl="0">
              <a:lnSpc>
                <a:spcPct val="150000"/>
              </a:lnSpc>
              <a:spcBef>
                <a:spcPts val="0"/>
              </a:spcBef>
              <a:buFont typeface="Wingdings" pitchFamily="2" charset="2"/>
              <a:buChar char="Ø"/>
            </a:pPr>
            <a:r>
              <a:rPr lang="en-US" sz="2800" dirty="0" smtClean="0">
                <a:solidFill>
                  <a:srgbClr val="FF0000"/>
                </a:solidFill>
                <a:latin typeface="Times New Roman" pitchFamily="18" charset="0"/>
                <a:cs typeface="Times New Roman" pitchFamily="18" charset="0"/>
              </a:rPr>
              <a:t>highly monochromatic &amp; </a:t>
            </a:r>
          </a:p>
          <a:p>
            <a:pPr lvl="0">
              <a:lnSpc>
                <a:spcPct val="150000"/>
              </a:lnSpc>
              <a:spcBef>
                <a:spcPts val="0"/>
              </a:spcBef>
              <a:buFont typeface="Wingdings" pitchFamily="2" charset="2"/>
              <a:buChar char="Ø"/>
            </a:pPr>
            <a:r>
              <a:rPr lang="en-US" sz="2800" dirty="0" smtClean="0">
                <a:solidFill>
                  <a:srgbClr val="FF0000"/>
                </a:solidFill>
                <a:latin typeface="Times New Roman" pitchFamily="18" charset="0"/>
                <a:cs typeface="Times New Roman" pitchFamily="18" charset="0"/>
              </a:rPr>
              <a:t>highly coherent optical  light source. </a:t>
            </a:r>
          </a:p>
          <a:p>
            <a:pPr lvl="0">
              <a:lnSpc>
                <a:spcPct val="150000"/>
              </a:lnSpc>
              <a:spcBef>
                <a:spcPts val="0"/>
              </a:spcBef>
            </a:pPr>
            <a:endParaRPr lang="en-US" dirty="0" smtClean="0">
              <a:solidFill>
                <a:srgbClr val="FF0000"/>
              </a:solidFill>
              <a:latin typeface="Times New Roman" pitchFamily="18" charset="0"/>
              <a:cs typeface="Times New Roman" pitchFamily="18" charset="0"/>
              <a:sym typeface="Symbol"/>
            </a:endParaRPr>
          </a:p>
          <a:p>
            <a:endParaRPr lang="en-US" dirty="0"/>
          </a:p>
        </p:txBody>
      </p:sp>
      <p:sp>
        <p:nvSpPr>
          <p:cNvPr id="4" name="TextBox 3"/>
          <p:cNvSpPr txBox="1"/>
          <p:nvPr/>
        </p:nvSpPr>
        <p:spPr>
          <a:xfrm>
            <a:off x="457200" y="0"/>
            <a:ext cx="8229600" cy="723275"/>
          </a:xfrm>
          <a:prstGeom prst="rect">
            <a:avLst/>
          </a:prstGeom>
          <a:noFill/>
        </p:spPr>
        <p:txBody>
          <a:bodyPr wrap="square" rtlCol="0">
            <a:spAutoFit/>
          </a:bodyPr>
          <a:lstStyle/>
          <a:p>
            <a:pPr algn="ctr"/>
            <a:r>
              <a:rPr lang="en-US" sz="4000" i="1" u="sng" dirty="0" smtClean="0">
                <a:solidFill>
                  <a:schemeClr val="tx1">
                    <a:lumMod val="95000"/>
                    <a:lumOff val="5000"/>
                  </a:schemeClr>
                </a:solidFill>
                <a:effectLst>
                  <a:outerShdw blurRad="38100" dist="38100" dir="2700000" algn="tl">
                    <a:srgbClr val="000000">
                      <a:alpha val="43137"/>
                    </a:srgbClr>
                  </a:outerShdw>
                </a:effectLst>
                <a:latin typeface="Times New Roman" pitchFamily="18" charset="0"/>
                <a:cs typeface="Times New Roman" pitchFamily="18" charset="0"/>
              </a:rPr>
              <a:t>Introduction</a:t>
            </a:r>
            <a:endParaRPr lang="en-US" sz="4000" i="1" u="sng" dirty="0">
              <a:solidFill>
                <a:schemeClr val="tx1">
                  <a:lumMod val="95000"/>
                  <a:lumOff val="5000"/>
                </a:schemeClr>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334000"/>
          </a:xfrm>
        </p:spPr>
        <p:txBody>
          <a:bodyPr/>
          <a:lstStyle/>
          <a:p>
            <a:pPr algn="just">
              <a:lnSpc>
                <a:spcPct val="150000"/>
              </a:lnSpc>
              <a:spcBef>
                <a:spcPts val="0"/>
              </a:spcBef>
              <a:buFont typeface="Wingdings" pitchFamily="2" charset="2"/>
              <a:buChar char="Ø"/>
            </a:pPr>
            <a:r>
              <a:rPr lang="en-US" sz="2800" dirty="0" smtClean="0">
                <a:solidFill>
                  <a:srgbClr val="FF0000"/>
                </a:solidFill>
                <a:latin typeface="Times New Roman" pitchFamily="18" charset="0"/>
                <a:cs typeface="Times New Roman" pitchFamily="18" charset="0"/>
              </a:rPr>
              <a:t>Laser based on the principle of stimulated emission.</a:t>
            </a:r>
          </a:p>
          <a:p>
            <a:pPr algn="just">
              <a:lnSpc>
                <a:spcPct val="150000"/>
              </a:lnSpc>
              <a:spcBef>
                <a:spcPts val="0"/>
              </a:spcBef>
              <a:buFont typeface="Wingdings" pitchFamily="2" charset="2"/>
              <a:buChar char="Ø"/>
            </a:pPr>
            <a:r>
              <a:rPr lang="en-US" sz="2800" dirty="0" smtClean="0">
                <a:solidFill>
                  <a:srgbClr val="FF0000"/>
                </a:solidFill>
                <a:latin typeface="Times New Roman" pitchFamily="18" charset="0"/>
                <a:cs typeface="Times New Roman" pitchFamily="18" charset="0"/>
              </a:rPr>
              <a:t>Stimulated emission was postulated by Einstein as early as in 1917.</a:t>
            </a:r>
            <a:endParaRPr lang="en-US" sz="2800" dirty="0" smtClean="0">
              <a:solidFill>
                <a:srgbClr val="FF0000"/>
              </a:solidFill>
              <a:latin typeface="Times New Roman" pitchFamily="18" charset="0"/>
              <a:cs typeface="Times New Roman" pitchFamily="18" charset="0"/>
              <a:sym typeface="Symbol"/>
            </a:endParaRPr>
          </a:p>
          <a:p>
            <a:pPr algn="just">
              <a:lnSpc>
                <a:spcPct val="150000"/>
              </a:lnSpc>
              <a:spcBef>
                <a:spcPts val="0"/>
              </a:spcBef>
              <a:buFont typeface="Wingdings" pitchFamily="2" charset="2"/>
              <a:buChar char="Ø"/>
            </a:pPr>
            <a:r>
              <a:rPr lang="en-US" sz="2800" dirty="0" smtClean="0">
                <a:solidFill>
                  <a:srgbClr val="FF0000"/>
                </a:solidFill>
                <a:latin typeface="Times New Roman" pitchFamily="18" charset="0"/>
                <a:cs typeface="Times New Roman" pitchFamily="18" charset="0"/>
              </a:rPr>
              <a:t>In 1960, a solid state Ruby laser is developed by </a:t>
            </a:r>
            <a:r>
              <a:rPr lang="en-US" sz="2800" dirty="0" err="1" smtClean="0">
                <a:solidFill>
                  <a:srgbClr val="FF0000"/>
                </a:solidFill>
                <a:latin typeface="Times New Roman" pitchFamily="18" charset="0"/>
                <a:cs typeface="Times New Roman" pitchFamily="18" charset="0"/>
              </a:rPr>
              <a:t>Maiman</a:t>
            </a:r>
            <a:r>
              <a:rPr lang="en-US" sz="2800" dirty="0" smtClean="0">
                <a:solidFill>
                  <a:srgbClr val="FF0000"/>
                </a:solidFill>
                <a:latin typeface="Times New Roman" pitchFamily="18" charset="0"/>
                <a:cs typeface="Times New Roman" pitchFamily="18" charset="0"/>
              </a:rPr>
              <a:t> on this principle. </a:t>
            </a:r>
          </a:p>
          <a:p>
            <a:pPr lvl="0" algn="just">
              <a:lnSpc>
                <a:spcPct val="150000"/>
              </a:lnSpc>
              <a:spcBef>
                <a:spcPts val="0"/>
              </a:spcBef>
              <a:buFont typeface="Wingdings" pitchFamily="2" charset="2"/>
              <a:buChar char="Ø"/>
            </a:pPr>
            <a:r>
              <a:rPr lang="en-US" sz="2800" dirty="0" smtClean="0">
                <a:solidFill>
                  <a:srgbClr val="FF0000"/>
                </a:solidFill>
                <a:latin typeface="Times New Roman" pitchFamily="18" charset="0"/>
                <a:cs typeface="Times New Roman" pitchFamily="18" charset="0"/>
              </a:rPr>
              <a:t>In 1961, a gas state He-Ne laser is developed by Ali </a:t>
            </a:r>
            <a:r>
              <a:rPr lang="en-US" sz="2800" dirty="0" err="1" smtClean="0">
                <a:solidFill>
                  <a:srgbClr val="FF0000"/>
                </a:solidFill>
                <a:latin typeface="Times New Roman" pitchFamily="18" charset="0"/>
                <a:cs typeface="Times New Roman" pitchFamily="18" charset="0"/>
              </a:rPr>
              <a:t>Javan</a:t>
            </a:r>
            <a:r>
              <a:rPr lang="en-US" sz="2800" dirty="0" smtClean="0">
                <a:solidFill>
                  <a:srgbClr val="FF0000"/>
                </a:solidFill>
                <a:latin typeface="Times New Roman" pitchFamily="18" charset="0"/>
                <a:cs typeface="Times New Roman" pitchFamily="18" charset="0"/>
              </a:rPr>
              <a:t> and others in Bell telephone laboratory.</a:t>
            </a:r>
            <a:endParaRPr lang="en-US" sz="2800" dirty="0" smtClean="0">
              <a:solidFill>
                <a:srgbClr val="FF0000"/>
              </a:solidFill>
              <a:latin typeface="Times New Roman" pitchFamily="18" charset="0"/>
              <a:cs typeface="Times New Roman" pitchFamily="18" charset="0"/>
              <a:sym typeface="Symbol"/>
            </a:endParaRP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C:\Users\user\Desktop\6.png"/>
          <p:cNvPicPr>
            <a:picLocks noGrp="1" noChangeAspect="1" noChangeArrowheads="1"/>
          </p:cNvPicPr>
          <p:nvPr>
            <p:ph idx="1"/>
          </p:nvPr>
        </p:nvPicPr>
        <p:blipFill>
          <a:blip r:embed="rId2"/>
          <a:srcRect/>
          <a:stretch>
            <a:fillRect/>
          </a:stretch>
        </p:blipFill>
        <p:spPr bwMode="auto">
          <a:xfrm>
            <a:off x="457200" y="609600"/>
            <a:ext cx="8229600" cy="5105400"/>
          </a:xfrm>
          <a:prstGeom prst="rect">
            <a:avLst/>
          </a:prstGeom>
          <a:noFill/>
        </p:spPr>
      </p:pic>
      <p:sp>
        <p:nvSpPr>
          <p:cNvPr id="5" name="TextBox 4"/>
          <p:cNvSpPr txBox="1"/>
          <p:nvPr/>
        </p:nvSpPr>
        <p:spPr>
          <a:xfrm>
            <a:off x="0" y="0"/>
            <a:ext cx="9144000" cy="723275"/>
          </a:xfrm>
          <a:prstGeom prst="rect">
            <a:avLst/>
          </a:prstGeom>
          <a:noFill/>
        </p:spPr>
        <p:txBody>
          <a:bodyPr wrap="square" rtlCol="0">
            <a:spAutoFit/>
          </a:bodyPr>
          <a:lstStyle/>
          <a:p>
            <a:pPr algn="ctr"/>
            <a:r>
              <a:rPr lang="en-US" sz="4100" i="1" u="sng" dirty="0" smtClean="0">
                <a:solidFill>
                  <a:schemeClr val="tx1">
                    <a:lumMod val="95000"/>
                    <a:lumOff val="5000"/>
                  </a:schemeClr>
                </a:solidFill>
                <a:effectLst>
                  <a:outerShdw blurRad="38100" dist="38100" dir="2700000" algn="tl">
                    <a:srgbClr val="000000">
                      <a:alpha val="43137"/>
                    </a:srgbClr>
                  </a:outerShdw>
                </a:effectLst>
                <a:latin typeface="Times New Roman" pitchFamily="18" charset="0"/>
                <a:cs typeface="Times New Roman" pitchFamily="18" charset="0"/>
              </a:rPr>
              <a:t>Principle of Laser</a:t>
            </a:r>
            <a:endParaRPr lang="en-US" sz="4100" i="1" u="sng" dirty="0">
              <a:solidFill>
                <a:schemeClr val="tx1">
                  <a:lumMod val="95000"/>
                  <a:lumOff val="5000"/>
                </a:schemeClr>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C:\Users\user\Desktop\7.png"/>
          <p:cNvPicPr>
            <a:picLocks noGrp="1" noChangeAspect="1" noChangeArrowheads="1"/>
          </p:cNvPicPr>
          <p:nvPr>
            <p:ph idx="1"/>
          </p:nvPr>
        </p:nvPicPr>
        <p:blipFill>
          <a:blip r:embed="rId2"/>
          <a:srcRect/>
          <a:stretch>
            <a:fillRect/>
          </a:stretch>
        </p:blipFill>
        <p:spPr bwMode="auto">
          <a:xfrm>
            <a:off x="457200" y="2667000"/>
            <a:ext cx="8229600" cy="3429000"/>
          </a:xfrm>
          <a:prstGeom prst="rect">
            <a:avLst/>
          </a:prstGeom>
          <a:noFill/>
        </p:spPr>
      </p:pic>
      <p:sp>
        <p:nvSpPr>
          <p:cNvPr id="3" name="Title 2"/>
          <p:cNvSpPr>
            <a:spLocks noGrp="1"/>
          </p:cNvSpPr>
          <p:nvPr>
            <p:ph type="title"/>
          </p:nvPr>
        </p:nvSpPr>
        <p:spPr>
          <a:xfrm>
            <a:off x="533400" y="762000"/>
            <a:ext cx="8229600" cy="1752600"/>
          </a:xfrm>
        </p:spPr>
        <p:txBody>
          <a:bodyPr>
            <a:noAutofit/>
          </a:bodyPr>
          <a:lstStyle/>
          <a:p>
            <a:pPr>
              <a:lnSpc>
                <a:spcPct val="150000"/>
              </a:lnSpc>
            </a:pPr>
            <a:r>
              <a:rPr lang="en-US" sz="2800" b="0" dirty="0" smtClean="0">
                <a:solidFill>
                  <a:srgbClr val="FF0000"/>
                </a:solidFill>
                <a:latin typeface="Times New Roman" pitchFamily="18" charset="0"/>
                <a:cs typeface="Times New Roman" pitchFamily="18" charset="0"/>
              </a:rPr>
              <a:t>The process of exciting the atom from lower to higher energy level by absorbing the incident photon of light is known as absorption of radiation. </a:t>
            </a:r>
            <a:endParaRPr lang="en-US" sz="2800" b="0" dirty="0"/>
          </a:p>
        </p:txBody>
      </p:sp>
      <p:sp>
        <p:nvSpPr>
          <p:cNvPr id="4" name="TextBox 3"/>
          <p:cNvSpPr txBox="1"/>
          <p:nvPr/>
        </p:nvSpPr>
        <p:spPr>
          <a:xfrm>
            <a:off x="533400" y="0"/>
            <a:ext cx="8229600" cy="707886"/>
          </a:xfrm>
          <a:prstGeom prst="rect">
            <a:avLst/>
          </a:prstGeom>
          <a:noFill/>
        </p:spPr>
        <p:txBody>
          <a:bodyPr wrap="square" rtlCol="0">
            <a:spAutoFit/>
          </a:bodyPr>
          <a:lstStyle/>
          <a:p>
            <a:pPr algn="ctr"/>
            <a:r>
              <a:rPr lang="en-US" sz="4000" i="1" u="sng" dirty="0" smtClean="0">
                <a:solidFill>
                  <a:schemeClr val="tx1">
                    <a:lumMod val="95000"/>
                    <a:lumOff val="5000"/>
                  </a:schemeClr>
                </a:solidFill>
                <a:effectLst>
                  <a:outerShdw blurRad="38100" dist="38100" dir="2700000" algn="tl">
                    <a:srgbClr val="000000">
                      <a:alpha val="43137"/>
                    </a:srgbClr>
                  </a:outerShdw>
                </a:effectLst>
                <a:latin typeface="Times New Roman" pitchFamily="18" charset="0"/>
                <a:cs typeface="Times New Roman" pitchFamily="18" charset="0"/>
              </a:rPr>
              <a:t>Absorption of Radiation</a:t>
            </a:r>
            <a:endParaRPr lang="en-US" sz="4000" i="1" u="sng" dirty="0">
              <a:solidFill>
                <a:schemeClr val="tx1">
                  <a:lumMod val="95000"/>
                  <a:lumOff val="5000"/>
                </a:schemeClr>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C:\Users\user\Desktop\8.png"/>
          <p:cNvPicPr>
            <a:picLocks noGrp="1" noChangeAspect="1" noChangeArrowheads="1"/>
          </p:cNvPicPr>
          <p:nvPr>
            <p:ph idx="1"/>
          </p:nvPr>
        </p:nvPicPr>
        <p:blipFill>
          <a:blip r:embed="rId2"/>
          <a:stretch>
            <a:fillRect/>
          </a:stretch>
        </p:blipFill>
        <p:spPr bwMode="auto">
          <a:xfrm>
            <a:off x="457200" y="3429000"/>
            <a:ext cx="8229600" cy="2743200"/>
          </a:xfrm>
          <a:prstGeom prst="rect">
            <a:avLst/>
          </a:prstGeom>
          <a:noFill/>
        </p:spPr>
      </p:pic>
      <p:sp>
        <p:nvSpPr>
          <p:cNvPr id="3" name="Title 2"/>
          <p:cNvSpPr>
            <a:spLocks noGrp="1"/>
          </p:cNvSpPr>
          <p:nvPr>
            <p:ph type="title"/>
          </p:nvPr>
        </p:nvSpPr>
        <p:spPr>
          <a:xfrm>
            <a:off x="533400" y="762000"/>
            <a:ext cx="8229600" cy="2438400"/>
          </a:xfrm>
        </p:spPr>
        <p:txBody>
          <a:bodyPr>
            <a:noAutofit/>
          </a:bodyPr>
          <a:lstStyle/>
          <a:p>
            <a:r>
              <a:rPr lang="en-US" sz="2800" b="0" dirty="0" smtClean="0">
                <a:solidFill>
                  <a:srgbClr val="FF0000"/>
                </a:solidFill>
                <a:effectLst/>
                <a:latin typeface="Times New Roman" pitchFamily="18" charset="0"/>
                <a:cs typeface="Times New Roman" pitchFamily="18" charset="0"/>
              </a:rPr>
              <a:t>The transition of an excited atom by itself after rest time in excited state (10</a:t>
            </a:r>
            <a:r>
              <a:rPr lang="en-US" sz="2800" b="0" baseline="30000" dirty="0" smtClean="0">
                <a:solidFill>
                  <a:srgbClr val="FF0000"/>
                </a:solidFill>
                <a:effectLst/>
                <a:latin typeface="Times New Roman" pitchFamily="18" charset="0"/>
                <a:cs typeface="Times New Roman" pitchFamily="18" charset="0"/>
              </a:rPr>
              <a:t>-8</a:t>
            </a:r>
            <a:r>
              <a:rPr lang="en-US" sz="2800" b="0" dirty="0" smtClean="0">
                <a:solidFill>
                  <a:srgbClr val="FF0000"/>
                </a:solidFill>
                <a:effectLst/>
                <a:latin typeface="Times New Roman" pitchFamily="18" charset="0"/>
                <a:cs typeface="Times New Roman" pitchFamily="18" charset="0"/>
              </a:rPr>
              <a:t> sec) to lower energy level is known as spontaneous or self emission of radiation.</a:t>
            </a:r>
            <a:r>
              <a:rPr lang="en-US" sz="2800" b="0" dirty="0" smtClean="0">
                <a:solidFill>
                  <a:srgbClr val="FF0000"/>
                </a:solidFill>
                <a:latin typeface="Times New Roman" pitchFamily="18" charset="0"/>
                <a:cs typeface="Times New Roman" pitchFamily="18" charset="0"/>
              </a:rPr>
              <a:t> </a:t>
            </a:r>
            <a:br>
              <a:rPr lang="en-US" sz="2800" b="0" dirty="0" smtClean="0">
                <a:solidFill>
                  <a:srgbClr val="FF0000"/>
                </a:solidFill>
                <a:latin typeface="Times New Roman" pitchFamily="18" charset="0"/>
                <a:cs typeface="Times New Roman" pitchFamily="18" charset="0"/>
              </a:rPr>
            </a:br>
            <a:r>
              <a:rPr lang="en-US" sz="2800" b="0" dirty="0" smtClean="0">
                <a:solidFill>
                  <a:srgbClr val="FF0000"/>
                </a:solidFill>
                <a:effectLst/>
                <a:latin typeface="Times New Roman" pitchFamily="18" charset="0"/>
                <a:cs typeface="Times New Roman" pitchFamily="18" charset="0"/>
              </a:rPr>
              <a:t>The frequency of emitted photon is given by</a:t>
            </a:r>
            <a:r>
              <a:rPr lang="en-US" sz="2800" b="0" dirty="0" smtClean="0">
                <a:solidFill>
                  <a:srgbClr val="FF0000"/>
                </a:solidFill>
                <a:latin typeface="Times New Roman" pitchFamily="18" charset="0"/>
                <a:cs typeface="Times New Roman" pitchFamily="18" charset="0"/>
              </a:rPr>
              <a:t/>
            </a:r>
            <a:br>
              <a:rPr lang="en-US" sz="2800" b="0" dirty="0" smtClean="0">
                <a:solidFill>
                  <a:srgbClr val="FF0000"/>
                </a:solidFill>
                <a:latin typeface="Times New Roman" pitchFamily="18" charset="0"/>
                <a:cs typeface="Times New Roman" pitchFamily="18" charset="0"/>
              </a:rPr>
            </a:br>
            <a:r>
              <a:rPr lang="en-US" sz="2800" b="0" dirty="0" smtClean="0">
                <a:solidFill>
                  <a:srgbClr val="FF0000"/>
                </a:solidFill>
                <a:latin typeface="Times New Roman" pitchFamily="18" charset="0"/>
                <a:cs typeface="Times New Roman" pitchFamily="18" charset="0"/>
              </a:rPr>
              <a:t>			</a:t>
            </a:r>
            <a:r>
              <a:rPr lang="el-GR" sz="2800" b="0" dirty="0" smtClean="0">
                <a:solidFill>
                  <a:srgbClr val="FF0000"/>
                </a:solidFill>
                <a:latin typeface="Times New Roman" pitchFamily="18" charset="0"/>
                <a:cs typeface="Times New Roman" pitchFamily="18" charset="0"/>
              </a:rPr>
              <a:t>ν</a:t>
            </a:r>
            <a:r>
              <a:rPr lang="en-US" sz="2800" b="0" dirty="0" smtClean="0">
                <a:solidFill>
                  <a:srgbClr val="FF0000"/>
                </a:solidFill>
                <a:latin typeface="Times New Roman" pitchFamily="18" charset="0"/>
                <a:cs typeface="Times New Roman" pitchFamily="18" charset="0"/>
              </a:rPr>
              <a:t> =E</a:t>
            </a:r>
            <a:r>
              <a:rPr lang="en-US" sz="2800" b="0" baseline="-25000" dirty="0" smtClean="0">
                <a:solidFill>
                  <a:srgbClr val="FF0000"/>
                </a:solidFill>
                <a:latin typeface="Times New Roman" pitchFamily="18" charset="0"/>
                <a:cs typeface="Times New Roman" pitchFamily="18" charset="0"/>
              </a:rPr>
              <a:t>2</a:t>
            </a:r>
            <a:r>
              <a:rPr lang="en-US" sz="2800" b="0" dirty="0" smtClean="0">
                <a:solidFill>
                  <a:srgbClr val="FF0000"/>
                </a:solidFill>
                <a:latin typeface="Times New Roman" pitchFamily="18" charset="0"/>
                <a:cs typeface="Times New Roman" pitchFamily="18" charset="0"/>
              </a:rPr>
              <a:t>-E</a:t>
            </a:r>
            <a:r>
              <a:rPr lang="en-US" sz="2800" b="0" baseline="-25000" dirty="0" smtClean="0">
                <a:solidFill>
                  <a:srgbClr val="FF0000"/>
                </a:solidFill>
                <a:latin typeface="Times New Roman" pitchFamily="18" charset="0"/>
                <a:cs typeface="Times New Roman" pitchFamily="18" charset="0"/>
              </a:rPr>
              <a:t>1</a:t>
            </a:r>
            <a:r>
              <a:rPr lang="en-US" sz="2800" b="0" dirty="0" smtClean="0">
                <a:solidFill>
                  <a:srgbClr val="FF0000"/>
                </a:solidFill>
                <a:latin typeface="Times New Roman" pitchFamily="18" charset="0"/>
                <a:cs typeface="Times New Roman" pitchFamily="18" charset="0"/>
              </a:rPr>
              <a:t>/h </a:t>
            </a:r>
            <a:br>
              <a:rPr lang="en-US" sz="2800" b="0" dirty="0" smtClean="0">
                <a:solidFill>
                  <a:srgbClr val="FF0000"/>
                </a:solidFill>
                <a:latin typeface="Times New Roman" pitchFamily="18" charset="0"/>
                <a:cs typeface="Times New Roman" pitchFamily="18" charset="0"/>
              </a:rPr>
            </a:br>
            <a:r>
              <a:rPr lang="en-US" sz="2800" b="0" dirty="0" smtClean="0">
                <a:solidFill>
                  <a:srgbClr val="FF0000"/>
                </a:solidFill>
                <a:latin typeface="Times New Roman" pitchFamily="18" charset="0"/>
                <a:cs typeface="Times New Roman" pitchFamily="18" charset="0"/>
              </a:rPr>
              <a:t>Where h=6.63˟10</a:t>
            </a:r>
            <a:r>
              <a:rPr lang="en-US" sz="2800" b="0" baseline="30000" dirty="0" smtClean="0">
                <a:solidFill>
                  <a:srgbClr val="FF0000"/>
                </a:solidFill>
                <a:latin typeface="Times New Roman" pitchFamily="18" charset="0"/>
                <a:cs typeface="Times New Roman" pitchFamily="18" charset="0"/>
              </a:rPr>
              <a:t>-34</a:t>
            </a:r>
            <a:r>
              <a:rPr lang="en-US" sz="2800" b="0" dirty="0" smtClean="0">
                <a:solidFill>
                  <a:srgbClr val="FF0000"/>
                </a:solidFill>
                <a:latin typeface="Times New Roman" pitchFamily="18" charset="0"/>
                <a:cs typeface="Times New Roman" pitchFamily="18" charset="0"/>
              </a:rPr>
              <a:t> J sec=Plank’s constant</a:t>
            </a:r>
            <a:endParaRPr lang="en-US" sz="2800" b="0" dirty="0">
              <a:effectLst/>
            </a:endParaRPr>
          </a:p>
        </p:txBody>
      </p:sp>
      <p:sp>
        <p:nvSpPr>
          <p:cNvPr id="4" name="TextBox 3"/>
          <p:cNvSpPr txBox="1"/>
          <p:nvPr/>
        </p:nvSpPr>
        <p:spPr>
          <a:xfrm>
            <a:off x="457200" y="0"/>
            <a:ext cx="8229600" cy="707886"/>
          </a:xfrm>
          <a:prstGeom prst="rect">
            <a:avLst/>
          </a:prstGeom>
          <a:noFill/>
        </p:spPr>
        <p:txBody>
          <a:bodyPr wrap="square" rtlCol="0">
            <a:spAutoFit/>
          </a:bodyPr>
          <a:lstStyle/>
          <a:p>
            <a:pPr algn="ctr"/>
            <a:r>
              <a:rPr lang="en-US" sz="4000" i="1" u="sng" dirty="0" smtClean="0">
                <a:solidFill>
                  <a:schemeClr val="tx1">
                    <a:lumMod val="95000"/>
                    <a:lumOff val="5000"/>
                  </a:schemeClr>
                </a:solidFill>
                <a:effectLst>
                  <a:outerShdw blurRad="38100" dist="38100" dir="2700000" algn="tl">
                    <a:srgbClr val="000000">
                      <a:alpha val="43137"/>
                    </a:srgbClr>
                  </a:outerShdw>
                </a:effectLst>
                <a:latin typeface="Times New Roman" pitchFamily="18" charset="0"/>
                <a:cs typeface="Times New Roman" pitchFamily="18" charset="0"/>
              </a:rPr>
              <a:t>Spontaneous Emission of Radiation</a:t>
            </a:r>
            <a:endParaRPr lang="en-US" sz="4000" i="1" u="sng" dirty="0">
              <a:solidFill>
                <a:schemeClr val="tx1">
                  <a:lumMod val="95000"/>
                  <a:lumOff val="5000"/>
                </a:schemeClr>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C:\Users\user\Desktop\9.jpg"/>
          <p:cNvPicPr>
            <a:picLocks noGrp="1" noChangeAspect="1" noChangeArrowheads="1"/>
          </p:cNvPicPr>
          <p:nvPr>
            <p:ph idx="1"/>
          </p:nvPr>
        </p:nvPicPr>
        <p:blipFill>
          <a:blip r:embed="rId2"/>
          <a:srcRect/>
          <a:stretch>
            <a:fillRect/>
          </a:stretch>
        </p:blipFill>
        <p:spPr bwMode="auto">
          <a:xfrm>
            <a:off x="457200" y="1981200"/>
            <a:ext cx="8305799" cy="3733800"/>
          </a:xfrm>
          <a:prstGeom prst="rect">
            <a:avLst/>
          </a:prstGeom>
          <a:noFill/>
        </p:spPr>
      </p:pic>
      <p:sp>
        <p:nvSpPr>
          <p:cNvPr id="3" name="Title 2"/>
          <p:cNvSpPr>
            <a:spLocks noGrp="1"/>
          </p:cNvSpPr>
          <p:nvPr>
            <p:ph type="title"/>
          </p:nvPr>
        </p:nvSpPr>
        <p:spPr>
          <a:xfrm>
            <a:off x="457200" y="762000"/>
            <a:ext cx="8305800" cy="1143000"/>
          </a:xfrm>
        </p:spPr>
        <p:txBody>
          <a:bodyPr>
            <a:normAutofit fontScale="90000"/>
          </a:bodyPr>
          <a:lstStyle/>
          <a:p>
            <a:pPr algn="just"/>
            <a:r>
              <a:rPr lang="en-US" sz="3100" b="0" dirty="0" smtClean="0">
                <a:solidFill>
                  <a:srgbClr val="FF0000"/>
                </a:solidFill>
                <a:latin typeface="Times New Roman" pitchFamily="18" charset="0"/>
                <a:cs typeface="Times New Roman" pitchFamily="18" charset="0"/>
              </a:rPr>
              <a:t>The excited atom after getting stimulated by the incident photon transits to lower energy level by emitting photons is known as stimulated emission of radiation</a:t>
            </a:r>
            <a:r>
              <a:rPr lang="en-US" dirty="0" smtClean="0">
                <a:solidFill>
                  <a:srgbClr val="FF0000"/>
                </a:solidFill>
                <a:latin typeface="Times New Roman" pitchFamily="18" charset="0"/>
                <a:cs typeface="Times New Roman" pitchFamily="18" charset="0"/>
              </a:rPr>
              <a:t>.</a:t>
            </a:r>
            <a:endParaRPr lang="en-US" dirty="0"/>
          </a:p>
        </p:txBody>
      </p:sp>
      <p:sp>
        <p:nvSpPr>
          <p:cNvPr id="4" name="TextBox 3"/>
          <p:cNvSpPr txBox="1"/>
          <p:nvPr/>
        </p:nvSpPr>
        <p:spPr>
          <a:xfrm>
            <a:off x="457200" y="0"/>
            <a:ext cx="8229600" cy="723275"/>
          </a:xfrm>
          <a:prstGeom prst="rect">
            <a:avLst/>
          </a:prstGeom>
          <a:noFill/>
        </p:spPr>
        <p:txBody>
          <a:bodyPr wrap="square" rtlCol="0">
            <a:spAutoFit/>
          </a:bodyPr>
          <a:lstStyle/>
          <a:p>
            <a:pPr algn="ctr"/>
            <a:r>
              <a:rPr lang="en-US" sz="4000" i="1" u="sng" dirty="0" smtClean="0">
                <a:solidFill>
                  <a:schemeClr val="tx1">
                    <a:lumMod val="95000"/>
                    <a:lumOff val="5000"/>
                  </a:schemeClr>
                </a:solidFill>
                <a:effectLst>
                  <a:outerShdw blurRad="38100" dist="38100" dir="2700000" algn="tl">
                    <a:srgbClr val="000000">
                      <a:alpha val="43137"/>
                    </a:srgbClr>
                  </a:outerShdw>
                </a:effectLst>
                <a:latin typeface="Times New Roman" pitchFamily="18" charset="0"/>
                <a:cs typeface="Times New Roman" pitchFamily="18" charset="0"/>
              </a:rPr>
              <a:t>Stimulated Emission of Radiation</a:t>
            </a:r>
            <a:endParaRPr lang="en-US" sz="4000" i="1" u="sng" dirty="0">
              <a:solidFill>
                <a:schemeClr val="tx1">
                  <a:lumMod val="95000"/>
                  <a:lumOff val="5000"/>
                </a:schemeClr>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092891"/>
          </a:xfrm>
        </p:spPr>
        <p:txBody>
          <a:bodyPr>
            <a:normAutofit lnSpcReduction="10000"/>
          </a:bodyPr>
          <a:lstStyle/>
          <a:p>
            <a:pPr>
              <a:lnSpc>
                <a:spcPct val="150000"/>
              </a:lnSpc>
              <a:spcBef>
                <a:spcPts val="0"/>
              </a:spcBef>
              <a:buNone/>
            </a:pPr>
            <a:r>
              <a:rPr lang="en-US" sz="2800" dirty="0" smtClean="0">
                <a:solidFill>
                  <a:srgbClr val="FF0000"/>
                </a:solidFill>
                <a:latin typeface="Times New Roman" pitchFamily="18" charset="0"/>
                <a:cs typeface="Times New Roman" pitchFamily="18" charset="0"/>
              </a:rPr>
              <a:t>Einstein’s coefficients are of three types.</a:t>
            </a:r>
          </a:p>
          <a:p>
            <a:pPr>
              <a:lnSpc>
                <a:spcPct val="150000"/>
              </a:lnSpc>
              <a:spcBef>
                <a:spcPts val="0"/>
              </a:spcBef>
            </a:pPr>
            <a:r>
              <a:rPr lang="en-US" sz="2800" dirty="0" smtClean="0">
                <a:solidFill>
                  <a:srgbClr val="FF0000"/>
                </a:solidFill>
                <a:latin typeface="Times New Roman" pitchFamily="18" charset="0"/>
                <a:cs typeface="Times New Roman" pitchFamily="18" charset="0"/>
              </a:rPr>
              <a:t>coefficient of Absorption (B</a:t>
            </a:r>
            <a:r>
              <a:rPr lang="en-US" sz="2800" baseline="-25000" dirty="0" smtClean="0">
                <a:solidFill>
                  <a:srgbClr val="FF0000"/>
                </a:solidFill>
                <a:latin typeface="Times New Roman" pitchFamily="18" charset="0"/>
                <a:cs typeface="Times New Roman" pitchFamily="18" charset="0"/>
              </a:rPr>
              <a:t>12</a:t>
            </a:r>
            <a:r>
              <a:rPr lang="en-US" sz="2800" dirty="0" smtClean="0">
                <a:solidFill>
                  <a:srgbClr val="FF0000"/>
                </a:solidFill>
                <a:latin typeface="Times New Roman" pitchFamily="18" charset="0"/>
                <a:cs typeface="Times New Roman" pitchFamily="18" charset="0"/>
              </a:rPr>
              <a:t>):</a:t>
            </a:r>
          </a:p>
          <a:p>
            <a:pPr>
              <a:lnSpc>
                <a:spcPct val="150000"/>
              </a:lnSpc>
              <a:spcBef>
                <a:spcPts val="0"/>
              </a:spcBef>
              <a:buNone/>
            </a:pPr>
            <a:r>
              <a:rPr lang="en-US" sz="2800" dirty="0" smtClean="0">
                <a:solidFill>
                  <a:srgbClr val="FF0000"/>
                </a:solidFill>
                <a:latin typeface="Times New Roman" pitchFamily="18" charset="0"/>
                <a:cs typeface="Times New Roman" pitchFamily="18" charset="0"/>
              </a:rPr>
              <a:t>				P</a:t>
            </a:r>
            <a:r>
              <a:rPr lang="en-US" sz="2800" baseline="-25000" dirty="0" smtClean="0">
                <a:solidFill>
                  <a:srgbClr val="FF0000"/>
                </a:solidFill>
                <a:latin typeface="Times New Roman" pitchFamily="18" charset="0"/>
                <a:cs typeface="Times New Roman" pitchFamily="18" charset="0"/>
              </a:rPr>
              <a:t>12</a:t>
            </a:r>
            <a:r>
              <a:rPr lang="en-US" sz="2800" dirty="0" smtClean="0">
                <a:solidFill>
                  <a:srgbClr val="FF0000"/>
                </a:solidFill>
                <a:latin typeface="Times New Roman" pitchFamily="18" charset="0"/>
                <a:cs typeface="Times New Roman" pitchFamily="18" charset="0"/>
              </a:rPr>
              <a:t>=B</a:t>
            </a:r>
            <a:r>
              <a:rPr lang="en-US" sz="2800" baseline="-25000" dirty="0" smtClean="0">
                <a:solidFill>
                  <a:srgbClr val="FF0000"/>
                </a:solidFill>
                <a:latin typeface="Times New Roman" pitchFamily="18" charset="0"/>
                <a:cs typeface="Times New Roman" pitchFamily="18" charset="0"/>
              </a:rPr>
              <a:t>12</a:t>
            </a:r>
            <a:r>
              <a:rPr lang="en-US" sz="2800" dirty="0" smtClean="0">
                <a:solidFill>
                  <a:srgbClr val="FF0000"/>
                </a:solidFill>
                <a:latin typeface="Times New Roman" pitchFamily="18" charset="0"/>
                <a:cs typeface="Times New Roman" pitchFamily="18" charset="0"/>
              </a:rPr>
              <a:t>u(</a:t>
            </a:r>
            <a:r>
              <a:rPr lang="el-GR" sz="2800" dirty="0" smtClean="0">
                <a:solidFill>
                  <a:srgbClr val="FF0000"/>
                </a:solidFill>
                <a:latin typeface="Times New Roman" pitchFamily="18" charset="0"/>
                <a:cs typeface="Times New Roman" pitchFamily="18" charset="0"/>
              </a:rPr>
              <a:t>ν</a:t>
            </a:r>
            <a:r>
              <a:rPr lang="en-US" sz="2800" dirty="0" smtClean="0">
                <a:solidFill>
                  <a:srgbClr val="FF0000"/>
                </a:solidFill>
                <a:latin typeface="Times New Roman" pitchFamily="18" charset="0"/>
                <a:cs typeface="Times New Roman" pitchFamily="18" charset="0"/>
              </a:rPr>
              <a:t>)</a:t>
            </a:r>
          </a:p>
          <a:p>
            <a:pPr>
              <a:lnSpc>
                <a:spcPct val="150000"/>
              </a:lnSpc>
              <a:spcBef>
                <a:spcPts val="0"/>
              </a:spcBef>
            </a:pPr>
            <a:r>
              <a:rPr lang="en-US" sz="2800" dirty="0" smtClean="0">
                <a:solidFill>
                  <a:srgbClr val="FF0000"/>
                </a:solidFill>
                <a:latin typeface="Times New Roman" pitchFamily="18" charset="0"/>
                <a:cs typeface="Times New Roman" pitchFamily="18" charset="0"/>
              </a:rPr>
              <a:t>coefficient of Spontaneous emission (A</a:t>
            </a:r>
            <a:r>
              <a:rPr lang="en-US" sz="2800" baseline="-25000" dirty="0" smtClean="0">
                <a:solidFill>
                  <a:srgbClr val="FF0000"/>
                </a:solidFill>
                <a:latin typeface="Times New Roman" pitchFamily="18" charset="0"/>
                <a:cs typeface="Times New Roman" pitchFamily="18" charset="0"/>
              </a:rPr>
              <a:t>21</a:t>
            </a:r>
            <a:r>
              <a:rPr lang="en-US" sz="2800" dirty="0" smtClean="0">
                <a:solidFill>
                  <a:srgbClr val="FF0000"/>
                </a:solidFill>
                <a:latin typeface="Times New Roman" pitchFamily="18" charset="0"/>
                <a:cs typeface="Times New Roman" pitchFamily="18" charset="0"/>
              </a:rPr>
              <a:t>):</a:t>
            </a:r>
          </a:p>
          <a:p>
            <a:pPr>
              <a:lnSpc>
                <a:spcPct val="150000"/>
              </a:lnSpc>
              <a:spcBef>
                <a:spcPts val="0"/>
              </a:spcBef>
              <a:buNone/>
            </a:pPr>
            <a:r>
              <a:rPr lang="en-US" sz="2800" dirty="0" smtClean="0">
                <a:solidFill>
                  <a:srgbClr val="FF0000"/>
                </a:solidFill>
                <a:latin typeface="Times New Roman" pitchFamily="18" charset="0"/>
                <a:cs typeface="Times New Roman" pitchFamily="18" charset="0"/>
              </a:rPr>
              <a:t>				P</a:t>
            </a:r>
            <a:r>
              <a:rPr lang="en-US" sz="2800" baseline="-25000" dirty="0" smtClean="0">
                <a:solidFill>
                  <a:srgbClr val="FF0000"/>
                </a:solidFill>
                <a:latin typeface="Times New Roman" pitchFamily="18" charset="0"/>
                <a:cs typeface="Times New Roman" pitchFamily="18" charset="0"/>
              </a:rPr>
              <a:t>21</a:t>
            </a:r>
            <a:r>
              <a:rPr lang="en-US" sz="2800" dirty="0" smtClean="0">
                <a:solidFill>
                  <a:srgbClr val="FF0000"/>
                </a:solidFill>
                <a:latin typeface="Times New Roman" pitchFamily="18" charset="0"/>
                <a:cs typeface="Times New Roman" pitchFamily="18" charset="0"/>
              </a:rPr>
              <a:t>=A</a:t>
            </a:r>
            <a:r>
              <a:rPr lang="en-US" sz="2800" baseline="-25000" dirty="0" smtClean="0">
                <a:solidFill>
                  <a:srgbClr val="FF0000"/>
                </a:solidFill>
                <a:latin typeface="Times New Roman" pitchFamily="18" charset="0"/>
                <a:cs typeface="Times New Roman" pitchFamily="18" charset="0"/>
              </a:rPr>
              <a:t>21</a:t>
            </a:r>
          </a:p>
          <a:p>
            <a:pPr>
              <a:lnSpc>
                <a:spcPct val="150000"/>
              </a:lnSpc>
              <a:spcBef>
                <a:spcPts val="0"/>
              </a:spcBef>
            </a:pPr>
            <a:r>
              <a:rPr lang="en-US" sz="2800" dirty="0" smtClean="0">
                <a:solidFill>
                  <a:srgbClr val="FF0000"/>
                </a:solidFill>
                <a:latin typeface="Times New Roman" pitchFamily="18" charset="0"/>
                <a:cs typeface="Times New Roman" pitchFamily="18" charset="0"/>
              </a:rPr>
              <a:t>coefficient of Stimulated emission (B</a:t>
            </a:r>
            <a:r>
              <a:rPr lang="en-US" sz="2800" baseline="-25000" dirty="0" smtClean="0">
                <a:solidFill>
                  <a:srgbClr val="FF0000"/>
                </a:solidFill>
                <a:latin typeface="Times New Roman" pitchFamily="18" charset="0"/>
                <a:cs typeface="Times New Roman" pitchFamily="18" charset="0"/>
              </a:rPr>
              <a:t>21</a:t>
            </a:r>
            <a:r>
              <a:rPr lang="en-US" sz="2800" dirty="0" smtClean="0">
                <a:solidFill>
                  <a:srgbClr val="FF0000"/>
                </a:solidFill>
                <a:latin typeface="Times New Roman" pitchFamily="18" charset="0"/>
                <a:cs typeface="Times New Roman" pitchFamily="18" charset="0"/>
              </a:rPr>
              <a:t>): </a:t>
            </a:r>
          </a:p>
          <a:p>
            <a:pPr>
              <a:lnSpc>
                <a:spcPct val="150000"/>
              </a:lnSpc>
              <a:spcBef>
                <a:spcPts val="0"/>
              </a:spcBef>
              <a:buNone/>
            </a:pPr>
            <a:r>
              <a:rPr lang="en-US" sz="2800" dirty="0" smtClean="0">
                <a:solidFill>
                  <a:srgbClr val="FF0000"/>
                </a:solidFill>
                <a:latin typeface="Times New Roman" pitchFamily="18" charset="0"/>
                <a:cs typeface="Times New Roman" pitchFamily="18" charset="0"/>
              </a:rPr>
              <a:t>				P</a:t>
            </a:r>
            <a:r>
              <a:rPr lang="en-US" sz="2800" baseline="-25000" dirty="0" smtClean="0">
                <a:solidFill>
                  <a:srgbClr val="FF0000"/>
                </a:solidFill>
                <a:latin typeface="Times New Roman" pitchFamily="18" charset="0"/>
                <a:cs typeface="Times New Roman" pitchFamily="18" charset="0"/>
              </a:rPr>
              <a:t>21</a:t>
            </a:r>
            <a:r>
              <a:rPr lang="en-US" sz="2800" dirty="0" smtClean="0">
                <a:solidFill>
                  <a:srgbClr val="FF0000"/>
                </a:solidFill>
                <a:latin typeface="Times New Roman" pitchFamily="18" charset="0"/>
                <a:cs typeface="Times New Roman" pitchFamily="18" charset="0"/>
              </a:rPr>
              <a:t>= B</a:t>
            </a:r>
            <a:r>
              <a:rPr lang="en-US" sz="2800" baseline="-25000" dirty="0" smtClean="0">
                <a:solidFill>
                  <a:srgbClr val="FF0000"/>
                </a:solidFill>
                <a:latin typeface="Times New Roman" pitchFamily="18" charset="0"/>
                <a:cs typeface="Times New Roman" pitchFamily="18" charset="0"/>
              </a:rPr>
              <a:t>21</a:t>
            </a:r>
            <a:r>
              <a:rPr lang="en-US" sz="2800" dirty="0" smtClean="0">
                <a:solidFill>
                  <a:srgbClr val="FF0000"/>
                </a:solidFill>
                <a:latin typeface="Times New Roman" pitchFamily="18" charset="0"/>
                <a:cs typeface="Times New Roman" pitchFamily="18" charset="0"/>
              </a:rPr>
              <a:t>u(</a:t>
            </a:r>
            <a:r>
              <a:rPr lang="el-GR" sz="2800" dirty="0" smtClean="0">
                <a:solidFill>
                  <a:srgbClr val="FF0000"/>
                </a:solidFill>
                <a:latin typeface="Times New Roman" pitchFamily="18" charset="0"/>
                <a:cs typeface="Times New Roman" pitchFamily="18" charset="0"/>
              </a:rPr>
              <a:t>ν</a:t>
            </a:r>
            <a:r>
              <a:rPr lang="en-US" sz="2800" dirty="0" smtClean="0">
                <a:solidFill>
                  <a:srgbClr val="FF0000"/>
                </a:solidFill>
                <a:latin typeface="Times New Roman" pitchFamily="18" charset="0"/>
                <a:cs typeface="Times New Roman" pitchFamily="18" charset="0"/>
              </a:rPr>
              <a:t>)</a:t>
            </a:r>
          </a:p>
          <a:p>
            <a:pPr>
              <a:lnSpc>
                <a:spcPct val="150000"/>
              </a:lnSpc>
              <a:spcBef>
                <a:spcPts val="0"/>
              </a:spcBef>
              <a:buNone/>
            </a:pPr>
            <a:r>
              <a:rPr lang="en-US" sz="2800" dirty="0" smtClean="0">
                <a:solidFill>
                  <a:srgbClr val="FF0000"/>
                </a:solidFill>
                <a:latin typeface="Times New Roman" pitchFamily="18" charset="0"/>
                <a:cs typeface="Times New Roman" pitchFamily="18" charset="0"/>
              </a:rPr>
              <a:t>Where </a:t>
            </a:r>
            <a:r>
              <a:rPr lang="en-US" sz="2400" dirty="0" smtClean="0">
                <a:solidFill>
                  <a:srgbClr val="FF0000"/>
                </a:solidFill>
                <a:latin typeface="Times New Roman" pitchFamily="18" charset="0"/>
                <a:cs typeface="Times New Roman" pitchFamily="18" charset="0"/>
              </a:rPr>
              <a:t>u(</a:t>
            </a:r>
            <a:r>
              <a:rPr lang="el-GR" sz="2400" dirty="0" smtClean="0">
                <a:solidFill>
                  <a:srgbClr val="FF0000"/>
                </a:solidFill>
                <a:latin typeface="Times New Roman" pitchFamily="18" charset="0"/>
                <a:cs typeface="Times New Roman" pitchFamily="18" charset="0"/>
              </a:rPr>
              <a:t>ν</a:t>
            </a:r>
            <a:r>
              <a:rPr lang="en-US" sz="2400" dirty="0" smtClean="0">
                <a:solidFill>
                  <a:srgbClr val="FF0000"/>
                </a:solidFill>
                <a:latin typeface="Times New Roman" pitchFamily="18" charset="0"/>
                <a:cs typeface="Times New Roman" pitchFamily="18" charset="0"/>
              </a:rPr>
              <a:t>)=Energy density of the radiation</a:t>
            </a:r>
            <a:endParaRPr lang="en-US" dirty="0" smtClean="0">
              <a:solidFill>
                <a:srgbClr val="FF0000"/>
              </a:solidFill>
            </a:endParaRPr>
          </a:p>
          <a:p>
            <a:pPr>
              <a:lnSpc>
                <a:spcPct val="150000"/>
              </a:lnSpc>
              <a:spcBef>
                <a:spcPts val="0"/>
              </a:spcBef>
            </a:pPr>
            <a:endParaRPr lang="en-US" dirty="0" smtClean="0"/>
          </a:p>
          <a:p>
            <a:endParaRPr lang="en-US" dirty="0"/>
          </a:p>
        </p:txBody>
      </p:sp>
      <p:sp>
        <p:nvSpPr>
          <p:cNvPr id="3" name="Title 2"/>
          <p:cNvSpPr>
            <a:spLocks noGrp="1"/>
          </p:cNvSpPr>
          <p:nvPr>
            <p:ph type="title"/>
          </p:nvPr>
        </p:nvSpPr>
        <p:spPr>
          <a:xfrm>
            <a:off x="457200" y="0"/>
            <a:ext cx="8229600" cy="914400"/>
          </a:xfrm>
        </p:spPr>
        <p:txBody>
          <a:bodyPr>
            <a:normAutofit/>
          </a:bodyPr>
          <a:lstStyle/>
          <a:p>
            <a:pPr algn="ctr"/>
            <a:r>
              <a:rPr lang="en-US" sz="4000" b="0" i="1" u="sng" dirty="0" smtClean="0">
                <a:solidFill>
                  <a:schemeClr val="tx1">
                    <a:lumMod val="95000"/>
                    <a:lumOff val="5000"/>
                  </a:schemeClr>
                </a:solidFill>
                <a:effectLst>
                  <a:outerShdw blurRad="38100" dist="38100" dir="2700000" algn="tl">
                    <a:srgbClr val="000000">
                      <a:alpha val="43137"/>
                    </a:srgbClr>
                  </a:outerShdw>
                </a:effectLst>
                <a:latin typeface="Times New Roman" pitchFamily="18" charset="0"/>
                <a:cs typeface="Times New Roman" pitchFamily="18" charset="0"/>
              </a:rPr>
              <a:t>Einstein’s coefficients</a:t>
            </a:r>
            <a:endParaRPr lang="en-US" sz="4000" b="0" i="1" u="sng" dirty="0">
              <a:solidFill>
                <a:schemeClr val="tx1">
                  <a:lumMod val="95000"/>
                  <a:lumOff val="5000"/>
                </a:schemeClr>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310</TotalTime>
  <Words>463</Words>
  <Application>Microsoft Office PowerPoint</Application>
  <PresentationFormat>On-screen Show (4:3)</PresentationFormat>
  <Paragraphs>73</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Concourse</vt:lpstr>
      <vt:lpstr>Slide 1</vt:lpstr>
      <vt:lpstr>Contents</vt:lpstr>
      <vt:lpstr>Slide 3</vt:lpstr>
      <vt:lpstr>Slide 4</vt:lpstr>
      <vt:lpstr>Slide 5</vt:lpstr>
      <vt:lpstr>The process of exciting the atom from lower to higher energy level by absorbing the incident photon of light is known as absorption of radiation. </vt:lpstr>
      <vt:lpstr>The transition of an excited atom by itself after rest time in excited state (10-8 sec) to lower energy level is known as spontaneous or self emission of radiation.  The frequency of emitted photon is given by    ν =E2-E1/h  Where h=6.63˟10-34 J sec=Plank’s constant</vt:lpstr>
      <vt:lpstr>The excited atom after getting stimulated by the incident photon transits to lower energy level by emitting photons is known as stimulated emission of radiation.</vt:lpstr>
      <vt:lpstr>Einstein’s coefficients</vt:lpstr>
      <vt:lpstr>Relation between Einstein’s coefficients</vt:lpstr>
      <vt:lpstr>Terms related to Laser</vt:lpstr>
      <vt:lpstr>Main components of Laser</vt:lpstr>
      <vt:lpstr>Importance of third energy level</vt:lpstr>
      <vt:lpstr> Types of Lasers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LASERS AND ITS APPLICATIONS SUBMITTED BY G.HEMANTH{14BF1A0460} &amp; G.GURU PRASAD{14BF1A0455} </dc:title>
  <dc:creator>PRABODH</dc:creator>
  <cp:lastModifiedBy>user</cp:lastModifiedBy>
  <cp:revision>149</cp:revision>
  <dcterms:created xsi:type="dcterms:W3CDTF">2006-08-16T00:00:00Z</dcterms:created>
  <dcterms:modified xsi:type="dcterms:W3CDTF">2020-03-25T12:07:15Z</dcterms:modified>
</cp:coreProperties>
</file>