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7" r:id="rId3"/>
    <p:sldId id="257" r:id="rId4"/>
    <p:sldId id="258" r:id="rId5"/>
    <p:sldId id="279" r:id="rId6"/>
    <p:sldId id="276" r:id="rId7"/>
    <p:sldId id="275" r:id="rId8"/>
    <p:sldId id="259" r:id="rId9"/>
    <p:sldId id="260" r:id="rId10"/>
    <p:sldId id="261" r:id="rId11"/>
    <p:sldId id="262" r:id="rId12"/>
    <p:sldId id="278" r:id="rId13"/>
    <p:sldId id="263" r:id="rId14"/>
    <p:sldId id="264" r:id="rId15"/>
    <p:sldId id="265" r:id="rId16"/>
    <p:sldId id="266" r:id="rId17"/>
    <p:sldId id="267" r:id="rId18"/>
    <p:sldId id="268" r:id="rId19"/>
    <p:sldId id="269" r:id="rId20"/>
    <p:sldId id="270" r:id="rId21"/>
    <p:sldId id="272" r:id="rId22"/>
    <p:sldId id="273" r:id="rId23"/>
    <p:sldId id="274"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B88023-5BBF-46FF-9412-09805FAD112E}" type="datetimeFigureOut">
              <a:rPr lang="en-US" smtClean="0"/>
              <a:t>3/28/2019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817DD7-0FEF-4C6E-B690-F1050BC453E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817DD7-0FEF-4C6E-B690-F1050BC453E2}" type="slidenum">
              <a:rPr lang="en-US" smtClean="0"/>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NCP\Desktop\liquid-chromatography-mass-spectroscopy-lcms-2-728.jpg"/>
          <p:cNvPicPr>
            <a:picLocks noChangeAspect="1" noChangeArrowheads="1"/>
          </p:cNvPicPr>
          <p:nvPr/>
        </p:nvPicPr>
        <p:blipFill>
          <a:blip r:embed="rId2"/>
          <a:srcRect/>
          <a:stretch>
            <a:fillRect/>
          </a:stretch>
        </p:blipFill>
        <p:spPr bwMode="auto">
          <a:xfrm>
            <a:off x="304800" y="228600"/>
            <a:ext cx="8610600" cy="6629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NCP\Desktop\liquid-chromatography-mass-spectroscopy-lcms-8-728.jpg"/>
          <p:cNvPicPr>
            <a:picLocks noChangeAspect="1" noChangeArrowheads="1"/>
          </p:cNvPicPr>
          <p:nvPr/>
        </p:nvPicPr>
        <p:blipFill>
          <a:blip r:embed="rId2"/>
          <a:srcRect/>
          <a:stretch>
            <a:fillRect/>
          </a:stretch>
        </p:blipFill>
        <p:spPr bwMode="auto">
          <a:xfrm>
            <a:off x="304800" y="304800"/>
            <a:ext cx="8458200" cy="6400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NCP\Desktop\liquid-chromatography-mass-spectroscopy-lcms-9-728.jpg"/>
          <p:cNvPicPr>
            <a:picLocks noChangeAspect="1" noChangeArrowheads="1"/>
          </p:cNvPicPr>
          <p:nvPr/>
        </p:nvPicPr>
        <p:blipFill>
          <a:blip r:embed="rId2"/>
          <a:srcRect/>
          <a:stretch>
            <a:fillRect/>
          </a:stretch>
        </p:blipFill>
        <p:spPr bwMode="auto">
          <a:xfrm>
            <a:off x="228600" y="304800"/>
            <a:ext cx="8610600" cy="6324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LNCP\Desktop\lc-ms-9-638.jpg"/>
          <p:cNvPicPr>
            <a:picLocks noChangeAspect="1" noChangeArrowheads="1"/>
          </p:cNvPicPr>
          <p:nvPr/>
        </p:nvPicPr>
        <p:blipFill>
          <a:blip r:embed="rId2"/>
          <a:srcRect/>
          <a:stretch>
            <a:fillRect/>
          </a:stretch>
        </p:blipFill>
        <p:spPr bwMode="auto">
          <a:xfrm>
            <a:off x="304800" y="533400"/>
            <a:ext cx="8382000" cy="5638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NCP\Desktop\liquid-chromatography-mass-spectroscopy-lcms-10-728.jpg"/>
          <p:cNvPicPr>
            <a:picLocks noChangeAspect="1" noChangeArrowheads="1"/>
          </p:cNvPicPr>
          <p:nvPr/>
        </p:nvPicPr>
        <p:blipFill>
          <a:blip r:embed="rId2"/>
          <a:srcRect/>
          <a:stretch>
            <a:fillRect/>
          </a:stretch>
        </p:blipFill>
        <p:spPr bwMode="auto">
          <a:xfrm>
            <a:off x="457200" y="304800"/>
            <a:ext cx="8305800" cy="63246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LNCP\Desktop\liquid-chromatography-mass-spectroscopy-lcms-11-728.jpg"/>
          <p:cNvPicPr>
            <a:picLocks noChangeAspect="1" noChangeArrowheads="1"/>
          </p:cNvPicPr>
          <p:nvPr/>
        </p:nvPicPr>
        <p:blipFill>
          <a:blip r:embed="rId2"/>
          <a:srcRect/>
          <a:stretch>
            <a:fillRect/>
          </a:stretch>
        </p:blipFill>
        <p:spPr bwMode="auto">
          <a:xfrm>
            <a:off x="304800" y="381000"/>
            <a:ext cx="8610600" cy="62484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LNCP\Desktop\liquid-chromatography-mass-spectroscopy-lcms-12-728.jpg"/>
          <p:cNvPicPr>
            <a:picLocks noChangeAspect="1" noChangeArrowheads="1"/>
          </p:cNvPicPr>
          <p:nvPr/>
        </p:nvPicPr>
        <p:blipFill>
          <a:blip r:embed="rId2"/>
          <a:srcRect/>
          <a:stretch>
            <a:fillRect/>
          </a:stretch>
        </p:blipFill>
        <p:spPr bwMode="auto">
          <a:xfrm>
            <a:off x="457200" y="381000"/>
            <a:ext cx="8229600" cy="6324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LNCP\Desktop\liquid-chromatography-mass-spectroscopy-lcms-13-728.jpg"/>
          <p:cNvPicPr>
            <a:picLocks noChangeAspect="1" noChangeArrowheads="1"/>
          </p:cNvPicPr>
          <p:nvPr/>
        </p:nvPicPr>
        <p:blipFill>
          <a:blip r:embed="rId2"/>
          <a:srcRect/>
          <a:stretch>
            <a:fillRect/>
          </a:stretch>
        </p:blipFill>
        <p:spPr bwMode="auto">
          <a:xfrm>
            <a:off x="381000" y="381000"/>
            <a:ext cx="8534400" cy="6172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LNCP\Desktop\liquid-chromatography-mass-spectroscopy-lcms-14-728.jpg"/>
          <p:cNvPicPr>
            <a:picLocks noChangeAspect="1" noChangeArrowheads="1"/>
          </p:cNvPicPr>
          <p:nvPr/>
        </p:nvPicPr>
        <p:blipFill>
          <a:blip r:embed="rId2"/>
          <a:srcRect/>
          <a:stretch>
            <a:fillRect/>
          </a:stretch>
        </p:blipFill>
        <p:spPr bwMode="auto">
          <a:xfrm>
            <a:off x="228600" y="457200"/>
            <a:ext cx="8534400" cy="5943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LNCP\Desktop\liquid-chromatography-mass-spectroscopy-lcms-16-728.jpg"/>
          <p:cNvPicPr>
            <a:picLocks noChangeAspect="1" noChangeArrowheads="1"/>
          </p:cNvPicPr>
          <p:nvPr/>
        </p:nvPicPr>
        <p:blipFill>
          <a:blip r:embed="rId2"/>
          <a:srcRect/>
          <a:stretch>
            <a:fillRect/>
          </a:stretch>
        </p:blipFill>
        <p:spPr bwMode="auto">
          <a:xfrm>
            <a:off x="609600" y="228600"/>
            <a:ext cx="8077200" cy="63246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LNCP\Desktop\liquid-chromatography-mass-spectroscopy-lcms-17-728.jpg"/>
          <p:cNvPicPr>
            <a:picLocks noChangeAspect="1" noChangeArrowheads="1"/>
          </p:cNvPicPr>
          <p:nvPr/>
        </p:nvPicPr>
        <p:blipFill>
          <a:blip r:embed="rId2"/>
          <a:srcRect/>
          <a:stretch>
            <a:fillRect/>
          </a:stretch>
        </p:blipFill>
        <p:spPr bwMode="auto">
          <a:xfrm>
            <a:off x="457200" y="381000"/>
            <a:ext cx="8229600" cy="6096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Theory of LC/MS&#10;• HPLC is a method for separating a complex mixture in to its&#10;components.&#10;• High sensitivity of mass spe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descr="C:\Users\LNCP\Desktop\lc-ms-3-638.jpg"/>
          <p:cNvPicPr>
            <a:picLocks noChangeAspect="1" noChangeArrowheads="1"/>
          </p:cNvPicPr>
          <p:nvPr/>
        </p:nvPicPr>
        <p:blipFill>
          <a:blip r:embed="rId2"/>
          <a:srcRect/>
          <a:stretch>
            <a:fillRect/>
          </a:stretch>
        </p:blipFill>
        <p:spPr bwMode="auto">
          <a:xfrm>
            <a:off x="381000" y="0"/>
            <a:ext cx="7772399" cy="571023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LNCP\Desktop\liquid-chromatography-mass-spectroscopy-lcms-18-728.jpg"/>
          <p:cNvPicPr>
            <a:picLocks noChangeAspect="1" noChangeArrowheads="1"/>
          </p:cNvPicPr>
          <p:nvPr/>
        </p:nvPicPr>
        <p:blipFill>
          <a:blip r:embed="rId2"/>
          <a:srcRect/>
          <a:stretch>
            <a:fillRect/>
          </a:stretch>
        </p:blipFill>
        <p:spPr bwMode="auto">
          <a:xfrm>
            <a:off x="304800" y="304800"/>
            <a:ext cx="8382000" cy="63246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LNCP\Desktop\liquid-chromatography-mass-spectroscopy-lcms-20-728.jpg"/>
          <p:cNvPicPr>
            <a:picLocks noChangeAspect="1" noChangeArrowheads="1"/>
          </p:cNvPicPr>
          <p:nvPr/>
        </p:nvPicPr>
        <p:blipFill>
          <a:blip r:embed="rId2"/>
          <a:srcRect/>
          <a:stretch>
            <a:fillRect/>
          </a:stretch>
        </p:blipFill>
        <p:spPr bwMode="auto">
          <a:xfrm>
            <a:off x="228600" y="228600"/>
            <a:ext cx="8610600" cy="63246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LNCP\Desktop\liquid-chromatography-mass-spectroscopy-lcms-21-728.jpg"/>
          <p:cNvPicPr>
            <a:picLocks noChangeAspect="1" noChangeArrowheads="1"/>
          </p:cNvPicPr>
          <p:nvPr/>
        </p:nvPicPr>
        <p:blipFill>
          <a:blip r:embed="rId2"/>
          <a:srcRect/>
          <a:stretch>
            <a:fillRect/>
          </a:stretch>
        </p:blipFill>
        <p:spPr bwMode="auto">
          <a:xfrm>
            <a:off x="0" y="533400"/>
            <a:ext cx="8763000" cy="57912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LNCP\Desktop\liquid-chromatography-mass-spectroscopy-lcms-22-728.jpg"/>
          <p:cNvPicPr>
            <a:picLocks noChangeAspect="1" noChangeArrowheads="1"/>
          </p:cNvPicPr>
          <p:nvPr/>
        </p:nvPicPr>
        <p:blipFill>
          <a:blip r:embed="rId2"/>
          <a:srcRect/>
          <a:stretch>
            <a:fillRect/>
          </a:stretch>
        </p:blipFill>
        <p:spPr bwMode="auto">
          <a:xfrm>
            <a:off x="533400" y="533400"/>
            <a:ext cx="7696200" cy="59436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8077200" cy="2554545"/>
          </a:xfrm>
          <a:prstGeom prst="rect">
            <a:avLst/>
          </a:prstGeom>
        </p:spPr>
        <p:txBody>
          <a:bodyPr wrap="square">
            <a:spAutoFit/>
          </a:bodyPr>
          <a:lstStyle/>
          <a:p>
            <a:pPr algn="just"/>
            <a:r>
              <a:rPr lang="en-US" sz="2000" dirty="0" smtClean="0"/>
              <a:t>LC/MS plays a key role in the drug discovery and drug development process. Since the introduction of </a:t>
            </a:r>
            <a:r>
              <a:rPr lang="en-US" sz="2000" dirty="0" err="1" smtClean="0"/>
              <a:t>electrospray</a:t>
            </a:r>
            <a:r>
              <a:rPr lang="en-US" sz="2000" dirty="0" smtClean="0"/>
              <a:t> ionization a variety of LC/MS applications for the pharmaceutical industry have been developed for compound identification and quantification.</a:t>
            </a:r>
          </a:p>
          <a:p>
            <a:pPr algn="just"/>
            <a:r>
              <a:rPr lang="en-US" sz="2000" dirty="0" smtClean="0"/>
              <a:t>LC/MS is suitable for many applications, from pharmaceutical development to environmental analysis. Its ability to detect a wide range of compounds with great sensitivity and </a:t>
            </a:r>
            <a:r>
              <a:rPr lang="en-US" sz="2000" dirty="0" err="1" smtClean="0"/>
              <a:t>speci</a:t>
            </a:r>
            <a:r>
              <a:rPr lang="en-US" sz="2000" dirty="0" smtClean="0"/>
              <a:t>- </a:t>
            </a:r>
            <a:r>
              <a:rPr lang="en-US" sz="2000" dirty="0" err="1" smtClean="0"/>
              <a:t>ficity</a:t>
            </a:r>
            <a:r>
              <a:rPr lang="en-US" sz="2000" dirty="0" smtClean="0"/>
              <a:t> has made it popular in a variety of fields.</a:t>
            </a:r>
            <a:endParaRPr lang="en-US" sz="2000" dirty="0"/>
          </a:p>
        </p:txBody>
      </p:sp>
      <p:sp>
        <p:nvSpPr>
          <p:cNvPr id="3" name="Rectangle 2"/>
          <p:cNvSpPr/>
          <p:nvPr/>
        </p:nvSpPr>
        <p:spPr>
          <a:xfrm>
            <a:off x="609600" y="3352800"/>
            <a:ext cx="7696200" cy="1015663"/>
          </a:xfrm>
          <a:prstGeom prst="rect">
            <a:avLst/>
          </a:prstGeom>
        </p:spPr>
        <p:txBody>
          <a:bodyPr wrap="square">
            <a:spAutoFit/>
          </a:bodyPr>
          <a:lstStyle/>
          <a:p>
            <a:pPr algn="just"/>
            <a:r>
              <a:rPr lang="en-US" sz="2000" dirty="0" smtClean="0"/>
              <a:t>LCMS is always the method of choice when liquid chromatography is an essential step in an analytical procedure anyway, namely for the determination of highly polar, chemically or thermally labile compounds.</a:t>
            </a:r>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8305800" cy="3170099"/>
          </a:xfrm>
          <a:prstGeom prst="rect">
            <a:avLst/>
          </a:prstGeom>
        </p:spPr>
        <p:txBody>
          <a:bodyPr wrap="square">
            <a:spAutoFit/>
          </a:bodyPr>
          <a:lstStyle/>
          <a:p>
            <a:r>
              <a:rPr lang="en-US" sz="2000" b="1" dirty="0" smtClean="0"/>
              <a:t>Biomedical Applications</a:t>
            </a:r>
          </a:p>
          <a:p>
            <a:pPr algn="just"/>
            <a:r>
              <a:rPr lang="en-US" sz="2000" dirty="0" smtClean="0"/>
              <a:t>The LC-MS technique is useful for the detection of steroid drugs in body fluids and in profiling endogenous steroids. Steroid sulfates have been detected with high sensitivity using this method. </a:t>
            </a:r>
            <a:r>
              <a:rPr lang="en-US" sz="2000" dirty="0" err="1" smtClean="0"/>
              <a:t>Plasmaspray</a:t>
            </a:r>
            <a:r>
              <a:rPr lang="en-US" sz="2000" dirty="0" smtClean="0"/>
              <a:t> has been used to test saliva for steroid hormones in patients suffering from congenital adrenal hyperplasia.</a:t>
            </a:r>
          </a:p>
          <a:p>
            <a:pPr algn="just"/>
            <a:r>
              <a:rPr lang="en-US" sz="2000" dirty="0" smtClean="0"/>
              <a:t>Amino acids were one of the first compounds analyzed using LC-MS coupled with laser desorption and </a:t>
            </a:r>
            <a:r>
              <a:rPr lang="en-US" sz="2000" dirty="0" err="1" smtClean="0"/>
              <a:t>thermospray</a:t>
            </a:r>
            <a:r>
              <a:rPr lang="en-US" sz="2000" dirty="0" smtClean="0"/>
              <a:t>. Nucleosides, nucleotides, </a:t>
            </a:r>
            <a:r>
              <a:rPr lang="en-US" sz="2000" dirty="0" err="1" smtClean="0"/>
              <a:t>saccharides</a:t>
            </a:r>
            <a:r>
              <a:rPr lang="en-US" sz="2000" dirty="0" smtClean="0"/>
              <a:t>, peptides, and proteins were all analyzed and their molecular weights were determined using LC-MS coupled with </a:t>
            </a:r>
            <a:r>
              <a:rPr lang="en-US" sz="2000" dirty="0" err="1" smtClean="0"/>
              <a:t>electrospray</a:t>
            </a:r>
            <a:r>
              <a:rPr lang="en-US" sz="2000" dirty="0" smtClean="0"/>
              <a:t>. Bile acids have also been determined using LC-MS and </a:t>
            </a:r>
            <a:r>
              <a:rPr lang="en-US" sz="2000" dirty="0" err="1" smtClean="0"/>
              <a:t>thermospray</a:t>
            </a:r>
            <a:r>
              <a:rPr lang="en-US" sz="2000" dirty="0" smtClean="0"/>
              <a:t>.</a:t>
            </a:r>
            <a:endParaRPr lang="en-US" sz="2000" dirty="0"/>
          </a:p>
        </p:txBody>
      </p:sp>
      <p:sp>
        <p:nvSpPr>
          <p:cNvPr id="3" name="Rectangle 2"/>
          <p:cNvSpPr/>
          <p:nvPr/>
        </p:nvSpPr>
        <p:spPr>
          <a:xfrm>
            <a:off x="304800" y="3352800"/>
            <a:ext cx="8610600" cy="2554545"/>
          </a:xfrm>
          <a:prstGeom prst="rect">
            <a:avLst/>
          </a:prstGeom>
        </p:spPr>
        <p:txBody>
          <a:bodyPr wrap="square">
            <a:spAutoFit/>
          </a:bodyPr>
          <a:lstStyle/>
          <a:p>
            <a:pPr algn="just"/>
            <a:r>
              <a:rPr lang="en-US" sz="2000" b="1" dirty="0" smtClean="0"/>
              <a:t>    Environmental </a:t>
            </a:r>
            <a:r>
              <a:rPr lang="en-US" sz="2000" b="1" dirty="0" smtClean="0"/>
              <a:t>Applications</a:t>
            </a:r>
          </a:p>
          <a:p>
            <a:pPr algn="just"/>
            <a:r>
              <a:rPr lang="en-US" sz="2000" dirty="0" smtClean="0"/>
              <a:t>LC-MS is used in the analysis of diverse samples such as soil, drinking water or waste water, air, and sludge. The samples may belong to many different chemical species ranging from non-polar hydrocarbons to ionic </a:t>
            </a:r>
            <a:r>
              <a:rPr lang="en-US" sz="2000" dirty="0" err="1" smtClean="0"/>
              <a:t>organometallic</a:t>
            </a:r>
            <a:r>
              <a:rPr lang="en-US" sz="2000" dirty="0" smtClean="0"/>
              <a:t> species.</a:t>
            </a:r>
          </a:p>
          <a:p>
            <a:pPr algn="just"/>
            <a:r>
              <a:rPr lang="en-US" sz="2000" dirty="0" smtClean="0"/>
              <a:t>Several pesticides and herbicides including </a:t>
            </a:r>
            <a:r>
              <a:rPr lang="en-US" sz="2000" dirty="0" err="1" smtClean="0"/>
              <a:t>triazine</a:t>
            </a:r>
            <a:r>
              <a:rPr lang="en-US" sz="2000" dirty="0" smtClean="0"/>
              <a:t> derivatives, </a:t>
            </a:r>
            <a:r>
              <a:rPr lang="en-US" sz="2000" dirty="0" err="1" smtClean="0"/>
              <a:t>chlorophenols</a:t>
            </a:r>
            <a:r>
              <a:rPr lang="en-US" sz="2000" dirty="0" smtClean="0"/>
              <a:t>, </a:t>
            </a:r>
            <a:r>
              <a:rPr lang="en-US" sz="2000" dirty="0" err="1" smtClean="0"/>
              <a:t>phenoxyalkanoic</a:t>
            </a:r>
            <a:r>
              <a:rPr lang="en-US" sz="2000" dirty="0" smtClean="0"/>
              <a:t> acids, and sulfonylurea herbicides can be analyzed using LC-MS. Separation of polycyclic aromatic hydrocarbons and </a:t>
            </a:r>
            <a:r>
              <a:rPr lang="en-US" sz="2000" dirty="0" err="1" smtClean="0"/>
              <a:t>organometallic</a:t>
            </a:r>
            <a:r>
              <a:rPr lang="en-US" sz="2000" dirty="0" smtClean="0"/>
              <a:t> compounds is also possible using the technique.</a:t>
            </a:r>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458200" cy="1015663"/>
          </a:xfrm>
          <a:prstGeom prst="rect">
            <a:avLst/>
          </a:prstGeom>
        </p:spPr>
        <p:txBody>
          <a:bodyPr wrap="square">
            <a:spAutoFit/>
          </a:bodyPr>
          <a:lstStyle/>
          <a:p>
            <a:pPr algn="just"/>
            <a:r>
              <a:rPr lang="en-US" sz="2000" b="1" dirty="0" smtClean="0"/>
              <a:t>Biochemical Screening for Genetic Disorders</a:t>
            </a:r>
          </a:p>
          <a:p>
            <a:pPr algn="just"/>
            <a:r>
              <a:rPr lang="en-US" sz="2000" dirty="0" smtClean="0"/>
              <a:t>Blood samples of newborn babies are analyzed using LC-MS to detect metabolic disorders.</a:t>
            </a:r>
            <a:endParaRPr lang="en-US" sz="2000" dirty="0"/>
          </a:p>
        </p:txBody>
      </p:sp>
      <p:sp>
        <p:nvSpPr>
          <p:cNvPr id="3" name="Rectangle 2"/>
          <p:cNvSpPr/>
          <p:nvPr/>
        </p:nvSpPr>
        <p:spPr>
          <a:xfrm>
            <a:off x="381000" y="1371600"/>
            <a:ext cx="8458200" cy="1938992"/>
          </a:xfrm>
          <a:prstGeom prst="rect">
            <a:avLst/>
          </a:prstGeom>
        </p:spPr>
        <p:txBody>
          <a:bodyPr wrap="square">
            <a:spAutoFit/>
          </a:bodyPr>
          <a:lstStyle/>
          <a:p>
            <a:r>
              <a:rPr lang="en-US" sz="2000" b="1" dirty="0" smtClean="0"/>
              <a:t>Pharmaceuticals</a:t>
            </a:r>
          </a:p>
          <a:p>
            <a:r>
              <a:rPr lang="en-US" sz="2000" dirty="0" smtClean="0"/>
              <a:t>LC-MS is widely used in the determination of pharmaceutical compounds and especially in the separation of optically active drugs. Antibiotics and potential </a:t>
            </a:r>
            <a:r>
              <a:rPr lang="en-US" sz="2000" dirty="0" err="1" smtClean="0"/>
              <a:t>antimalarials</a:t>
            </a:r>
            <a:r>
              <a:rPr lang="en-US" sz="2000" dirty="0" smtClean="0"/>
              <a:t> have been studied using </a:t>
            </a:r>
            <a:r>
              <a:rPr lang="en-US" sz="2000" dirty="0" err="1" smtClean="0"/>
              <a:t>thermospray</a:t>
            </a:r>
            <a:r>
              <a:rPr lang="en-US" sz="2000" dirty="0" smtClean="0"/>
              <a:t>. The use of LC-MS in the identification of </a:t>
            </a:r>
            <a:r>
              <a:rPr lang="en-US" sz="2000" dirty="0" err="1" smtClean="0"/>
              <a:t>bromazepam</a:t>
            </a:r>
            <a:r>
              <a:rPr lang="en-US" sz="2000" dirty="0" smtClean="0"/>
              <a:t> and similar drugs in case of intoxication has been successfully demonstrated.</a:t>
            </a:r>
            <a:endParaRPr lang="en-US" sz="2000" dirty="0"/>
          </a:p>
        </p:txBody>
      </p:sp>
      <p:sp>
        <p:nvSpPr>
          <p:cNvPr id="4" name="Rectangle 3"/>
          <p:cNvSpPr/>
          <p:nvPr/>
        </p:nvSpPr>
        <p:spPr>
          <a:xfrm>
            <a:off x="381000" y="3200400"/>
            <a:ext cx="8305800" cy="1631216"/>
          </a:xfrm>
          <a:prstGeom prst="rect">
            <a:avLst/>
          </a:prstGeom>
        </p:spPr>
        <p:txBody>
          <a:bodyPr wrap="square">
            <a:spAutoFit/>
          </a:bodyPr>
          <a:lstStyle/>
          <a:p>
            <a:pPr algn="just"/>
            <a:r>
              <a:rPr lang="en-US" sz="2000" b="1" dirty="0" smtClean="0"/>
              <a:t>Therapeutic Drug Monitoring and Toxicology</a:t>
            </a:r>
          </a:p>
          <a:p>
            <a:pPr algn="just"/>
            <a:r>
              <a:rPr lang="en-US" sz="2000" dirty="0" smtClean="0"/>
              <a:t>In drug monitoring, LC-MS assays have been developed for </a:t>
            </a:r>
            <a:r>
              <a:rPr lang="en-US" sz="2000" dirty="0" err="1" smtClean="0"/>
              <a:t>immunosuppressants</a:t>
            </a:r>
            <a:r>
              <a:rPr lang="en-US" sz="2000" dirty="0" smtClean="0"/>
              <a:t> including </a:t>
            </a:r>
            <a:r>
              <a:rPr lang="en-US" sz="2000" dirty="0" err="1" smtClean="0"/>
              <a:t>tacrolimus</a:t>
            </a:r>
            <a:r>
              <a:rPr lang="en-US" sz="2000" dirty="0" smtClean="0"/>
              <a:t>, </a:t>
            </a:r>
            <a:r>
              <a:rPr lang="en-US" sz="2000" dirty="0" err="1" smtClean="0"/>
              <a:t>cyclosporin</a:t>
            </a:r>
            <a:r>
              <a:rPr lang="en-US" sz="2000" dirty="0" smtClean="0"/>
              <a:t>, </a:t>
            </a:r>
            <a:r>
              <a:rPr lang="en-US" sz="2000" dirty="0" err="1" smtClean="0"/>
              <a:t>everolimus</a:t>
            </a:r>
            <a:r>
              <a:rPr lang="en-US" sz="2000" dirty="0" smtClean="0"/>
              <a:t>, </a:t>
            </a:r>
            <a:r>
              <a:rPr lang="en-US" sz="2000" dirty="0" err="1" smtClean="0"/>
              <a:t>sirolimus</a:t>
            </a:r>
            <a:r>
              <a:rPr lang="en-US" sz="2000" dirty="0" smtClean="0"/>
              <a:t>, and </a:t>
            </a:r>
            <a:r>
              <a:rPr lang="en-US" sz="2000" dirty="0" err="1" smtClean="0"/>
              <a:t>mycophenolic</a:t>
            </a:r>
            <a:r>
              <a:rPr lang="en-US" sz="2000" dirty="0" smtClean="0"/>
              <a:t> acid. Similar assays for </a:t>
            </a:r>
            <a:r>
              <a:rPr lang="en-US" sz="2000" dirty="0" err="1" smtClean="0"/>
              <a:t>aminoglycosides</a:t>
            </a:r>
            <a:r>
              <a:rPr lang="en-US" sz="2000" dirty="0" smtClean="0"/>
              <a:t>, anticancer drugs, and </a:t>
            </a:r>
            <a:r>
              <a:rPr lang="en-US" sz="2000" dirty="0" err="1" smtClean="0"/>
              <a:t>antiretrovirals</a:t>
            </a:r>
            <a:r>
              <a:rPr lang="en-US" sz="2000" dirty="0" smtClean="0"/>
              <a:t> have also been described.</a:t>
            </a:r>
            <a:endParaRPr 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838200"/>
            <a:ext cx="7696200" cy="1631216"/>
          </a:xfrm>
          <a:prstGeom prst="rect">
            <a:avLst/>
          </a:prstGeom>
        </p:spPr>
        <p:txBody>
          <a:bodyPr wrap="square">
            <a:spAutoFit/>
          </a:bodyPr>
          <a:lstStyle/>
          <a:p>
            <a:pPr algn="just"/>
            <a:r>
              <a:rPr lang="en-US" sz="2000" b="1" dirty="0" smtClean="0"/>
              <a:t>Steroid Hormones</a:t>
            </a:r>
          </a:p>
          <a:p>
            <a:pPr algn="just"/>
            <a:r>
              <a:rPr lang="en-US" sz="2000" dirty="0" smtClean="0"/>
              <a:t>LC-MS analysis has been helpful in steroid biochemistry studies where traditional immunoassays have not proved very effective. Highly sensitive LC-MS assays have been developed for the measurement of low </a:t>
            </a:r>
            <a:r>
              <a:rPr lang="en-US" sz="2000" dirty="0" err="1" smtClean="0"/>
              <a:t>dihydrotestosterone</a:t>
            </a:r>
            <a:r>
              <a:rPr lang="en-US" sz="2000" dirty="0" smtClean="0"/>
              <a:t> and testosterone levels in women and children.</a:t>
            </a:r>
            <a:endParaRPr lang="en-US" sz="2000" dirty="0"/>
          </a:p>
        </p:txBody>
      </p:sp>
      <p:sp>
        <p:nvSpPr>
          <p:cNvPr id="3" name="Rectangle 2"/>
          <p:cNvSpPr/>
          <p:nvPr/>
        </p:nvSpPr>
        <p:spPr>
          <a:xfrm>
            <a:off x="609600" y="2667000"/>
            <a:ext cx="8229600" cy="1631216"/>
          </a:xfrm>
          <a:prstGeom prst="rect">
            <a:avLst/>
          </a:prstGeom>
        </p:spPr>
        <p:txBody>
          <a:bodyPr wrap="square">
            <a:spAutoFit/>
          </a:bodyPr>
          <a:lstStyle/>
          <a:p>
            <a:r>
              <a:rPr lang="en-US" sz="2000" b="1" dirty="0" smtClean="0"/>
              <a:t>Vitamins and Related Metabolites</a:t>
            </a:r>
          </a:p>
          <a:p>
            <a:r>
              <a:rPr lang="en-US" sz="2000" dirty="0" smtClean="0"/>
              <a:t>LC-MS is a preferred method for the measurement of vitamin D and its metabolites. LC-MS assays have been developed for 25-hydroxyvitamin D2 and D3 in plasma and serum. Similar assays are also available for fat-soluble vitamins such as vitamin K15 and Vitamin E13,15.</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NCP\Desktop\1.jpg"/>
          <p:cNvPicPr>
            <a:picLocks noChangeAspect="1" noChangeArrowheads="1"/>
          </p:cNvPicPr>
          <p:nvPr/>
        </p:nvPicPr>
        <p:blipFill>
          <a:blip r:embed="rId2"/>
          <a:srcRect/>
          <a:stretch>
            <a:fillRect/>
          </a:stretch>
        </p:blipFill>
        <p:spPr bwMode="auto">
          <a:xfrm>
            <a:off x="1104900" y="828675"/>
            <a:ext cx="6934200" cy="52006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NCP\Desktop\liquid-chromatography-mass-spectroscopy-lcms-4-728.jpg"/>
          <p:cNvPicPr>
            <a:picLocks noChangeAspect="1" noChangeArrowheads="1"/>
          </p:cNvPicPr>
          <p:nvPr/>
        </p:nvPicPr>
        <p:blipFill>
          <a:blip r:embed="rId2"/>
          <a:srcRect/>
          <a:stretch>
            <a:fillRect/>
          </a:stretch>
        </p:blipFill>
        <p:spPr bwMode="auto">
          <a:xfrm>
            <a:off x="457200" y="304800"/>
            <a:ext cx="8305800" cy="6248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LNCP\Desktop\lc-ms-4-638.jpg"/>
          <p:cNvPicPr>
            <a:picLocks noChangeAspect="1" noChangeArrowheads="1"/>
          </p:cNvPicPr>
          <p:nvPr/>
        </p:nvPicPr>
        <p:blipFill>
          <a:blip r:embed="rId2"/>
          <a:srcRect/>
          <a:stretch>
            <a:fillRect/>
          </a:stretch>
        </p:blipFill>
        <p:spPr bwMode="auto">
          <a:xfrm>
            <a:off x="457200" y="381000"/>
            <a:ext cx="7848599" cy="6019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LNCP\Desktop\hyphenated-techniques-8-638.jpg"/>
          <p:cNvPicPr>
            <a:picLocks noChangeAspect="1" noChangeArrowheads="1"/>
          </p:cNvPicPr>
          <p:nvPr/>
        </p:nvPicPr>
        <p:blipFill>
          <a:blip r:embed="rId2"/>
          <a:srcRect/>
          <a:stretch>
            <a:fillRect/>
          </a:stretch>
        </p:blipFill>
        <p:spPr bwMode="auto">
          <a:xfrm>
            <a:off x="304800" y="304800"/>
            <a:ext cx="8534400" cy="6553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NCP\Desktop\liquid-chromatography-mass-spectroscopy-lcms-6-728.jpg"/>
          <p:cNvPicPr>
            <a:picLocks noChangeAspect="1" noChangeArrowheads="1"/>
          </p:cNvPicPr>
          <p:nvPr/>
        </p:nvPicPr>
        <p:blipFill>
          <a:blip r:embed="rId2"/>
          <a:srcRect/>
          <a:stretch>
            <a:fillRect/>
          </a:stretch>
        </p:blipFill>
        <p:spPr bwMode="auto">
          <a:xfrm>
            <a:off x="152400" y="0"/>
            <a:ext cx="8763000" cy="685799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NCP\Desktop\liquid-chromatography-mass-spectroscopy-lcms-5-728.jpg"/>
          <p:cNvPicPr>
            <a:picLocks noChangeAspect="1" noChangeArrowheads="1"/>
          </p:cNvPicPr>
          <p:nvPr/>
        </p:nvPicPr>
        <p:blipFill>
          <a:blip r:embed="rId2"/>
          <a:srcRect/>
          <a:stretch>
            <a:fillRect/>
          </a:stretch>
        </p:blipFill>
        <p:spPr bwMode="auto">
          <a:xfrm>
            <a:off x="381000" y="304800"/>
            <a:ext cx="8153400" cy="6248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NCP\Desktop\liquid-chromatography-mass-spectroscopy-lcms-7-728.jpg"/>
          <p:cNvPicPr>
            <a:picLocks noChangeAspect="1" noChangeArrowheads="1"/>
          </p:cNvPicPr>
          <p:nvPr/>
        </p:nvPicPr>
        <p:blipFill>
          <a:blip r:embed="rId2"/>
          <a:srcRect/>
          <a:stretch>
            <a:fillRect/>
          </a:stretch>
        </p:blipFill>
        <p:spPr bwMode="auto">
          <a:xfrm>
            <a:off x="381000" y="381000"/>
            <a:ext cx="8382000" cy="62484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506</Words>
  <Application>Microsoft Office PowerPoint</Application>
  <PresentationFormat>On-screen Show (4:3)</PresentationFormat>
  <Paragraphs>20</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LNCP</dc:creator>
  <cp:lastModifiedBy>LNCP</cp:lastModifiedBy>
  <cp:revision>28</cp:revision>
  <dcterms:created xsi:type="dcterms:W3CDTF">2006-08-16T00:00:00Z</dcterms:created>
  <dcterms:modified xsi:type="dcterms:W3CDTF">2019-03-28T04:07:39Z</dcterms:modified>
</cp:coreProperties>
</file>