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142.xml" ContentType="application/vnd.openxmlformats-officedocument.presentationml.slide+xml"/>
  <Override PartName="/ppt/slides/slide160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129.xml" ContentType="application/vnd.openxmlformats-officedocument.presentationml.slide+xml"/>
  <Override PartName="/ppt/slides/slide147.xml" ContentType="application/vnd.openxmlformats-officedocument.presentationml.slide+xml"/>
  <Override PartName="/ppt/slides/slide158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Override PartName="/ppt/slides/slide165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s/slide150.xml" ContentType="application/vnd.openxmlformats-officedocument.presentationml.slide+xml"/>
  <Override PartName="/ppt/slides/slide161.xml" ContentType="application/vnd.openxmlformats-officedocument.presentationml.slide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slides/slide119.xml" ContentType="application/vnd.openxmlformats-officedocument.presentationml.slide+xml"/>
  <Override PartName="/ppt/slides/slide148.xml" ContentType="application/vnd.openxmlformats-officedocument.presentationml.slide+xml"/>
  <Override PartName="/ppt/slides/slide166.xml" ContentType="application/vnd.openxmlformats-officedocument.presentationml.slide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55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44.xml" ContentType="application/vnd.openxmlformats-officedocument.presentationml.slide+xml"/>
  <Override PartName="/ppt/slides/slide153.xml" ContentType="application/vnd.openxmlformats-officedocument.presentationml.slide+xml"/>
  <Override PartName="/ppt/slides/slide162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51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s/slide138.xml" ContentType="application/vnd.openxmlformats-officedocument.presentationml.slide+xml"/>
  <Override PartName="/ppt/slides/slide167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s/slide163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  <Override PartName="/ppt/slides/slide139.xml" ContentType="application/vnd.openxmlformats-officedocument.presentationml.slide+xml"/>
  <Override PartName="/ppt/slides/slide157.xml" ContentType="application/vnd.openxmlformats-officedocument.presentationml.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slides/slide164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  <p:sldId id="376" r:id="rId122"/>
    <p:sldId id="377" r:id="rId123"/>
    <p:sldId id="378" r:id="rId124"/>
    <p:sldId id="379" r:id="rId125"/>
    <p:sldId id="380" r:id="rId126"/>
    <p:sldId id="381" r:id="rId127"/>
    <p:sldId id="382" r:id="rId128"/>
    <p:sldId id="383" r:id="rId129"/>
    <p:sldId id="384" r:id="rId130"/>
    <p:sldId id="385" r:id="rId131"/>
    <p:sldId id="386" r:id="rId132"/>
    <p:sldId id="387" r:id="rId133"/>
    <p:sldId id="388" r:id="rId134"/>
    <p:sldId id="389" r:id="rId135"/>
    <p:sldId id="390" r:id="rId136"/>
    <p:sldId id="391" r:id="rId137"/>
    <p:sldId id="392" r:id="rId138"/>
    <p:sldId id="393" r:id="rId139"/>
    <p:sldId id="394" r:id="rId140"/>
    <p:sldId id="395" r:id="rId141"/>
    <p:sldId id="396" r:id="rId142"/>
    <p:sldId id="397" r:id="rId143"/>
    <p:sldId id="398" r:id="rId144"/>
    <p:sldId id="399" r:id="rId145"/>
    <p:sldId id="400" r:id="rId146"/>
    <p:sldId id="401" r:id="rId147"/>
    <p:sldId id="402" r:id="rId148"/>
    <p:sldId id="403" r:id="rId149"/>
    <p:sldId id="404" r:id="rId150"/>
    <p:sldId id="405" r:id="rId151"/>
    <p:sldId id="406" r:id="rId152"/>
    <p:sldId id="407" r:id="rId153"/>
    <p:sldId id="408" r:id="rId154"/>
    <p:sldId id="409" r:id="rId155"/>
    <p:sldId id="410" r:id="rId156"/>
    <p:sldId id="411" r:id="rId157"/>
    <p:sldId id="412" r:id="rId158"/>
    <p:sldId id="413" r:id="rId159"/>
    <p:sldId id="414" r:id="rId160"/>
    <p:sldId id="415" r:id="rId161"/>
    <p:sldId id="416" r:id="rId162"/>
    <p:sldId id="417" r:id="rId163"/>
    <p:sldId id="418" r:id="rId164"/>
    <p:sldId id="419" r:id="rId165"/>
    <p:sldId id="420" r:id="rId166"/>
    <p:sldId id="421" r:id="rId167"/>
    <p:sldId id="422" r:id="rId16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0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theme" Target="theme/theme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slide" Target="slides/slide163.xml"/><Relationship Id="rId16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72" Type="http://schemas.openxmlformats.org/officeDocument/2006/relationships/tableStyles" Target="tableStyle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57200" y="6353555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54151" y="6432803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0" y="0"/>
                </a:moveTo>
                <a:lnTo>
                  <a:pt x="0" y="190500"/>
                </a:lnTo>
                <a:lnTo>
                  <a:pt x="120396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35940" y="481330"/>
            <a:ext cx="7009130" cy="422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464652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pPr marL="38100">
                <a:lnSpc>
                  <a:spcPts val="165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 u="heavy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000" b="0" i="1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464652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pPr marL="38100">
                <a:lnSpc>
                  <a:spcPts val="165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 u="heavy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464652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pPr marL="38100">
                <a:lnSpc>
                  <a:spcPts val="165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 u="heavy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3/26/2020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464652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pPr marL="38100">
                <a:lnSpc>
                  <a:spcPts val="165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464652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pPr marL="38100">
                <a:lnSpc>
                  <a:spcPts val="165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57200" y="6353555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454151" y="6432803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0" y="0"/>
                </a:moveTo>
                <a:lnTo>
                  <a:pt x="0" y="190500"/>
                </a:lnTo>
                <a:lnTo>
                  <a:pt x="120396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21434" y="402082"/>
            <a:ext cx="6501130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 u="heavy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739" y="2593975"/>
            <a:ext cx="8620760" cy="3775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1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65987" y="6401332"/>
            <a:ext cx="373380" cy="224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464652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pPr marL="38100">
                <a:lnSpc>
                  <a:spcPts val="1650"/>
                </a:lnSpc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5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5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5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353555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object 4"/>
            <p:cNvSpPr/>
            <p:nvPr/>
          </p:nvSpPr>
          <p:spPr>
            <a:xfrm>
              <a:off x="454151" y="6432803"/>
              <a:ext cx="120650" cy="190500"/>
            </a:xfrm>
            <a:custGeom>
              <a:avLst/>
              <a:gdLst/>
              <a:ahLst/>
              <a:cxnLst/>
              <a:rect l="l" t="t" r="r" b="b"/>
              <a:pathLst>
                <a:path w="120650" h="190500">
                  <a:moveTo>
                    <a:pt x="0" y="0"/>
                  </a:moveTo>
                  <a:lnTo>
                    <a:pt x="0" y="190500"/>
                  </a:lnTo>
                  <a:lnTo>
                    <a:pt x="120396" y="95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B8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9144000" cy="68579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144000" cy="21549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91387" y="6384442"/>
            <a:ext cx="125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464652"/>
                </a:solidFill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0" y="4953000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PRESENTED BY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RAMA SHUKLA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Assistant Professor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LNCP,Bhopal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2819400"/>
            <a:ext cx="7315200" cy="1280160"/>
          </a:xfrm>
          <a:custGeom>
            <a:avLst/>
            <a:gdLst/>
            <a:ahLst/>
            <a:cxnLst/>
            <a:rect l="l" t="t" r="r" b="b"/>
            <a:pathLst>
              <a:path w="7315200" h="1280160">
                <a:moveTo>
                  <a:pt x="0" y="1280160"/>
                </a:moveTo>
                <a:lnTo>
                  <a:pt x="7315200" y="1280160"/>
                </a:lnTo>
                <a:lnTo>
                  <a:pt x="7315200" y="0"/>
                </a:lnTo>
                <a:lnTo>
                  <a:pt x="0" y="0"/>
                </a:lnTo>
                <a:lnTo>
                  <a:pt x="0" y="1280160"/>
                </a:lnTo>
                <a:close/>
              </a:path>
            </a:pathLst>
          </a:custGeom>
          <a:ln w="6096">
            <a:solidFill>
              <a:srgbClr val="717B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1352" y="2819400"/>
            <a:ext cx="904875" cy="1280160"/>
          </a:xfrm>
          <a:prstGeom prst="rect">
            <a:avLst/>
          </a:prstGeom>
          <a:solidFill>
            <a:srgbClr val="717BA2"/>
          </a:solidFill>
        </p:spPr>
        <p:txBody>
          <a:bodyPr vert="horz" wrap="square" lIns="0" tIns="103505" rIns="0" bIns="0" rtlCol="0">
            <a:spAutoFit/>
          </a:bodyPr>
          <a:lstStyle/>
          <a:p>
            <a:pPr algn="r">
              <a:lnSpc>
                <a:spcPct val="100000"/>
              </a:lnSpc>
              <a:spcBef>
                <a:spcPts val="815"/>
              </a:spcBef>
            </a:pPr>
            <a:r>
              <a:rPr sz="4000" b="1" spc="-10" dirty="0">
                <a:solidFill>
                  <a:srgbClr val="C00000"/>
                </a:solidFill>
                <a:latin typeface="Bookman Uralic"/>
                <a:cs typeface="Bookman Uralic"/>
              </a:rPr>
              <a:t>Fu</a:t>
            </a:r>
            <a:endParaRPr sz="4000">
              <a:latin typeface="Bookman Uralic"/>
              <a:cs typeface="Bookman Ural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3000" y="2819400"/>
            <a:ext cx="7086600" cy="1280160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R="47625" algn="r">
              <a:lnSpc>
                <a:spcPct val="100000"/>
              </a:lnSpc>
              <a:spcBef>
                <a:spcPts val="815"/>
              </a:spcBef>
            </a:pPr>
            <a:r>
              <a:rPr sz="4000" b="1" spc="-10" dirty="0">
                <a:solidFill>
                  <a:srgbClr val="C00000"/>
                </a:solidFill>
                <a:latin typeface="Bookman Uralic"/>
                <a:cs typeface="Bookman Uralic"/>
              </a:rPr>
              <a:t>ndamental properties</a:t>
            </a:r>
            <a:r>
              <a:rPr sz="4000" b="1" spc="65" dirty="0">
                <a:solidFill>
                  <a:srgbClr val="C00000"/>
                </a:solidFill>
                <a:latin typeface="Bookman Uralic"/>
                <a:cs typeface="Bookman Uralic"/>
              </a:rPr>
              <a:t> </a:t>
            </a:r>
            <a:r>
              <a:rPr sz="4000" b="1" spc="-10" dirty="0">
                <a:solidFill>
                  <a:srgbClr val="C00000"/>
                </a:solidFill>
                <a:latin typeface="Bookman Uralic"/>
                <a:cs typeface="Bookman Uralic"/>
              </a:rPr>
              <a:t>of</a:t>
            </a:r>
            <a:endParaRPr sz="4000">
              <a:latin typeface="Bookman Uralic"/>
              <a:cs typeface="Bookman Uralic"/>
            </a:endParaRPr>
          </a:p>
          <a:p>
            <a:pPr algn="r">
              <a:lnSpc>
                <a:spcPts val="4460"/>
              </a:lnSpc>
              <a:spcBef>
                <a:spcPts val="5"/>
              </a:spcBef>
              <a:tabLst>
                <a:tab pos="2425700" algn="l"/>
                <a:tab pos="7085965" algn="l"/>
              </a:tabLst>
            </a:pPr>
            <a:r>
              <a:rPr sz="4000" b="1" u="sng" spc="-5" dirty="0">
                <a:solidFill>
                  <a:srgbClr val="C00000"/>
                </a:solidFill>
                <a:uFill>
                  <a:solidFill>
                    <a:srgbClr val="717BA2"/>
                  </a:solidFill>
                </a:uFill>
                <a:latin typeface="Bookman Uralic"/>
                <a:cs typeface="Bookman Uralic"/>
              </a:rPr>
              <a:t> 	</a:t>
            </a:r>
            <a:r>
              <a:rPr sz="4000" b="1" u="sng" spc="-10" dirty="0">
                <a:solidFill>
                  <a:srgbClr val="C00000"/>
                </a:solidFill>
                <a:uFill>
                  <a:solidFill>
                    <a:srgbClr val="717BA2"/>
                  </a:solidFill>
                </a:uFill>
                <a:latin typeface="Bookman Uralic"/>
                <a:cs typeface="Bookman Uralic"/>
              </a:rPr>
              <a:t>powders	</a:t>
            </a:r>
            <a:endParaRPr sz="4000">
              <a:latin typeface="Bookman Uralic"/>
              <a:cs typeface="Bookman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48892" y="6383223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DDE9EB"/>
                </a:solidFill>
                <a:latin typeface="Arial"/>
                <a:cs typeface="Arial"/>
              </a:rPr>
              <a:t>10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353555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4151" y="6432803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0" y="0"/>
                </a:moveTo>
                <a:lnTo>
                  <a:pt x="0" y="190500"/>
                </a:lnTo>
                <a:lnTo>
                  <a:pt x="120396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452627" y="147828"/>
            <a:ext cx="8239125" cy="923925"/>
            <a:chOff x="452627" y="147828"/>
            <a:chExt cx="8239125" cy="923925"/>
          </a:xfrm>
        </p:grpSpPr>
        <p:sp>
          <p:nvSpPr>
            <p:cNvPr id="6" name="object 6"/>
            <p:cNvSpPr/>
            <p:nvPr/>
          </p:nvSpPr>
          <p:spPr>
            <a:xfrm>
              <a:off x="457199" y="152400"/>
              <a:ext cx="8229600" cy="914400"/>
            </a:xfrm>
            <a:custGeom>
              <a:avLst/>
              <a:gdLst/>
              <a:ahLst/>
              <a:cxnLst/>
              <a:rect l="l" t="t" r="r" b="b"/>
              <a:pathLst>
                <a:path w="8229600" h="914400">
                  <a:moveTo>
                    <a:pt x="8229600" y="0"/>
                  </a:moveTo>
                  <a:lnTo>
                    <a:pt x="0" y="0"/>
                  </a:lnTo>
                  <a:lnTo>
                    <a:pt x="0" y="914400"/>
                  </a:lnTo>
                  <a:lnTo>
                    <a:pt x="8229600" y="914400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BE9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7199" y="152400"/>
              <a:ext cx="8229600" cy="914400"/>
            </a:xfrm>
            <a:custGeom>
              <a:avLst/>
              <a:gdLst/>
              <a:ahLst/>
              <a:cxnLst/>
              <a:rect l="l" t="t" r="r" b="b"/>
              <a:pathLst>
                <a:path w="8229600" h="914400">
                  <a:moveTo>
                    <a:pt x="0" y="914400"/>
                  </a:moveTo>
                  <a:lnTo>
                    <a:pt x="8229600" y="914400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9144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  <a:prstGeom prst="rect">
            <a:avLst/>
          </a:prstGeom>
        </p:spPr>
        <p:txBody>
          <a:bodyPr vert="horz" wrap="square" lIns="0" tIns="363220" rIns="0" bIns="0" rtlCol="0">
            <a:spAutoFit/>
          </a:bodyPr>
          <a:lstStyle/>
          <a:p>
            <a:pPr marL="1326515">
              <a:lnSpc>
                <a:spcPct val="100000"/>
              </a:lnSpc>
              <a:spcBef>
                <a:spcPts val="2860"/>
              </a:spcBef>
            </a:pPr>
            <a:r>
              <a:rPr sz="3200" u="none" dirty="0">
                <a:solidFill>
                  <a:srgbClr val="464652"/>
                </a:solidFill>
                <a:latin typeface="Bookman Uralic"/>
                <a:cs typeface="Bookman Uralic"/>
              </a:rPr>
              <a:t>II. </a:t>
            </a:r>
            <a:r>
              <a:rPr sz="3200" u="none" spc="-5" dirty="0">
                <a:solidFill>
                  <a:srgbClr val="464652"/>
                </a:solidFill>
                <a:latin typeface="Bookman Uralic"/>
                <a:cs typeface="Bookman Uralic"/>
              </a:rPr>
              <a:t>Particle-size</a:t>
            </a:r>
            <a:r>
              <a:rPr sz="3200" u="none" spc="-40" dirty="0">
                <a:solidFill>
                  <a:srgbClr val="464652"/>
                </a:solidFill>
                <a:latin typeface="Bookman Uralic"/>
                <a:cs typeface="Bookman Uralic"/>
              </a:rPr>
              <a:t> </a:t>
            </a:r>
            <a:r>
              <a:rPr sz="3200" u="none" dirty="0">
                <a:solidFill>
                  <a:srgbClr val="464652"/>
                </a:solidFill>
                <a:latin typeface="Bookman Uralic"/>
                <a:cs typeface="Bookman Uralic"/>
              </a:rPr>
              <a:t>separation</a:t>
            </a:r>
            <a:endParaRPr sz="3200">
              <a:latin typeface="Bookman Uralic"/>
              <a:cs typeface="Bookman Uralic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pPr marL="38100">
                <a:lnSpc>
                  <a:spcPts val="1650"/>
                </a:lnSpc>
              </a:pPr>
              <a:t>100</a:t>
            </a:fld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154939" y="1240282"/>
            <a:ext cx="8512810" cy="4699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</a:pPr>
            <a:r>
              <a:rPr sz="2400" spc="-680" dirty="0">
                <a:solidFill>
                  <a:srgbClr val="717BA2"/>
                </a:solidFill>
                <a:latin typeface="Arial"/>
                <a:cs typeface="Arial"/>
              </a:rPr>
              <a:t></a:t>
            </a:r>
            <a:r>
              <a:rPr sz="2400" spc="200" dirty="0">
                <a:solidFill>
                  <a:srgbClr val="717BA2"/>
                </a:solidFill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Size </a:t>
            </a:r>
            <a:r>
              <a:rPr sz="3200" spc="-5" dirty="0">
                <a:latin typeface="Arial"/>
                <a:cs typeface="Arial"/>
              </a:rPr>
              <a:t>separation </a:t>
            </a:r>
            <a:r>
              <a:rPr sz="3200" dirty="0">
                <a:latin typeface="Arial"/>
                <a:cs typeface="Arial"/>
              </a:rPr>
              <a:t>is a </a:t>
            </a:r>
            <a:r>
              <a:rPr sz="3200" spc="-5" dirty="0">
                <a:latin typeface="Arial"/>
                <a:cs typeface="Arial"/>
              </a:rPr>
              <a:t>process </a:t>
            </a:r>
            <a:r>
              <a:rPr sz="3200" dirty="0">
                <a:latin typeface="Arial"/>
                <a:cs typeface="Arial"/>
              </a:rPr>
              <a:t>by which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spc="-80" dirty="0">
                <a:latin typeface="Arial"/>
                <a:cs typeface="Arial"/>
              </a:rPr>
              <a:t>powder  </a:t>
            </a:r>
            <a:r>
              <a:rPr sz="3200" spc="-5" dirty="0">
                <a:latin typeface="Arial"/>
                <a:cs typeface="Arial"/>
              </a:rPr>
              <a:t>particles </a:t>
            </a:r>
            <a:r>
              <a:rPr sz="3200" dirty="0">
                <a:latin typeface="Arial"/>
                <a:cs typeface="Arial"/>
              </a:rPr>
              <a:t>are classified </a:t>
            </a:r>
            <a:r>
              <a:rPr sz="3200" spc="-5" dirty="0">
                <a:latin typeface="Arial"/>
                <a:cs typeface="Arial"/>
              </a:rPr>
              <a:t>into separate </a:t>
            </a:r>
            <a:r>
              <a:rPr sz="3200" dirty="0">
                <a:latin typeface="Arial"/>
                <a:cs typeface="Arial"/>
              </a:rPr>
              <a:t>particle  size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ranges.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3200" spc="-35" dirty="0">
                <a:latin typeface="Arial"/>
                <a:cs typeface="Arial"/>
              </a:rPr>
              <a:t>SIZE-SEPARATION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METHODS</a:t>
            </a:r>
            <a:endParaRPr sz="32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000"/>
              <a:buAutoNum type="arabicPeriod"/>
              <a:tabLst>
                <a:tab pos="527685" algn="l"/>
                <a:tab pos="528320" algn="l"/>
              </a:tabLst>
            </a:pPr>
            <a:r>
              <a:rPr sz="3200" b="1" dirty="0">
                <a:latin typeface="Arial"/>
                <a:cs typeface="Arial"/>
              </a:rPr>
              <a:t>Size </a:t>
            </a:r>
            <a:r>
              <a:rPr sz="3200" b="1" spc="-5" dirty="0">
                <a:latin typeface="Arial"/>
                <a:cs typeface="Arial"/>
              </a:rPr>
              <a:t>separation </a:t>
            </a:r>
            <a:r>
              <a:rPr sz="3200" b="1" dirty="0">
                <a:latin typeface="Arial"/>
                <a:cs typeface="Arial"/>
              </a:rPr>
              <a:t>by</a:t>
            </a:r>
            <a:r>
              <a:rPr sz="3200" b="1" spc="-8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sieving</a:t>
            </a:r>
            <a:endParaRPr sz="32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000"/>
              <a:buAutoNum type="arabicPeriod"/>
              <a:tabLst>
                <a:tab pos="527685" algn="l"/>
                <a:tab pos="528320" algn="l"/>
              </a:tabLst>
            </a:pPr>
            <a:r>
              <a:rPr sz="3200" b="1" dirty="0">
                <a:latin typeface="Arial"/>
                <a:cs typeface="Arial"/>
              </a:rPr>
              <a:t>Size separation by fluid</a:t>
            </a:r>
            <a:r>
              <a:rPr sz="3200" b="1" spc="-114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classification-</a:t>
            </a:r>
            <a:endParaRPr sz="3200">
              <a:latin typeface="Arial"/>
              <a:cs typeface="Arial"/>
            </a:endParaRPr>
          </a:p>
          <a:p>
            <a:pPr marL="561340" lvl="1" indent="-274955">
              <a:lnSpc>
                <a:spcPct val="100000"/>
              </a:lnSpc>
              <a:spcBef>
                <a:spcPts val="520"/>
              </a:spcBef>
              <a:buClr>
                <a:srgbClr val="9FB8CD"/>
              </a:buClr>
              <a:buSzPct val="75862"/>
              <a:buFont typeface="Arial"/>
              <a:buChar char=""/>
              <a:tabLst>
                <a:tab pos="561340" algn="l"/>
              </a:tabLst>
            </a:pPr>
            <a:r>
              <a:rPr sz="2900" b="1" dirty="0">
                <a:solidFill>
                  <a:srgbClr val="6F2F9F"/>
                </a:solidFill>
                <a:latin typeface="Arial"/>
                <a:cs typeface="Arial"/>
              </a:rPr>
              <a:t>Sedimentation</a:t>
            </a:r>
            <a:r>
              <a:rPr sz="2900" b="1" spc="-6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900" b="1" dirty="0">
                <a:solidFill>
                  <a:srgbClr val="6F2F9F"/>
                </a:solidFill>
                <a:latin typeface="Arial"/>
                <a:cs typeface="Arial"/>
              </a:rPr>
              <a:t>method</a:t>
            </a:r>
            <a:endParaRPr sz="2900">
              <a:latin typeface="Arial"/>
              <a:cs typeface="Arial"/>
            </a:endParaRPr>
          </a:p>
          <a:p>
            <a:pPr marL="561340" lvl="1" indent="-274955">
              <a:lnSpc>
                <a:spcPct val="100000"/>
              </a:lnSpc>
              <a:spcBef>
                <a:spcPts val="490"/>
              </a:spcBef>
              <a:buClr>
                <a:srgbClr val="9FB8CD"/>
              </a:buClr>
              <a:buSzPct val="75862"/>
              <a:buFont typeface="Arial"/>
              <a:buChar char=""/>
              <a:tabLst>
                <a:tab pos="561340" algn="l"/>
              </a:tabLst>
            </a:pPr>
            <a:r>
              <a:rPr sz="2900" b="1" dirty="0">
                <a:solidFill>
                  <a:srgbClr val="6F2F9F"/>
                </a:solidFill>
                <a:latin typeface="Arial"/>
                <a:cs typeface="Arial"/>
              </a:rPr>
              <a:t>Elutriation</a:t>
            </a:r>
            <a:r>
              <a:rPr sz="2900" b="1" spc="-5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900" b="1" dirty="0">
                <a:solidFill>
                  <a:srgbClr val="6F2F9F"/>
                </a:solidFill>
                <a:latin typeface="Arial"/>
                <a:cs typeface="Arial"/>
              </a:rPr>
              <a:t>method</a:t>
            </a:r>
            <a:endParaRPr sz="2900">
              <a:latin typeface="Arial"/>
              <a:cs typeface="Arial"/>
            </a:endParaRPr>
          </a:p>
          <a:p>
            <a:pPr marL="561340" lvl="1" indent="-274955">
              <a:lnSpc>
                <a:spcPct val="100000"/>
              </a:lnSpc>
              <a:spcBef>
                <a:spcPts val="505"/>
              </a:spcBef>
              <a:buClr>
                <a:srgbClr val="9FB8CD"/>
              </a:buClr>
              <a:buSzPct val="75862"/>
              <a:buFont typeface="Arial"/>
              <a:buChar char=""/>
              <a:tabLst>
                <a:tab pos="561340" algn="l"/>
              </a:tabLst>
            </a:pPr>
            <a:r>
              <a:rPr sz="2900" b="1" spc="-5" dirty="0">
                <a:solidFill>
                  <a:srgbClr val="6F2F9F"/>
                </a:solidFill>
                <a:latin typeface="Arial"/>
                <a:cs typeface="Arial"/>
              </a:rPr>
              <a:t>Cyclone</a:t>
            </a:r>
            <a:r>
              <a:rPr sz="2900" b="1" spc="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900" b="1" dirty="0">
                <a:solidFill>
                  <a:srgbClr val="6F2F9F"/>
                </a:solidFill>
                <a:latin typeface="Arial"/>
                <a:cs typeface="Arial"/>
              </a:rPr>
              <a:t>methods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6353555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4151" y="6432803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0" y="0"/>
                </a:moveTo>
                <a:lnTo>
                  <a:pt x="0" y="190500"/>
                </a:lnTo>
                <a:lnTo>
                  <a:pt x="120396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31140" y="173282"/>
            <a:ext cx="8468360" cy="560514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  <a:tabLst>
                <a:tab pos="527685" algn="l"/>
              </a:tabLst>
            </a:pPr>
            <a:r>
              <a:rPr sz="2400" b="1" spc="15" dirty="0">
                <a:solidFill>
                  <a:srgbClr val="717BA2"/>
                </a:solidFill>
                <a:latin typeface="Arial"/>
                <a:cs typeface="Arial"/>
              </a:rPr>
              <a:t>1.	</a:t>
            </a:r>
            <a:r>
              <a:rPr sz="3200" b="1" dirty="0">
                <a:latin typeface="Arial"/>
                <a:cs typeface="Arial"/>
              </a:rPr>
              <a:t>Size </a:t>
            </a:r>
            <a:r>
              <a:rPr sz="3200" b="1" spc="-5" dirty="0">
                <a:latin typeface="Arial"/>
                <a:cs typeface="Arial"/>
              </a:rPr>
              <a:t>separation </a:t>
            </a:r>
            <a:r>
              <a:rPr sz="3200" b="1" dirty="0">
                <a:latin typeface="Arial"/>
                <a:cs typeface="Arial"/>
              </a:rPr>
              <a:t>by</a:t>
            </a:r>
            <a:r>
              <a:rPr sz="3200" b="1" spc="-8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sieving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  <a:tabLst>
                <a:tab pos="8455025" algn="l"/>
              </a:tabLst>
            </a:pPr>
            <a:r>
              <a:rPr sz="3200" i="1" spc="-5" dirty="0">
                <a:latin typeface="Arial"/>
                <a:cs typeface="Arial"/>
              </a:rPr>
              <a:t>P</a:t>
            </a:r>
            <a:r>
              <a:rPr sz="3200" i="1" u="dash" spc="-5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rinciple and construction:	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3200" b="1" i="1" spc="-5" dirty="0">
                <a:latin typeface="Arial"/>
                <a:cs typeface="Arial"/>
              </a:rPr>
              <a:t>Same </a:t>
            </a:r>
            <a:r>
              <a:rPr sz="3200" b="1" i="1" spc="-10" dirty="0">
                <a:latin typeface="Arial"/>
                <a:cs typeface="Arial"/>
              </a:rPr>
              <a:t>as </a:t>
            </a:r>
            <a:r>
              <a:rPr sz="3200" b="1" i="1" spc="-5" dirty="0">
                <a:latin typeface="Arial"/>
                <a:cs typeface="Arial"/>
              </a:rPr>
              <a:t>described </a:t>
            </a:r>
            <a:r>
              <a:rPr sz="3200" b="1" i="1" dirty="0">
                <a:latin typeface="Arial"/>
                <a:cs typeface="Arial"/>
              </a:rPr>
              <a:t>in </a:t>
            </a:r>
            <a:r>
              <a:rPr sz="3200" b="1" i="1" spc="-5" dirty="0">
                <a:latin typeface="Arial"/>
                <a:cs typeface="Arial"/>
              </a:rPr>
              <a:t>size</a:t>
            </a:r>
            <a:r>
              <a:rPr sz="3200" b="1" i="1" spc="-35" dirty="0">
                <a:latin typeface="Arial"/>
                <a:cs typeface="Arial"/>
              </a:rPr>
              <a:t> </a:t>
            </a:r>
            <a:r>
              <a:rPr sz="3200" b="1" i="1" dirty="0">
                <a:latin typeface="Arial"/>
                <a:cs typeface="Arial"/>
              </a:rPr>
              <a:t>reduction</a:t>
            </a:r>
            <a:endParaRPr sz="3200">
              <a:latin typeface="Arial"/>
              <a:cs typeface="Arial"/>
            </a:endParaRPr>
          </a:p>
          <a:p>
            <a:pPr marL="286385" marR="232410" indent="-274320">
              <a:lnSpc>
                <a:spcPct val="100000"/>
              </a:lnSpc>
              <a:spcBef>
                <a:spcPts val="3120"/>
              </a:spcBef>
              <a:buClr>
                <a:srgbClr val="717BA2"/>
              </a:buClr>
              <a:buSzPct val="75000"/>
              <a:buChar char=""/>
              <a:tabLst>
                <a:tab pos="287020" algn="l"/>
              </a:tabLst>
            </a:pPr>
            <a:r>
              <a:rPr sz="3200" dirty="0">
                <a:latin typeface="Arial"/>
                <a:cs typeface="Arial"/>
              </a:rPr>
              <a:t>The use of sieving in size </a:t>
            </a:r>
            <a:r>
              <a:rPr sz="3200" spc="-5" dirty="0">
                <a:latin typeface="Arial"/>
                <a:cs typeface="Arial"/>
              </a:rPr>
              <a:t>separation </a:t>
            </a:r>
            <a:r>
              <a:rPr sz="3200" spc="-65" dirty="0">
                <a:latin typeface="Arial"/>
                <a:cs typeface="Arial"/>
              </a:rPr>
              <a:t>usually  </a:t>
            </a:r>
            <a:r>
              <a:rPr sz="3200" b="1" dirty="0">
                <a:latin typeface="Arial"/>
                <a:cs typeface="Arial"/>
              </a:rPr>
              <a:t>requires </a:t>
            </a:r>
            <a:r>
              <a:rPr sz="3200" b="1" spc="-5" dirty="0">
                <a:latin typeface="Arial"/>
                <a:cs typeface="Arial"/>
              </a:rPr>
              <a:t>processing </a:t>
            </a:r>
            <a:r>
              <a:rPr sz="3200" b="1" dirty="0">
                <a:latin typeface="Arial"/>
                <a:cs typeface="Arial"/>
              </a:rPr>
              <a:t>of </a:t>
            </a:r>
            <a:r>
              <a:rPr sz="3200" b="1" spc="-5" dirty="0">
                <a:latin typeface="Arial"/>
                <a:cs typeface="Arial"/>
              </a:rPr>
              <a:t>larger volumes of  </a:t>
            </a:r>
            <a:r>
              <a:rPr sz="3200" b="1" dirty="0">
                <a:latin typeface="Arial"/>
                <a:cs typeface="Arial"/>
              </a:rPr>
              <a:t>powder </a:t>
            </a:r>
            <a:r>
              <a:rPr sz="3200" dirty="0">
                <a:latin typeface="Arial"/>
                <a:cs typeface="Arial"/>
              </a:rPr>
              <a:t>than </a:t>
            </a:r>
            <a:r>
              <a:rPr sz="3200" spc="-5" dirty="0">
                <a:latin typeface="Arial"/>
                <a:cs typeface="Arial"/>
              </a:rPr>
              <a:t>are commonly found </a:t>
            </a:r>
            <a:r>
              <a:rPr sz="3200" dirty="0">
                <a:latin typeface="Arial"/>
                <a:cs typeface="Arial"/>
              </a:rPr>
              <a:t>in size  analysis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operations.</a:t>
            </a:r>
            <a:endParaRPr sz="3200">
              <a:latin typeface="Arial"/>
              <a:cs typeface="Arial"/>
            </a:endParaRPr>
          </a:p>
          <a:p>
            <a:pPr marL="286385" marR="729615" indent="-274320" algn="just">
              <a:lnSpc>
                <a:spcPct val="100000"/>
              </a:lnSpc>
              <a:spcBef>
                <a:spcPts val="605"/>
              </a:spcBef>
              <a:buClr>
                <a:srgbClr val="717BA2"/>
              </a:buClr>
              <a:buSzPct val="75000"/>
              <a:buChar char=""/>
              <a:tabLst>
                <a:tab pos="287020" algn="l"/>
              </a:tabLst>
            </a:pPr>
            <a:r>
              <a:rPr sz="3200" dirty="0">
                <a:latin typeface="Arial"/>
                <a:cs typeface="Arial"/>
              </a:rPr>
              <a:t>For </a:t>
            </a:r>
            <a:r>
              <a:rPr sz="3200" spc="-5" dirty="0">
                <a:latin typeface="Arial"/>
                <a:cs typeface="Arial"/>
              </a:rPr>
              <a:t>this reason, </a:t>
            </a:r>
            <a:r>
              <a:rPr sz="3200" dirty="0">
                <a:latin typeface="Arial"/>
                <a:cs typeface="Arial"/>
              </a:rPr>
              <a:t>the </a:t>
            </a:r>
            <a:r>
              <a:rPr sz="3200" b="1" spc="-5" dirty="0">
                <a:latin typeface="Arial"/>
                <a:cs typeface="Arial"/>
              </a:rPr>
              <a:t>sieves used </a:t>
            </a:r>
            <a:r>
              <a:rPr sz="3200" b="1" dirty="0">
                <a:latin typeface="Arial"/>
                <a:cs typeface="Arial"/>
              </a:rPr>
              <a:t>for </a:t>
            </a:r>
            <a:r>
              <a:rPr sz="3200" b="1" spc="-110" dirty="0">
                <a:latin typeface="Arial"/>
                <a:cs typeface="Arial"/>
              </a:rPr>
              <a:t>size  </a:t>
            </a:r>
            <a:r>
              <a:rPr sz="3200" b="1" spc="-5" dirty="0">
                <a:latin typeface="Arial"/>
                <a:cs typeface="Arial"/>
              </a:rPr>
              <a:t>separation </a:t>
            </a:r>
            <a:r>
              <a:rPr sz="3200" b="1" dirty="0">
                <a:latin typeface="Arial"/>
                <a:cs typeface="Arial"/>
              </a:rPr>
              <a:t>are often larger in </a:t>
            </a:r>
            <a:r>
              <a:rPr sz="3200" b="1" spc="-5" dirty="0">
                <a:latin typeface="Arial"/>
                <a:cs typeface="Arial"/>
              </a:rPr>
              <a:t>area</a:t>
            </a:r>
            <a:r>
              <a:rPr sz="3200" b="1" spc="-1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than  </a:t>
            </a:r>
            <a:r>
              <a:rPr sz="3200" spc="-5" dirty="0">
                <a:latin typeface="Arial"/>
                <a:cs typeface="Arial"/>
              </a:rPr>
              <a:t>those </a:t>
            </a:r>
            <a:r>
              <a:rPr sz="3200" dirty="0">
                <a:latin typeface="Arial"/>
                <a:cs typeface="Arial"/>
              </a:rPr>
              <a:t>used for size</a:t>
            </a:r>
            <a:r>
              <a:rPr sz="3200" spc="-8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analysis.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pPr marL="38100">
                <a:lnSpc>
                  <a:spcPts val="1650"/>
                </a:lnSpc>
              </a:pPr>
              <a:t>101</a:t>
            </a:fld>
            <a:endParaRPr dirty="0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353555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4151" y="6432803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0" y="0"/>
                </a:moveTo>
                <a:lnTo>
                  <a:pt x="0" y="190500"/>
                </a:lnTo>
                <a:lnTo>
                  <a:pt x="120396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8739" y="173282"/>
            <a:ext cx="8620760" cy="212979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  <a:tabLst>
                <a:tab pos="527685" algn="l"/>
              </a:tabLst>
            </a:pPr>
            <a:r>
              <a:rPr sz="2400" u="none" spc="15" dirty="0">
                <a:solidFill>
                  <a:srgbClr val="717BA2"/>
                </a:solidFill>
              </a:rPr>
              <a:t>1.	</a:t>
            </a:r>
            <a:r>
              <a:rPr sz="3200" u="none" dirty="0"/>
              <a:t>Size </a:t>
            </a:r>
            <a:r>
              <a:rPr sz="3200" u="none" spc="-5" dirty="0"/>
              <a:t>separation </a:t>
            </a:r>
            <a:r>
              <a:rPr sz="3200" u="none" dirty="0"/>
              <a:t>by</a:t>
            </a:r>
            <a:r>
              <a:rPr sz="3200" u="none" spc="-80" dirty="0"/>
              <a:t> </a:t>
            </a:r>
            <a:r>
              <a:rPr sz="3200" u="none" spc="-5" dirty="0"/>
              <a:t>sieving</a:t>
            </a:r>
            <a:endParaRPr sz="3200"/>
          </a:p>
          <a:p>
            <a:pPr marL="287020" marR="5080" indent="-274320">
              <a:lnSpc>
                <a:spcPct val="100000"/>
              </a:lnSpc>
              <a:spcBef>
                <a:spcPts val="605"/>
              </a:spcBef>
              <a:tabLst>
                <a:tab pos="8607425" algn="l"/>
              </a:tabLst>
            </a:pPr>
            <a:r>
              <a:rPr sz="2400" b="0" u="none" spc="-680" dirty="0">
                <a:solidFill>
                  <a:srgbClr val="717BA2"/>
                </a:solidFill>
                <a:latin typeface="Arial"/>
                <a:cs typeface="Arial"/>
              </a:rPr>
              <a:t></a:t>
            </a:r>
            <a:r>
              <a:rPr sz="2400" b="0" u="none" spc="200" dirty="0">
                <a:solidFill>
                  <a:srgbClr val="717BA2"/>
                </a:solidFill>
                <a:latin typeface="Arial"/>
                <a:cs typeface="Arial"/>
              </a:rPr>
              <a:t> </a:t>
            </a:r>
            <a:r>
              <a:rPr sz="3200" b="0" u="none" spc="-5" dirty="0">
                <a:latin typeface="Arial"/>
                <a:cs typeface="Arial"/>
              </a:rPr>
              <a:t>There </a:t>
            </a:r>
            <a:r>
              <a:rPr sz="3200" b="0" u="dash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are several </a:t>
            </a:r>
            <a:r>
              <a:rPr sz="3200" b="0" u="none" spc="-5" dirty="0">
                <a:latin typeface="Arial"/>
                <a:cs typeface="Arial"/>
              </a:rPr>
              <a:t>techniques</a:t>
            </a:r>
            <a:r>
              <a:rPr sz="3200" b="0" u="none" spc="-75" dirty="0">
                <a:latin typeface="Arial"/>
                <a:cs typeface="Arial"/>
              </a:rPr>
              <a:t> </a:t>
            </a:r>
            <a:r>
              <a:rPr sz="3200" b="0" u="dash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for</a:t>
            </a:r>
            <a:r>
              <a:rPr sz="3200" b="0" u="none" spc="-20" dirty="0">
                <a:latin typeface="Arial"/>
                <a:cs typeface="Arial"/>
              </a:rPr>
              <a:t> </a:t>
            </a:r>
            <a:r>
              <a:rPr sz="3200" b="0" u="none" spc="-5" dirty="0">
                <a:latin typeface="Arial"/>
                <a:cs typeface="Arial"/>
              </a:rPr>
              <a:t>separating </a:t>
            </a:r>
            <a:r>
              <a:rPr sz="3200" b="0" u="dash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	</a:t>
            </a:r>
            <a:r>
              <a:rPr sz="3200" b="0" u="none" dirty="0">
                <a:latin typeface="Arial"/>
                <a:cs typeface="Arial"/>
              </a:rPr>
              <a:t> particles </a:t>
            </a:r>
            <a:r>
              <a:rPr sz="3200" b="0" u="none" spc="-5" dirty="0">
                <a:latin typeface="Arial"/>
                <a:cs typeface="Arial"/>
              </a:rPr>
              <a:t>into their appropriate </a:t>
            </a:r>
            <a:r>
              <a:rPr sz="3200" b="0" u="none" dirty="0">
                <a:latin typeface="Arial"/>
                <a:cs typeface="Arial"/>
              </a:rPr>
              <a:t>size </a:t>
            </a:r>
            <a:r>
              <a:rPr sz="3200" b="0" u="none" spc="-5" dirty="0">
                <a:latin typeface="Arial"/>
                <a:cs typeface="Arial"/>
              </a:rPr>
              <a:t>fractions  </a:t>
            </a:r>
            <a:r>
              <a:rPr sz="3200" b="0" u="none" spc="-30" dirty="0">
                <a:latin typeface="Arial"/>
                <a:cs typeface="Arial"/>
              </a:rPr>
              <a:t>efficiently.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339" y="2353182"/>
            <a:ext cx="9034145" cy="47066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53085" marR="30480" indent="-515620">
              <a:lnSpc>
                <a:spcPct val="100000"/>
              </a:lnSpc>
              <a:spcBef>
                <a:spcPts val="105"/>
              </a:spcBef>
              <a:tabLst>
                <a:tab pos="553085" algn="l"/>
              </a:tabLst>
            </a:pPr>
            <a:r>
              <a:rPr sz="2400" b="1" i="1" spc="15" dirty="0">
                <a:solidFill>
                  <a:srgbClr val="717BA2"/>
                </a:solidFill>
                <a:latin typeface="Arial"/>
                <a:cs typeface="Arial"/>
              </a:rPr>
              <a:t>1.	</a:t>
            </a:r>
            <a:r>
              <a:rPr sz="3200" b="1" i="1" dirty="0">
                <a:solidFill>
                  <a:srgbClr val="C00000"/>
                </a:solidFill>
                <a:latin typeface="Arial"/>
                <a:cs typeface="Arial"/>
              </a:rPr>
              <a:t>Agitation </a:t>
            </a:r>
            <a:r>
              <a:rPr sz="3200" b="1" i="1" spc="-5" dirty="0">
                <a:solidFill>
                  <a:srgbClr val="C00000"/>
                </a:solidFill>
                <a:latin typeface="Arial"/>
                <a:cs typeface="Arial"/>
              </a:rPr>
              <a:t>methods- </a:t>
            </a:r>
            <a:r>
              <a:rPr sz="3000" i="1" dirty="0">
                <a:latin typeface="Arial"/>
                <a:cs typeface="Arial"/>
              </a:rPr>
              <a:t>Size </a:t>
            </a:r>
            <a:r>
              <a:rPr sz="3000" i="1" spc="-5" dirty="0">
                <a:latin typeface="Arial"/>
                <a:cs typeface="Arial"/>
              </a:rPr>
              <a:t>separation is</a:t>
            </a:r>
            <a:r>
              <a:rPr sz="3000" i="1" spc="-60" dirty="0">
                <a:latin typeface="Arial"/>
                <a:cs typeface="Arial"/>
              </a:rPr>
              <a:t> </a:t>
            </a:r>
            <a:r>
              <a:rPr sz="3000" i="1" spc="-5" dirty="0">
                <a:latin typeface="Arial"/>
                <a:cs typeface="Arial"/>
              </a:rPr>
              <a:t>achieved  by </a:t>
            </a:r>
            <a:r>
              <a:rPr sz="3000" b="1" i="1" spc="-5" dirty="0">
                <a:latin typeface="Arial"/>
                <a:cs typeface="Arial"/>
              </a:rPr>
              <a:t>electrically </a:t>
            </a:r>
            <a:r>
              <a:rPr sz="3000" b="1" i="1" dirty="0">
                <a:latin typeface="Arial"/>
                <a:cs typeface="Arial"/>
              </a:rPr>
              <a:t>induced </a:t>
            </a:r>
            <a:r>
              <a:rPr sz="3000" b="1" i="1" spc="-5" dirty="0">
                <a:latin typeface="Arial"/>
                <a:cs typeface="Arial"/>
              </a:rPr>
              <a:t>oscillation </a:t>
            </a:r>
            <a:r>
              <a:rPr sz="3000" i="1" spc="-5" dirty="0">
                <a:latin typeface="Arial"/>
                <a:cs typeface="Arial"/>
              </a:rPr>
              <a:t>or  </a:t>
            </a:r>
            <a:r>
              <a:rPr sz="3000" b="1" i="1" spc="-5" dirty="0">
                <a:latin typeface="Arial"/>
                <a:cs typeface="Arial"/>
              </a:rPr>
              <a:t>mechanically </a:t>
            </a:r>
            <a:r>
              <a:rPr sz="3000" b="1" i="1" dirty="0">
                <a:latin typeface="Arial"/>
                <a:cs typeface="Arial"/>
              </a:rPr>
              <a:t>induced </a:t>
            </a:r>
            <a:r>
              <a:rPr sz="3000" b="1" i="1" spc="-5" dirty="0">
                <a:latin typeface="Arial"/>
                <a:cs typeface="Arial"/>
              </a:rPr>
              <a:t>vibration </a:t>
            </a:r>
            <a:r>
              <a:rPr sz="3000" i="1" dirty="0">
                <a:latin typeface="Arial"/>
                <a:cs typeface="Arial"/>
              </a:rPr>
              <a:t>of </a:t>
            </a:r>
            <a:r>
              <a:rPr sz="3000" i="1" spc="-5" dirty="0">
                <a:latin typeface="Arial"/>
                <a:cs typeface="Arial"/>
              </a:rPr>
              <a:t>the </a:t>
            </a:r>
            <a:r>
              <a:rPr sz="3000" i="1" dirty="0">
                <a:latin typeface="Arial"/>
                <a:cs typeface="Arial"/>
              </a:rPr>
              <a:t>sieve  </a:t>
            </a:r>
            <a:r>
              <a:rPr sz="3000" i="1" spc="-5" dirty="0">
                <a:latin typeface="Arial"/>
                <a:cs typeface="Arial"/>
              </a:rPr>
              <a:t>meshes, or alternatively by </a:t>
            </a:r>
            <a:r>
              <a:rPr sz="3000" b="1" i="1" spc="-5" dirty="0">
                <a:latin typeface="Arial"/>
                <a:cs typeface="Arial"/>
              </a:rPr>
              <a:t>gyration</a:t>
            </a:r>
            <a:r>
              <a:rPr sz="3000" i="1" spc="-5" dirty="0">
                <a:latin typeface="Arial"/>
                <a:cs typeface="Arial"/>
              </a:rPr>
              <a:t>, in </a:t>
            </a:r>
            <a:r>
              <a:rPr sz="3000" i="1" dirty="0">
                <a:latin typeface="Arial"/>
                <a:cs typeface="Arial"/>
              </a:rPr>
              <a:t>which  </a:t>
            </a:r>
            <a:r>
              <a:rPr sz="3000" i="1" spc="-5" dirty="0">
                <a:latin typeface="Arial"/>
                <a:cs typeface="Arial"/>
              </a:rPr>
              <a:t>sieves are fitted to a flexible mounting </a:t>
            </a:r>
            <a:r>
              <a:rPr sz="3000" i="1" dirty="0">
                <a:latin typeface="Arial"/>
                <a:cs typeface="Arial"/>
              </a:rPr>
              <a:t>which </a:t>
            </a:r>
            <a:r>
              <a:rPr sz="3000" i="1" spc="-5" dirty="0">
                <a:latin typeface="Arial"/>
                <a:cs typeface="Arial"/>
              </a:rPr>
              <a:t>is  connected </a:t>
            </a:r>
            <a:r>
              <a:rPr sz="3000" i="1" dirty="0">
                <a:latin typeface="Arial"/>
                <a:cs typeface="Arial"/>
              </a:rPr>
              <a:t>to </a:t>
            </a:r>
            <a:r>
              <a:rPr sz="3000" i="1" spc="-5" dirty="0">
                <a:latin typeface="Arial"/>
                <a:cs typeface="Arial"/>
              </a:rPr>
              <a:t>an</a:t>
            </a:r>
            <a:r>
              <a:rPr sz="3000" i="1" spc="-30" dirty="0">
                <a:latin typeface="Arial"/>
                <a:cs typeface="Arial"/>
              </a:rPr>
              <a:t> </a:t>
            </a:r>
            <a:r>
              <a:rPr sz="3000" b="1" i="1" spc="-5" dirty="0">
                <a:latin typeface="Arial"/>
                <a:cs typeface="Arial"/>
              </a:rPr>
              <a:t>flywheel</a:t>
            </a:r>
            <a:r>
              <a:rPr sz="3000" i="1" spc="-5" dirty="0">
                <a:latin typeface="Arial"/>
                <a:cs typeface="Arial"/>
              </a:rPr>
              <a:t>.</a:t>
            </a:r>
            <a:endParaRPr sz="3000">
              <a:latin typeface="Arial"/>
              <a:cs typeface="Arial"/>
            </a:endParaRPr>
          </a:p>
          <a:p>
            <a:pPr marL="553085" marR="178435" indent="123189">
              <a:lnSpc>
                <a:spcPct val="100000"/>
              </a:lnSpc>
              <a:spcBef>
                <a:spcPts val="610"/>
              </a:spcBef>
            </a:pPr>
            <a:r>
              <a:rPr sz="3000" i="1" spc="-5" dirty="0">
                <a:latin typeface="Arial"/>
                <a:cs typeface="Arial"/>
              </a:rPr>
              <a:t>The rotation </a:t>
            </a:r>
            <a:r>
              <a:rPr sz="3000" i="1" dirty="0">
                <a:latin typeface="Arial"/>
                <a:cs typeface="Arial"/>
              </a:rPr>
              <a:t>of the flywheel imparts </a:t>
            </a:r>
            <a:r>
              <a:rPr sz="3000" i="1" spc="-5" dirty="0">
                <a:latin typeface="Arial"/>
                <a:cs typeface="Arial"/>
              </a:rPr>
              <a:t>a rotary  movement </a:t>
            </a:r>
            <a:r>
              <a:rPr sz="3000" i="1" dirty="0">
                <a:latin typeface="Arial"/>
                <a:cs typeface="Arial"/>
              </a:rPr>
              <a:t>of </a:t>
            </a:r>
            <a:r>
              <a:rPr sz="3000" i="1" spc="-5" dirty="0">
                <a:latin typeface="Arial"/>
                <a:cs typeface="Arial"/>
              </a:rPr>
              <a:t>high intensity </a:t>
            </a:r>
            <a:r>
              <a:rPr sz="3000" i="1" spc="-10" dirty="0">
                <a:latin typeface="Arial"/>
                <a:cs typeface="Arial"/>
              </a:rPr>
              <a:t>to </a:t>
            </a:r>
            <a:r>
              <a:rPr sz="3000" i="1" dirty="0">
                <a:latin typeface="Arial"/>
                <a:cs typeface="Arial"/>
              </a:rPr>
              <a:t>the </a:t>
            </a:r>
            <a:r>
              <a:rPr sz="3000" i="1" spc="-5" dirty="0">
                <a:latin typeface="Arial"/>
                <a:cs typeface="Arial"/>
              </a:rPr>
              <a:t>sieve and  </a:t>
            </a:r>
            <a:r>
              <a:rPr sz="3000" i="1" spc="-735" dirty="0">
                <a:latin typeface="Arial"/>
                <a:cs typeface="Arial"/>
              </a:rPr>
              <a:t>c</a:t>
            </a:r>
            <a:r>
              <a:rPr sz="2100" spc="-75" baseline="-19841" dirty="0">
                <a:solidFill>
                  <a:srgbClr val="464652"/>
                </a:solidFill>
                <a:latin typeface="Arial"/>
                <a:cs typeface="Arial"/>
              </a:rPr>
              <a:t>1</a:t>
            </a:r>
            <a:r>
              <a:rPr sz="3000" i="1" spc="-1625" dirty="0">
                <a:latin typeface="Arial"/>
                <a:cs typeface="Arial"/>
              </a:rPr>
              <a:t>a</a:t>
            </a:r>
            <a:r>
              <a:rPr sz="2100" baseline="-19841" dirty="0">
                <a:solidFill>
                  <a:srgbClr val="464652"/>
                </a:solidFill>
                <a:latin typeface="Arial"/>
                <a:cs typeface="Arial"/>
              </a:rPr>
              <a:t>0</a:t>
            </a:r>
            <a:r>
              <a:rPr sz="2100" spc="82" baseline="-19841" dirty="0">
                <a:solidFill>
                  <a:srgbClr val="464652"/>
                </a:solidFill>
                <a:latin typeface="Arial"/>
                <a:cs typeface="Arial"/>
              </a:rPr>
              <a:t>2</a:t>
            </a:r>
            <a:r>
              <a:rPr sz="3000" i="1" spc="-5" dirty="0">
                <a:latin typeface="Arial"/>
                <a:cs typeface="Arial"/>
              </a:rPr>
              <a:t>uses</a:t>
            </a:r>
            <a:r>
              <a:rPr sz="3000" i="1" spc="-20" dirty="0">
                <a:latin typeface="Arial"/>
                <a:cs typeface="Arial"/>
              </a:rPr>
              <a:t> </a:t>
            </a:r>
            <a:r>
              <a:rPr sz="3000" i="1" dirty="0">
                <a:latin typeface="Arial"/>
                <a:cs typeface="Arial"/>
              </a:rPr>
              <a:t>the </a:t>
            </a:r>
            <a:r>
              <a:rPr sz="3000" i="1" spc="-5" dirty="0">
                <a:latin typeface="Arial"/>
                <a:cs typeface="Arial"/>
              </a:rPr>
              <a:t>particles</a:t>
            </a:r>
            <a:r>
              <a:rPr sz="3000" i="1" spc="-15" dirty="0">
                <a:latin typeface="Arial"/>
                <a:cs typeface="Arial"/>
              </a:rPr>
              <a:t> </a:t>
            </a:r>
            <a:r>
              <a:rPr sz="3000" i="1" dirty="0">
                <a:latin typeface="Arial"/>
                <a:cs typeface="Arial"/>
              </a:rPr>
              <a:t>to </a:t>
            </a:r>
            <a:r>
              <a:rPr sz="3000" i="1" spc="-5" dirty="0">
                <a:latin typeface="Arial"/>
                <a:cs typeface="Arial"/>
              </a:rPr>
              <a:t>spin,</a:t>
            </a:r>
            <a:r>
              <a:rPr sz="3000" i="1" dirty="0">
                <a:latin typeface="Arial"/>
                <a:cs typeface="Arial"/>
              </a:rPr>
              <a:t> </a:t>
            </a:r>
            <a:r>
              <a:rPr sz="3000" i="1" spc="-15" dirty="0">
                <a:latin typeface="Arial"/>
                <a:cs typeface="Arial"/>
              </a:rPr>
              <a:t>t</a:t>
            </a:r>
            <a:r>
              <a:rPr sz="3000" i="1" spc="-5" dirty="0">
                <a:latin typeface="Arial"/>
                <a:cs typeface="Arial"/>
              </a:rPr>
              <a:t>hereby</a:t>
            </a:r>
            <a:r>
              <a:rPr sz="3000" i="1" spc="-10" dirty="0">
                <a:latin typeface="Arial"/>
                <a:cs typeface="Arial"/>
              </a:rPr>
              <a:t> </a:t>
            </a:r>
            <a:r>
              <a:rPr sz="3000" i="1" spc="-5" dirty="0">
                <a:latin typeface="Arial"/>
                <a:cs typeface="Arial"/>
              </a:rPr>
              <a:t>continuously  changing their orientation and increasing</a:t>
            </a:r>
            <a:r>
              <a:rPr sz="3000" i="1" spc="-50" dirty="0">
                <a:latin typeface="Arial"/>
                <a:cs typeface="Arial"/>
              </a:rPr>
              <a:t> </a:t>
            </a:r>
            <a:r>
              <a:rPr sz="3000" i="1" spc="-5" dirty="0">
                <a:latin typeface="Arial"/>
                <a:cs typeface="Arial"/>
              </a:rPr>
              <a:t>their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353555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4151" y="6432803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0" y="0"/>
                </a:moveTo>
                <a:lnTo>
                  <a:pt x="0" y="190500"/>
                </a:lnTo>
                <a:lnTo>
                  <a:pt x="120396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53000" y="2133600"/>
            <a:ext cx="3733800" cy="304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600" y="1752600"/>
            <a:ext cx="3296412" cy="32964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pPr marL="38100">
                <a:lnSpc>
                  <a:spcPts val="1650"/>
                </a:lnSpc>
              </a:pPr>
              <a:t>103</a:t>
            </a:fld>
            <a:endParaRPr dirty="0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4151" y="6432803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0" y="0"/>
                </a:moveTo>
                <a:lnTo>
                  <a:pt x="0" y="190500"/>
                </a:lnTo>
                <a:lnTo>
                  <a:pt x="120396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1140" y="249123"/>
            <a:ext cx="561530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27685" algn="l"/>
              </a:tabLst>
            </a:pPr>
            <a:r>
              <a:rPr sz="2400" b="1" spc="15" dirty="0">
                <a:solidFill>
                  <a:srgbClr val="717BA2"/>
                </a:solidFill>
                <a:latin typeface="Arial"/>
                <a:cs typeface="Arial"/>
              </a:rPr>
              <a:t>1.	</a:t>
            </a:r>
            <a:r>
              <a:rPr sz="3200" b="1" dirty="0">
                <a:latin typeface="Arial"/>
                <a:cs typeface="Arial"/>
              </a:rPr>
              <a:t>Size </a:t>
            </a:r>
            <a:r>
              <a:rPr sz="3200" b="1" spc="-5" dirty="0">
                <a:latin typeface="Arial"/>
                <a:cs typeface="Arial"/>
              </a:rPr>
              <a:t>separation </a:t>
            </a:r>
            <a:r>
              <a:rPr sz="3200" b="1" dirty="0">
                <a:latin typeface="Arial"/>
                <a:cs typeface="Arial"/>
              </a:rPr>
              <a:t>by</a:t>
            </a:r>
            <a:r>
              <a:rPr sz="3200" b="1" spc="-8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sieving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pPr marL="38100">
                <a:lnSpc>
                  <a:spcPts val="1650"/>
                </a:lnSpc>
              </a:pPr>
              <a:t>104</a:t>
            </a:fld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1140" y="813561"/>
            <a:ext cx="846074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0"/>
              </a:spcBef>
            </a:pPr>
            <a:r>
              <a:rPr sz="2400" b="0" u="none" spc="-680" dirty="0">
                <a:solidFill>
                  <a:srgbClr val="717BA2"/>
                </a:solidFill>
                <a:latin typeface="Arial"/>
                <a:cs typeface="Arial"/>
              </a:rPr>
              <a:t></a:t>
            </a:r>
            <a:r>
              <a:rPr sz="2400" b="0" u="dash" spc="195" dirty="0">
                <a:solidFill>
                  <a:srgbClr val="C00000"/>
                </a:solidFill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 </a:t>
            </a:r>
            <a:r>
              <a:rPr sz="3200" i="1" u="dash" dirty="0">
                <a:solidFill>
                  <a:srgbClr val="C00000"/>
                </a:solidFill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Brushing </a:t>
            </a:r>
            <a:r>
              <a:rPr sz="3200" i="1" u="dash" spc="-5" dirty="0">
                <a:solidFill>
                  <a:srgbClr val="C00000"/>
                </a:solidFill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methods- </a:t>
            </a:r>
            <a:r>
              <a:rPr b="0" i="1" u="dash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A </a:t>
            </a:r>
            <a:r>
              <a:rPr b="0" i="1" u="none" spc="-5" dirty="0">
                <a:latin typeface="Arial"/>
                <a:cs typeface="Arial"/>
              </a:rPr>
              <a:t>brush is used </a:t>
            </a:r>
            <a:r>
              <a:rPr b="0" i="1" u="none" spc="-10" dirty="0">
                <a:latin typeface="Arial"/>
                <a:cs typeface="Arial"/>
              </a:rPr>
              <a:t>to</a:t>
            </a:r>
            <a:r>
              <a:rPr b="0" i="1" u="none" spc="-155" dirty="0">
                <a:latin typeface="Arial"/>
                <a:cs typeface="Arial"/>
              </a:rPr>
              <a:t> </a:t>
            </a:r>
            <a:r>
              <a:rPr b="0" i="1" u="none" spc="-150" dirty="0">
                <a:latin typeface="Arial"/>
                <a:cs typeface="Arial"/>
              </a:rPr>
              <a:t>re-  </a:t>
            </a:r>
            <a:r>
              <a:rPr b="0" i="1" u="none" dirty="0">
                <a:latin typeface="Arial"/>
                <a:cs typeface="Arial"/>
              </a:rPr>
              <a:t>orientate particles </a:t>
            </a:r>
            <a:r>
              <a:rPr b="0" i="1" u="none" spc="-5" dirty="0">
                <a:latin typeface="Arial"/>
                <a:cs typeface="Arial"/>
              </a:rPr>
              <a:t>on </a:t>
            </a:r>
            <a:r>
              <a:rPr b="0" i="1" u="none" dirty="0">
                <a:latin typeface="Arial"/>
                <a:cs typeface="Arial"/>
              </a:rPr>
              <a:t>the surface of </a:t>
            </a:r>
            <a:r>
              <a:rPr b="0" i="1" u="none" spc="-5" dirty="0">
                <a:latin typeface="Arial"/>
                <a:cs typeface="Arial"/>
              </a:rPr>
              <a:t>a  sieve and prevent apertures becoming  </a:t>
            </a:r>
            <a:r>
              <a:rPr b="0" i="1" u="none" dirty="0">
                <a:latin typeface="Arial"/>
                <a:cs typeface="Arial"/>
              </a:rPr>
              <a:t>blocked.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03123" rIns="0" bIns="0" rtlCol="0">
            <a:spAutoFit/>
          </a:bodyPr>
          <a:lstStyle/>
          <a:p>
            <a:pPr marL="438784" marR="5080" indent="-274320">
              <a:lnSpc>
                <a:spcPct val="100000"/>
              </a:lnSpc>
              <a:spcBef>
                <a:spcPts val="100"/>
              </a:spcBef>
              <a:tabLst>
                <a:tab pos="8607425" algn="l"/>
              </a:tabLst>
            </a:pPr>
            <a:r>
              <a:rPr sz="2700" i="0" spc="-770" dirty="0">
                <a:solidFill>
                  <a:srgbClr val="717BA2"/>
                </a:solidFill>
                <a:latin typeface="Arial"/>
                <a:cs typeface="Arial"/>
              </a:rPr>
              <a:t></a:t>
            </a:r>
            <a:r>
              <a:rPr sz="2700" i="0" spc="-50" dirty="0">
                <a:solidFill>
                  <a:srgbClr val="717BA2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000000"/>
                </a:solidFill>
              </a:rPr>
              <a:t>A </a:t>
            </a:r>
            <a:r>
              <a:rPr sz="3600" b="1" spc="-5" dirty="0">
                <a:solidFill>
                  <a:srgbClr val="000000"/>
                </a:solidFill>
                <a:latin typeface="Arial"/>
                <a:cs typeface="Arial"/>
              </a:rPr>
              <a:t>single </a:t>
            </a:r>
            <a:r>
              <a:rPr sz="3600" b="1" dirty="0">
                <a:solidFill>
                  <a:srgbClr val="000000"/>
                </a:solidFill>
                <a:latin typeface="Arial"/>
                <a:cs typeface="Arial"/>
              </a:rPr>
              <a:t>brush can be rotated </a:t>
            </a:r>
            <a:r>
              <a:rPr sz="3600" dirty="0">
                <a:solidFill>
                  <a:srgbClr val="000000"/>
                </a:solidFill>
              </a:rPr>
              <a:t>about  </a:t>
            </a:r>
            <a:r>
              <a:rPr sz="3600" i="1" spc="-5" dirty="0">
                <a:solidFill>
                  <a:srgbClr val="000000"/>
                </a:solidFill>
              </a:rPr>
              <a:t>the </a:t>
            </a:r>
            <a:r>
              <a:rPr sz="3600" i="1" dirty="0">
                <a:solidFill>
                  <a:srgbClr val="000000"/>
                </a:solidFill>
              </a:rPr>
              <a:t>midpoint of </a:t>
            </a:r>
            <a:r>
              <a:rPr sz="3600" i="1" spc="-5" dirty="0">
                <a:solidFill>
                  <a:srgbClr val="000000"/>
                </a:solidFill>
              </a:rPr>
              <a:t>a circular sieve </a:t>
            </a:r>
            <a:r>
              <a:rPr sz="3600" i="1" spc="-70" dirty="0">
                <a:solidFill>
                  <a:srgbClr val="000000"/>
                </a:solidFill>
              </a:rPr>
              <a:t>or, </a:t>
            </a:r>
            <a:r>
              <a:rPr sz="3600" i="1" dirty="0">
                <a:solidFill>
                  <a:srgbClr val="000000"/>
                </a:solidFill>
              </a:rPr>
              <a:t>for  large-scale processing, </a:t>
            </a:r>
            <a:r>
              <a:rPr sz="3600" i="1" spc="-5" dirty="0">
                <a:solidFill>
                  <a:srgbClr val="000000"/>
                </a:solidFill>
              </a:rPr>
              <a:t>a </a:t>
            </a:r>
            <a:r>
              <a:rPr sz="3600" i="1" dirty="0">
                <a:solidFill>
                  <a:srgbClr val="000000"/>
                </a:solidFill>
              </a:rPr>
              <a:t>horizontal  cylindrical sieve, is employed, with a  </a:t>
            </a:r>
            <a:r>
              <a:rPr sz="3600" b="1" dirty="0">
                <a:solidFill>
                  <a:srgbClr val="000000"/>
                </a:solidFill>
                <a:latin typeface="Arial"/>
                <a:cs typeface="Arial"/>
              </a:rPr>
              <a:t>spiral </a:t>
            </a:r>
            <a:r>
              <a:rPr sz="3600" b="1" spc="-5" dirty="0">
                <a:solidFill>
                  <a:srgbClr val="000000"/>
                </a:solidFill>
                <a:latin typeface="Arial"/>
                <a:cs typeface="Arial"/>
              </a:rPr>
              <a:t>brush </a:t>
            </a:r>
            <a:r>
              <a:rPr sz="3600" b="1" dirty="0">
                <a:solidFill>
                  <a:srgbClr val="000000"/>
                </a:solidFill>
                <a:latin typeface="Arial"/>
                <a:cs typeface="Arial"/>
              </a:rPr>
              <a:t>rotating </a:t>
            </a:r>
            <a:r>
              <a:rPr sz="3600" spc="-5" dirty="0">
                <a:solidFill>
                  <a:srgbClr val="000000"/>
                </a:solidFill>
              </a:rPr>
              <a:t>about </a:t>
            </a:r>
            <a:r>
              <a:rPr sz="3600" dirty="0">
                <a:solidFill>
                  <a:srgbClr val="000000"/>
                </a:solidFill>
              </a:rPr>
              <a:t>its </a:t>
            </a:r>
            <a:r>
              <a:rPr sz="3600" u="dash" dirty="0">
                <a:solidFill>
                  <a:srgbClr val="000000"/>
                </a:solidFill>
                <a:uFill>
                  <a:solidFill>
                    <a:srgbClr val="9FB8CD"/>
                  </a:solidFill>
                </a:uFill>
              </a:rPr>
              <a:t> </a:t>
            </a:r>
            <a:r>
              <a:rPr sz="3600" i="1" u="dash" dirty="0">
                <a:solidFill>
                  <a:srgbClr val="000000"/>
                </a:solidFill>
                <a:uFill>
                  <a:solidFill>
                    <a:srgbClr val="9FB8CD"/>
                  </a:solidFill>
                </a:uFill>
              </a:rPr>
              <a:t>longitudinal</a:t>
            </a:r>
            <a:r>
              <a:rPr sz="3600" i="1" u="dash" spc="-110" dirty="0">
                <a:solidFill>
                  <a:srgbClr val="000000"/>
                </a:solidFill>
                <a:uFill>
                  <a:solidFill>
                    <a:srgbClr val="9FB8CD"/>
                  </a:solidFill>
                </a:uFill>
              </a:rPr>
              <a:t> </a:t>
            </a:r>
            <a:r>
              <a:rPr sz="3600" i="1" u="dash" spc="-5" dirty="0">
                <a:solidFill>
                  <a:srgbClr val="000000"/>
                </a:solidFill>
                <a:uFill>
                  <a:solidFill>
                    <a:srgbClr val="9FB8CD"/>
                  </a:solidFill>
                </a:uFill>
              </a:rPr>
              <a:t>axis.	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353555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4151" y="6432803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0" y="0"/>
                </a:moveTo>
                <a:lnTo>
                  <a:pt x="0" y="190500"/>
                </a:lnTo>
                <a:lnTo>
                  <a:pt x="120396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38200" y="609600"/>
            <a:ext cx="6781800" cy="48097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pPr marL="38100">
                <a:lnSpc>
                  <a:spcPts val="1650"/>
                </a:lnSpc>
              </a:pPr>
              <a:t>105</a:t>
            </a:fld>
            <a:endParaRPr dirty="0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353555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4151" y="6432803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0" y="0"/>
                </a:moveTo>
                <a:lnTo>
                  <a:pt x="0" y="190500"/>
                </a:lnTo>
                <a:lnTo>
                  <a:pt x="120396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1140" y="249123"/>
            <a:ext cx="561530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27685" algn="l"/>
              </a:tabLst>
            </a:pPr>
            <a:r>
              <a:rPr sz="2400" b="1" spc="15" dirty="0">
                <a:solidFill>
                  <a:srgbClr val="717BA2"/>
                </a:solidFill>
                <a:latin typeface="Arial"/>
                <a:cs typeface="Arial"/>
              </a:rPr>
              <a:t>1.	</a:t>
            </a:r>
            <a:r>
              <a:rPr sz="3200" b="1" dirty="0">
                <a:latin typeface="Arial"/>
                <a:cs typeface="Arial"/>
              </a:rPr>
              <a:t>Size </a:t>
            </a:r>
            <a:r>
              <a:rPr sz="3200" b="1" spc="-5" dirty="0">
                <a:latin typeface="Arial"/>
                <a:cs typeface="Arial"/>
              </a:rPr>
              <a:t>separation </a:t>
            </a:r>
            <a:r>
              <a:rPr sz="3200" b="1" dirty="0">
                <a:latin typeface="Arial"/>
                <a:cs typeface="Arial"/>
              </a:rPr>
              <a:t>by</a:t>
            </a:r>
            <a:r>
              <a:rPr sz="3200" b="1" spc="-8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sieving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pPr marL="38100">
                <a:lnSpc>
                  <a:spcPts val="1650"/>
                </a:lnSpc>
              </a:pPr>
              <a:t>106</a:t>
            </a:fld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1140" y="813561"/>
            <a:ext cx="864425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0"/>
              </a:spcBef>
            </a:pPr>
            <a:r>
              <a:rPr sz="2400" b="0" u="none" spc="-680" dirty="0">
                <a:solidFill>
                  <a:srgbClr val="717BA2"/>
                </a:solidFill>
                <a:latin typeface="Arial"/>
                <a:cs typeface="Arial"/>
              </a:rPr>
              <a:t></a:t>
            </a:r>
            <a:r>
              <a:rPr sz="2400" b="0" u="dash" spc="190" dirty="0">
                <a:solidFill>
                  <a:srgbClr val="C00000"/>
                </a:solidFill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 </a:t>
            </a:r>
            <a:r>
              <a:rPr sz="3200" i="1" u="dash" dirty="0">
                <a:solidFill>
                  <a:srgbClr val="C00000"/>
                </a:solidFill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Centrifugal methods - </a:t>
            </a:r>
            <a:r>
              <a:rPr b="0" i="1" u="dash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Particles </a:t>
            </a:r>
            <a:r>
              <a:rPr b="0" i="1" u="none" spc="-5" dirty="0">
                <a:latin typeface="Arial"/>
                <a:cs typeface="Arial"/>
              </a:rPr>
              <a:t>are</a:t>
            </a:r>
            <a:r>
              <a:rPr b="0" i="1" u="none" spc="-125" dirty="0">
                <a:latin typeface="Arial"/>
                <a:cs typeface="Arial"/>
              </a:rPr>
              <a:t> </a:t>
            </a:r>
            <a:r>
              <a:rPr b="0" i="1" u="none" spc="-80" dirty="0">
                <a:latin typeface="Arial"/>
                <a:cs typeface="Arial"/>
              </a:rPr>
              <a:t>thrown  </a:t>
            </a:r>
            <a:r>
              <a:rPr b="0" i="1" u="none" spc="-5" dirty="0">
                <a:latin typeface="Arial"/>
                <a:cs typeface="Arial"/>
              </a:rPr>
              <a:t>outwards on </a:t>
            </a:r>
            <a:r>
              <a:rPr b="0" i="1" u="none" dirty="0">
                <a:latin typeface="Arial"/>
                <a:cs typeface="Arial"/>
              </a:rPr>
              <a:t>to </a:t>
            </a:r>
            <a:r>
              <a:rPr b="0" i="1" u="none" spc="-5" dirty="0">
                <a:latin typeface="Arial"/>
                <a:cs typeface="Arial"/>
              </a:rPr>
              <a:t>a vertical </a:t>
            </a:r>
            <a:r>
              <a:rPr b="0" i="1" u="none" dirty="0">
                <a:latin typeface="Arial"/>
                <a:cs typeface="Arial"/>
              </a:rPr>
              <a:t>cylindrical </a:t>
            </a:r>
            <a:r>
              <a:rPr b="0" i="1" u="none" spc="-5" dirty="0">
                <a:latin typeface="Arial"/>
                <a:cs typeface="Arial"/>
              </a:rPr>
              <a:t>sieve  under </a:t>
            </a:r>
            <a:r>
              <a:rPr b="0" i="1" u="none" dirty="0">
                <a:latin typeface="Arial"/>
                <a:cs typeface="Arial"/>
              </a:rPr>
              <a:t>the </a:t>
            </a:r>
            <a:r>
              <a:rPr b="0" i="1" u="none" spc="-5" dirty="0">
                <a:latin typeface="Arial"/>
                <a:cs typeface="Arial"/>
              </a:rPr>
              <a:t>action </a:t>
            </a:r>
            <a:r>
              <a:rPr b="0" i="1" u="none" dirty="0">
                <a:latin typeface="Arial"/>
                <a:cs typeface="Arial"/>
              </a:rPr>
              <a:t>of </a:t>
            </a:r>
            <a:r>
              <a:rPr b="0" i="1" u="none" spc="-5" dirty="0">
                <a:latin typeface="Arial"/>
                <a:cs typeface="Arial"/>
              </a:rPr>
              <a:t>a </a:t>
            </a:r>
            <a:r>
              <a:rPr b="0" i="1" u="none" dirty="0">
                <a:latin typeface="Arial"/>
                <a:cs typeface="Arial"/>
              </a:rPr>
              <a:t>high-speed rotor  inside the</a:t>
            </a:r>
            <a:r>
              <a:rPr b="0" i="1" u="none" spc="-20" dirty="0">
                <a:latin typeface="Arial"/>
                <a:cs typeface="Arial"/>
              </a:rPr>
              <a:t> </a:t>
            </a:r>
            <a:r>
              <a:rPr b="0" i="1" u="none" spc="-15" dirty="0">
                <a:latin typeface="Arial"/>
                <a:cs typeface="Arial"/>
              </a:rPr>
              <a:t>cylinder.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03123" rIns="0" bIns="0" rtlCol="0">
            <a:spAutoFit/>
          </a:bodyPr>
          <a:lstStyle/>
          <a:p>
            <a:pPr marL="438784" marR="5080" indent="-274320">
              <a:lnSpc>
                <a:spcPct val="100000"/>
              </a:lnSpc>
              <a:spcBef>
                <a:spcPts val="100"/>
              </a:spcBef>
            </a:pPr>
            <a:r>
              <a:rPr sz="2700" i="0" spc="-770" dirty="0">
                <a:solidFill>
                  <a:srgbClr val="717BA2"/>
                </a:solidFill>
                <a:latin typeface="Arial"/>
                <a:cs typeface="Arial"/>
              </a:rPr>
              <a:t></a:t>
            </a:r>
            <a:r>
              <a:rPr sz="2700" i="0" spc="-50" dirty="0">
                <a:solidFill>
                  <a:srgbClr val="717BA2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000000"/>
                </a:solidFill>
              </a:rPr>
              <a:t>The current of air created by </a:t>
            </a:r>
            <a:r>
              <a:rPr sz="3600" spc="-5" dirty="0">
                <a:solidFill>
                  <a:srgbClr val="000000"/>
                </a:solidFill>
              </a:rPr>
              <a:t>the </a:t>
            </a:r>
            <a:r>
              <a:rPr sz="3600" dirty="0">
                <a:solidFill>
                  <a:srgbClr val="000000"/>
                </a:solidFill>
              </a:rPr>
              <a:t>rotor  </a:t>
            </a:r>
            <a:r>
              <a:rPr sz="3600" i="1" dirty="0">
                <a:solidFill>
                  <a:srgbClr val="000000"/>
                </a:solidFill>
              </a:rPr>
              <a:t>movement </a:t>
            </a:r>
            <a:r>
              <a:rPr sz="3600" i="1" spc="-5" dirty="0">
                <a:solidFill>
                  <a:srgbClr val="000000"/>
                </a:solidFill>
              </a:rPr>
              <a:t>also </a:t>
            </a:r>
            <a:r>
              <a:rPr sz="3600" i="1" dirty="0">
                <a:solidFill>
                  <a:srgbClr val="000000"/>
                </a:solidFill>
              </a:rPr>
              <a:t>assists </a:t>
            </a:r>
            <a:r>
              <a:rPr sz="3600" i="1" spc="-5" dirty="0">
                <a:solidFill>
                  <a:srgbClr val="000000"/>
                </a:solidFill>
              </a:rPr>
              <a:t>in </a:t>
            </a:r>
            <a:r>
              <a:rPr sz="3600" i="1" dirty="0">
                <a:solidFill>
                  <a:srgbClr val="000000"/>
                </a:solidFill>
              </a:rPr>
              <a:t>sieving,  especially </a:t>
            </a:r>
            <a:r>
              <a:rPr sz="3600" i="1" spc="-5" dirty="0">
                <a:solidFill>
                  <a:srgbClr val="000000"/>
                </a:solidFill>
              </a:rPr>
              <a:t>where </a:t>
            </a:r>
            <a:r>
              <a:rPr sz="3600" i="1" dirty="0">
                <a:solidFill>
                  <a:srgbClr val="000000"/>
                </a:solidFill>
              </a:rPr>
              <a:t>very </a:t>
            </a:r>
            <a:r>
              <a:rPr sz="3600" i="1" spc="-5" dirty="0">
                <a:solidFill>
                  <a:srgbClr val="000000"/>
                </a:solidFill>
              </a:rPr>
              <a:t>fine </a:t>
            </a:r>
            <a:r>
              <a:rPr sz="3600" i="1" dirty="0">
                <a:solidFill>
                  <a:srgbClr val="000000"/>
                </a:solidFill>
              </a:rPr>
              <a:t>powders</a:t>
            </a:r>
            <a:r>
              <a:rPr sz="3600" i="1" spc="-95" dirty="0">
                <a:solidFill>
                  <a:srgbClr val="000000"/>
                </a:solidFill>
              </a:rPr>
              <a:t> </a:t>
            </a:r>
            <a:r>
              <a:rPr sz="3600" i="1" spc="-5" dirty="0">
                <a:solidFill>
                  <a:srgbClr val="000000"/>
                </a:solidFill>
              </a:rPr>
              <a:t>are  </a:t>
            </a:r>
            <a:r>
              <a:rPr sz="3600" i="1" dirty="0">
                <a:solidFill>
                  <a:srgbClr val="000000"/>
                </a:solidFill>
              </a:rPr>
              <a:t>being</a:t>
            </a:r>
            <a:r>
              <a:rPr sz="3600" i="1" spc="-5" dirty="0">
                <a:solidFill>
                  <a:srgbClr val="000000"/>
                </a:solidFill>
              </a:rPr>
              <a:t> </a:t>
            </a:r>
            <a:r>
              <a:rPr sz="3600" i="1" dirty="0">
                <a:solidFill>
                  <a:srgbClr val="000000"/>
                </a:solidFill>
              </a:rPr>
              <a:t>processed.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140" y="173282"/>
            <a:ext cx="8442960" cy="577278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3200" b="1" dirty="0">
                <a:latin typeface="Arial"/>
                <a:cs typeface="Arial"/>
              </a:rPr>
              <a:t>II. Size </a:t>
            </a:r>
            <a:r>
              <a:rPr sz="3200" b="1" spc="-5" dirty="0">
                <a:latin typeface="Arial"/>
                <a:cs typeface="Arial"/>
              </a:rPr>
              <a:t>separation </a:t>
            </a:r>
            <a:r>
              <a:rPr sz="3200" b="1" dirty="0">
                <a:latin typeface="Arial"/>
                <a:cs typeface="Arial"/>
              </a:rPr>
              <a:t>by fluid</a:t>
            </a:r>
            <a:r>
              <a:rPr sz="3200" b="1" spc="-10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classification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  <a:tabLst>
                <a:tab pos="527685" algn="l"/>
              </a:tabLst>
            </a:pPr>
            <a:r>
              <a:rPr sz="2400" b="1" i="1" spc="15" dirty="0">
                <a:solidFill>
                  <a:srgbClr val="717BA2"/>
                </a:solidFill>
                <a:latin typeface="Arial"/>
                <a:cs typeface="Arial"/>
              </a:rPr>
              <a:t>1.	</a:t>
            </a:r>
            <a:r>
              <a:rPr sz="3200" b="1" i="1" dirty="0">
                <a:latin typeface="Arial"/>
                <a:cs typeface="Arial"/>
              </a:rPr>
              <a:t>Sedimentation</a:t>
            </a:r>
            <a:r>
              <a:rPr sz="3200" b="1" i="1" spc="-50" dirty="0">
                <a:latin typeface="Arial"/>
                <a:cs typeface="Arial"/>
              </a:rPr>
              <a:t> </a:t>
            </a:r>
            <a:r>
              <a:rPr sz="3200" b="1" i="1" dirty="0">
                <a:latin typeface="Arial"/>
                <a:cs typeface="Arial"/>
              </a:rPr>
              <a:t>method</a:t>
            </a:r>
            <a:endParaRPr sz="3200">
              <a:latin typeface="Arial"/>
              <a:cs typeface="Arial"/>
            </a:endParaRPr>
          </a:p>
          <a:p>
            <a:pPr marL="286385" marR="139065" indent="-274320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000"/>
              <a:buChar char=""/>
              <a:tabLst>
                <a:tab pos="287020" algn="l"/>
              </a:tabLst>
            </a:pPr>
            <a:r>
              <a:rPr sz="3200" dirty="0">
                <a:latin typeface="Arial"/>
                <a:cs typeface="Arial"/>
              </a:rPr>
              <a:t>Size </a:t>
            </a:r>
            <a:r>
              <a:rPr sz="3200" spc="-5" dirty="0">
                <a:latin typeface="Arial"/>
                <a:cs typeface="Arial"/>
              </a:rPr>
              <a:t>separation </a:t>
            </a:r>
            <a:r>
              <a:rPr sz="3200" dirty="0">
                <a:latin typeface="Arial"/>
                <a:cs typeface="Arial"/>
              </a:rPr>
              <a:t>by </a:t>
            </a:r>
            <a:r>
              <a:rPr sz="3200" spc="-5" dirty="0">
                <a:latin typeface="Arial"/>
                <a:cs typeface="Arial"/>
              </a:rPr>
              <a:t>sedimentation utilizes </a:t>
            </a:r>
            <a:r>
              <a:rPr sz="3200" spc="-150" dirty="0">
                <a:latin typeface="Arial"/>
                <a:cs typeface="Arial"/>
              </a:rPr>
              <a:t>the  </a:t>
            </a:r>
            <a:r>
              <a:rPr sz="3200" spc="-10" dirty="0">
                <a:latin typeface="Arial"/>
                <a:cs typeface="Arial"/>
              </a:rPr>
              <a:t>differences </a:t>
            </a:r>
            <a:r>
              <a:rPr sz="3200" dirty="0">
                <a:latin typeface="Arial"/>
                <a:cs typeface="Arial"/>
              </a:rPr>
              <a:t>in </a:t>
            </a:r>
            <a:r>
              <a:rPr sz="3200" spc="-5" dirty="0">
                <a:latin typeface="Arial"/>
                <a:cs typeface="Arial"/>
              </a:rPr>
              <a:t>settling velocities </a:t>
            </a:r>
            <a:r>
              <a:rPr sz="3200" dirty="0">
                <a:latin typeface="Arial"/>
                <a:cs typeface="Arial"/>
              </a:rPr>
              <a:t>of particles  with </a:t>
            </a:r>
            <a:r>
              <a:rPr sz="3200" spc="-10" dirty="0">
                <a:latin typeface="Arial"/>
                <a:cs typeface="Arial"/>
              </a:rPr>
              <a:t>different </a:t>
            </a:r>
            <a:r>
              <a:rPr sz="3200" spc="-5" dirty="0">
                <a:latin typeface="Arial"/>
                <a:cs typeface="Arial"/>
              </a:rPr>
              <a:t>diameters, and these </a:t>
            </a:r>
            <a:r>
              <a:rPr sz="3200" dirty="0">
                <a:latin typeface="Arial"/>
                <a:cs typeface="Arial"/>
              </a:rPr>
              <a:t>can be  </a:t>
            </a:r>
            <a:r>
              <a:rPr sz="3200" spc="-5" dirty="0">
                <a:latin typeface="Arial"/>
                <a:cs typeface="Arial"/>
              </a:rPr>
              <a:t>related according </a:t>
            </a:r>
            <a:r>
              <a:rPr sz="3200" dirty="0">
                <a:latin typeface="Arial"/>
                <a:cs typeface="Arial"/>
              </a:rPr>
              <a:t>to Stokes‘</a:t>
            </a:r>
            <a:r>
              <a:rPr sz="3200" spc="-8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equations</a:t>
            </a:r>
            <a:endParaRPr sz="32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000"/>
              <a:buFont typeface="Arial"/>
              <a:buChar char=""/>
              <a:tabLst>
                <a:tab pos="287020" algn="l"/>
              </a:tabLst>
            </a:pPr>
            <a:r>
              <a:rPr sz="3200" i="1" spc="-5" dirty="0">
                <a:latin typeface="Arial"/>
                <a:cs typeface="Arial"/>
              </a:rPr>
              <a:t>eg. use </a:t>
            </a:r>
            <a:r>
              <a:rPr sz="3200" i="1" dirty="0">
                <a:latin typeface="Arial"/>
                <a:cs typeface="Arial"/>
              </a:rPr>
              <a:t>of </a:t>
            </a:r>
            <a:r>
              <a:rPr sz="3200" i="1" spc="-5" dirty="0">
                <a:latin typeface="Arial"/>
                <a:cs typeface="Arial"/>
              </a:rPr>
              <a:t>Andreasen</a:t>
            </a:r>
            <a:r>
              <a:rPr sz="3200" i="1" spc="-180" dirty="0">
                <a:latin typeface="Arial"/>
                <a:cs typeface="Arial"/>
              </a:rPr>
              <a:t> </a:t>
            </a:r>
            <a:r>
              <a:rPr sz="3200" i="1" spc="-5" dirty="0">
                <a:latin typeface="Arial"/>
                <a:cs typeface="Arial"/>
              </a:rPr>
              <a:t>pipette:</a:t>
            </a:r>
            <a:endParaRPr sz="3200">
              <a:latin typeface="Arial"/>
              <a:cs typeface="Arial"/>
            </a:endParaRPr>
          </a:p>
          <a:p>
            <a:pPr marL="286385" marR="5080" indent="-274320">
              <a:lnSpc>
                <a:spcPct val="100000"/>
              </a:lnSpc>
              <a:spcBef>
                <a:spcPts val="605"/>
              </a:spcBef>
              <a:buClr>
                <a:srgbClr val="717BA2"/>
              </a:buClr>
              <a:buSzPct val="75000"/>
              <a:buChar char=""/>
              <a:tabLst>
                <a:tab pos="287020" algn="l"/>
                <a:tab pos="737870" algn="l"/>
                <a:tab pos="2496820" algn="l"/>
              </a:tabLst>
            </a:pPr>
            <a:r>
              <a:rPr sz="3200" spc="-5" dirty="0">
                <a:latin typeface="Arial"/>
                <a:cs typeface="Arial"/>
              </a:rPr>
              <a:t>Disadvantages </a:t>
            </a:r>
            <a:r>
              <a:rPr sz="3200" dirty="0">
                <a:latin typeface="Arial"/>
                <a:cs typeface="Arial"/>
              </a:rPr>
              <a:t>of </a:t>
            </a:r>
            <a:r>
              <a:rPr sz="3200" spc="-5" dirty="0">
                <a:latin typeface="Arial"/>
                <a:cs typeface="Arial"/>
              </a:rPr>
              <a:t>this method </a:t>
            </a:r>
            <a:r>
              <a:rPr sz="3200" dirty="0">
                <a:latin typeface="Arial"/>
                <a:cs typeface="Arial"/>
              </a:rPr>
              <a:t>is </a:t>
            </a:r>
            <a:r>
              <a:rPr sz="3200" spc="-5" dirty="0">
                <a:latin typeface="Arial"/>
                <a:cs typeface="Arial"/>
              </a:rPr>
              <a:t>that they </a:t>
            </a:r>
            <a:r>
              <a:rPr sz="3200" dirty="0">
                <a:latin typeface="Arial"/>
                <a:cs typeface="Arial"/>
              </a:rPr>
              <a:t>it </a:t>
            </a:r>
            <a:r>
              <a:rPr sz="3200" spc="-229" dirty="0">
                <a:latin typeface="Arial"/>
                <a:cs typeface="Arial"/>
              </a:rPr>
              <a:t>is  </a:t>
            </a:r>
            <a:r>
              <a:rPr sz="3200" dirty="0">
                <a:latin typeface="Arial"/>
                <a:cs typeface="Arial"/>
              </a:rPr>
              <a:t>a	</a:t>
            </a:r>
            <a:r>
              <a:rPr sz="3200" spc="-5" dirty="0">
                <a:latin typeface="Arial"/>
                <a:cs typeface="Arial"/>
              </a:rPr>
              <a:t>batch </a:t>
            </a:r>
            <a:r>
              <a:rPr sz="3200" dirty="0">
                <a:latin typeface="Arial"/>
                <a:cs typeface="Arial"/>
              </a:rPr>
              <a:t>processes </a:t>
            </a:r>
            <a:r>
              <a:rPr sz="3200" spc="-5" dirty="0">
                <a:latin typeface="Arial"/>
                <a:cs typeface="Arial"/>
              </a:rPr>
              <a:t>and </a:t>
            </a:r>
            <a:r>
              <a:rPr sz="3200" dirty="0">
                <a:latin typeface="Arial"/>
                <a:cs typeface="Arial"/>
              </a:rPr>
              <a:t>discrete particle  </a:t>
            </a:r>
            <a:r>
              <a:rPr sz="3200" spc="-5" dirty="0">
                <a:latin typeface="Arial"/>
                <a:cs typeface="Arial"/>
              </a:rPr>
              <a:t>fractions cannot </a:t>
            </a:r>
            <a:r>
              <a:rPr sz="3200" dirty="0">
                <a:latin typeface="Arial"/>
                <a:cs typeface="Arial"/>
              </a:rPr>
              <a:t>be </a:t>
            </a:r>
            <a:r>
              <a:rPr sz="3200" spc="-5" dirty="0">
                <a:latin typeface="Arial"/>
                <a:cs typeface="Arial"/>
              </a:rPr>
              <a:t>collected, </a:t>
            </a:r>
            <a:r>
              <a:rPr sz="3200" dirty="0">
                <a:latin typeface="Arial"/>
                <a:cs typeface="Arial"/>
              </a:rPr>
              <a:t>as </a:t>
            </a:r>
            <a:r>
              <a:rPr sz="3200" spc="-5" dirty="0">
                <a:latin typeface="Arial"/>
                <a:cs typeface="Arial"/>
              </a:rPr>
              <a:t>samples </a:t>
            </a:r>
            <a:r>
              <a:rPr sz="3200" dirty="0">
                <a:latin typeface="Arial"/>
                <a:cs typeface="Arial"/>
              </a:rPr>
              <a:t>do  </a:t>
            </a:r>
            <a:r>
              <a:rPr sz="3200" spc="-5" dirty="0">
                <a:latin typeface="Arial"/>
                <a:cs typeface="Arial"/>
              </a:rPr>
              <a:t>not</a:t>
            </a:r>
            <a:r>
              <a:rPr sz="3200" spc="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contain	</a:t>
            </a:r>
            <a:r>
              <a:rPr sz="3200" dirty="0">
                <a:latin typeface="Arial"/>
                <a:cs typeface="Arial"/>
              </a:rPr>
              <a:t>specific size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ranges.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pPr marL="38100">
                <a:lnSpc>
                  <a:spcPts val="1650"/>
                </a:lnSpc>
              </a:pPr>
              <a:t>107</a:t>
            </a:fld>
            <a:endParaRPr dirty="0"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4151" y="6432803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0" y="0"/>
                </a:moveTo>
                <a:lnTo>
                  <a:pt x="0" y="190500"/>
                </a:lnTo>
                <a:lnTo>
                  <a:pt x="120396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5740" y="173282"/>
            <a:ext cx="8519160" cy="674814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0"/>
              </a:spcBef>
              <a:tabLst>
                <a:tab pos="553085" algn="l"/>
              </a:tabLst>
            </a:pPr>
            <a:r>
              <a:rPr sz="2400" b="1" i="1" spc="15" dirty="0">
                <a:solidFill>
                  <a:srgbClr val="717BA2"/>
                </a:solidFill>
                <a:latin typeface="Arial"/>
                <a:cs typeface="Arial"/>
              </a:rPr>
              <a:t>1.	</a:t>
            </a:r>
            <a:r>
              <a:rPr sz="3200" b="1" i="1" dirty="0">
                <a:latin typeface="Arial"/>
                <a:cs typeface="Arial"/>
              </a:rPr>
              <a:t>Sedimentation</a:t>
            </a:r>
            <a:r>
              <a:rPr sz="3200" b="1" i="1" spc="-50" dirty="0">
                <a:latin typeface="Arial"/>
                <a:cs typeface="Arial"/>
              </a:rPr>
              <a:t> </a:t>
            </a:r>
            <a:r>
              <a:rPr sz="3200" b="1" i="1" dirty="0">
                <a:latin typeface="Arial"/>
                <a:cs typeface="Arial"/>
              </a:rPr>
              <a:t>method</a:t>
            </a:r>
            <a:endParaRPr sz="3200">
              <a:latin typeface="Arial"/>
              <a:cs typeface="Arial"/>
            </a:endParaRPr>
          </a:p>
          <a:p>
            <a:pPr marL="251460" marR="30480" indent="-251460">
              <a:lnSpc>
                <a:spcPct val="100000"/>
              </a:lnSpc>
              <a:spcBef>
                <a:spcPts val="605"/>
              </a:spcBef>
              <a:buClr>
                <a:srgbClr val="717BA2"/>
              </a:buClr>
              <a:buSzPct val="75000"/>
              <a:buChar char=""/>
              <a:tabLst>
                <a:tab pos="251460" algn="l"/>
                <a:tab pos="8480425" algn="l"/>
              </a:tabLst>
            </a:pPr>
            <a:r>
              <a:rPr sz="3200" u="dash" spc="-415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 </a:t>
            </a:r>
            <a:r>
              <a:rPr sz="3200" u="dash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An </a:t>
            </a:r>
            <a:r>
              <a:rPr sz="3200" u="dash" spc="-5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alternative technique </a:t>
            </a:r>
            <a:r>
              <a:rPr sz="3200" u="dash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is to</a:t>
            </a:r>
            <a:r>
              <a:rPr sz="3200" u="dash" spc="-65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 </a:t>
            </a:r>
            <a:r>
              <a:rPr sz="3200" u="dash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use</a:t>
            </a:r>
            <a:r>
              <a:rPr sz="3200" u="dash" spc="-25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 </a:t>
            </a:r>
            <a:r>
              <a:rPr sz="3200" u="dash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a 	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Arial"/>
                <a:cs typeface="Arial"/>
              </a:rPr>
              <a:t>continuous 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settling </a:t>
            </a:r>
            <a:r>
              <a:rPr sz="3200" b="1" spc="-5" dirty="0">
                <a:solidFill>
                  <a:srgbClr val="FF0000"/>
                </a:solidFill>
                <a:latin typeface="Arial"/>
                <a:cs typeface="Arial"/>
              </a:rPr>
              <a:t>chamber </a:t>
            </a:r>
            <a:r>
              <a:rPr sz="3200" dirty="0">
                <a:latin typeface="Arial"/>
                <a:cs typeface="Arial"/>
              </a:rPr>
              <a:t>so </a:t>
            </a:r>
            <a:r>
              <a:rPr sz="3200" spc="-5" dirty="0">
                <a:latin typeface="Arial"/>
                <a:cs typeface="Arial"/>
              </a:rPr>
              <a:t>that  particles </a:t>
            </a:r>
            <a:r>
              <a:rPr sz="3200" dirty="0">
                <a:latin typeface="Arial"/>
                <a:cs typeface="Arial"/>
              </a:rPr>
              <a:t>in </a:t>
            </a:r>
            <a:r>
              <a:rPr sz="3200" spc="-5" dirty="0">
                <a:latin typeface="Arial"/>
                <a:cs typeface="Arial"/>
              </a:rPr>
              <a:t>suspension enter </a:t>
            </a:r>
            <a:r>
              <a:rPr sz="3200" dirty="0">
                <a:latin typeface="Arial"/>
                <a:cs typeface="Arial"/>
              </a:rPr>
              <a:t>a </a:t>
            </a:r>
            <a:r>
              <a:rPr sz="3200" spc="-5" dirty="0">
                <a:latin typeface="Arial"/>
                <a:cs typeface="Arial"/>
              </a:rPr>
              <a:t>shallow  </a:t>
            </a:r>
            <a:r>
              <a:rPr sz="3200" spc="-20" dirty="0">
                <a:latin typeface="Arial"/>
                <a:cs typeface="Arial"/>
              </a:rPr>
              <a:t>container, </a:t>
            </a:r>
            <a:r>
              <a:rPr sz="3200" dirty="0">
                <a:latin typeface="Arial"/>
                <a:cs typeface="Arial"/>
              </a:rPr>
              <a:t>in a </a:t>
            </a:r>
            <a:r>
              <a:rPr sz="3200" spc="-5" dirty="0">
                <a:latin typeface="Arial"/>
                <a:cs typeface="Arial"/>
              </a:rPr>
              <a:t>streamline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spc="-40" dirty="0">
                <a:latin typeface="Arial"/>
                <a:cs typeface="Arial"/>
              </a:rPr>
              <a:t>flow.</a:t>
            </a:r>
            <a:endParaRPr sz="3200">
              <a:latin typeface="Arial"/>
              <a:cs typeface="Arial"/>
            </a:endParaRPr>
          </a:p>
          <a:p>
            <a:pPr marL="311785" marR="371475" indent="-274320" algn="just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000"/>
              <a:buChar char=""/>
              <a:tabLst>
                <a:tab pos="312420" algn="l"/>
              </a:tabLst>
            </a:pPr>
            <a:r>
              <a:rPr sz="3200" spc="-5" dirty="0">
                <a:latin typeface="Arial"/>
                <a:cs typeface="Arial"/>
              </a:rPr>
              <a:t>Particles entering </a:t>
            </a:r>
            <a:r>
              <a:rPr sz="3200" dirty="0">
                <a:latin typeface="Arial"/>
                <a:cs typeface="Arial"/>
              </a:rPr>
              <a:t>at the </a:t>
            </a:r>
            <a:r>
              <a:rPr sz="3200" spc="-5" dirty="0">
                <a:latin typeface="Arial"/>
                <a:cs typeface="Arial"/>
              </a:rPr>
              <a:t>top </a:t>
            </a:r>
            <a:r>
              <a:rPr sz="3200" spc="-10" dirty="0">
                <a:latin typeface="Arial"/>
                <a:cs typeface="Arial"/>
              </a:rPr>
              <a:t>of </a:t>
            </a:r>
            <a:r>
              <a:rPr sz="3200" dirty="0">
                <a:latin typeface="Arial"/>
                <a:cs typeface="Arial"/>
              </a:rPr>
              <a:t>the </a:t>
            </a:r>
            <a:r>
              <a:rPr sz="3200" spc="-5" dirty="0">
                <a:latin typeface="Arial"/>
                <a:cs typeface="Arial"/>
              </a:rPr>
              <a:t>chamber  </a:t>
            </a:r>
            <a:r>
              <a:rPr sz="3200" dirty="0">
                <a:latin typeface="Arial"/>
                <a:cs typeface="Arial"/>
              </a:rPr>
              <a:t>are acted </a:t>
            </a:r>
            <a:r>
              <a:rPr sz="3200" spc="-5" dirty="0">
                <a:latin typeface="Arial"/>
                <a:cs typeface="Arial"/>
              </a:rPr>
              <a:t>upon by </a:t>
            </a:r>
            <a:r>
              <a:rPr sz="3200" dirty="0">
                <a:latin typeface="Arial"/>
                <a:cs typeface="Arial"/>
              </a:rPr>
              <a:t>a driving force which</a:t>
            </a:r>
            <a:r>
              <a:rPr sz="3200" spc="-19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can  be </a:t>
            </a:r>
            <a:r>
              <a:rPr sz="3200" spc="-5" dirty="0">
                <a:latin typeface="Arial"/>
                <a:cs typeface="Arial"/>
              </a:rPr>
              <a:t>divided into </a:t>
            </a:r>
            <a:r>
              <a:rPr sz="3200" dirty="0">
                <a:latin typeface="Arial"/>
                <a:cs typeface="Arial"/>
              </a:rPr>
              <a:t>two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components:</a:t>
            </a:r>
            <a:endParaRPr sz="3200">
              <a:latin typeface="Arial"/>
              <a:cs typeface="Arial"/>
            </a:endParaRPr>
          </a:p>
          <a:p>
            <a:pPr marL="311785" marR="1365250" indent="-274320">
              <a:lnSpc>
                <a:spcPct val="100000"/>
              </a:lnSpc>
              <a:spcBef>
                <a:spcPts val="605"/>
              </a:spcBef>
              <a:buClr>
                <a:srgbClr val="717BA2"/>
              </a:buClr>
              <a:buSzPct val="75000"/>
              <a:buChar char=""/>
              <a:tabLst>
                <a:tab pos="312420" algn="l"/>
              </a:tabLst>
            </a:pPr>
            <a:r>
              <a:rPr sz="3200" dirty="0">
                <a:latin typeface="Arial"/>
                <a:cs typeface="Arial"/>
              </a:rPr>
              <a:t>A </a:t>
            </a:r>
            <a:r>
              <a:rPr sz="3200" b="1" dirty="0">
                <a:latin typeface="Arial"/>
                <a:cs typeface="Arial"/>
              </a:rPr>
              <a:t>horizontal component </a:t>
            </a:r>
            <a:r>
              <a:rPr sz="3200" spc="-5" dirty="0">
                <a:latin typeface="Arial"/>
                <a:cs typeface="Arial"/>
              </a:rPr>
              <a:t>equal </a:t>
            </a:r>
            <a:r>
              <a:rPr sz="3200" dirty="0">
                <a:latin typeface="Arial"/>
                <a:cs typeface="Arial"/>
              </a:rPr>
              <a:t>to </a:t>
            </a:r>
            <a:r>
              <a:rPr sz="3200" spc="-150" dirty="0">
                <a:latin typeface="Arial"/>
                <a:cs typeface="Arial"/>
              </a:rPr>
              <a:t>the  </a:t>
            </a:r>
            <a:r>
              <a:rPr sz="3200" dirty="0">
                <a:latin typeface="Arial"/>
                <a:cs typeface="Arial"/>
              </a:rPr>
              <a:t>suspension </a:t>
            </a:r>
            <a:r>
              <a:rPr sz="3200" spc="-5" dirty="0">
                <a:latin typeface="Arial"/>
                <a:cs typeface="Arial"/>
              </a:rPr>
              <a:t>fluid </a:t>
            </a:r>
            <a:r>
              <a:rPr sz="3200" spc="-30" dirty="0">
                <a:latin typeface="Arial"/>
                <a:cs typeface="Arial"/>
              </a:rPr>
              <a:t>velocity, </a:t>
            </a:r>
            <a:r>
              <a:rPr sz="3200" spc="-5" dirty="0">
                <a:latin typeface="Arial"/>
                <a:cs typeface="Arial"/>
              </a:rPr>
              <a:t>and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</a:t>
            </a:r>
            <a:endParaRPr sz="3200">
              <a:latin typeface="Arial"/>
              <a:cs typeface="Arial"/>
            </a:endParaRPr>
          </a:p>
          <a:p>
            <a:pPr marL="312420" indent="-274320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000"/>
              <a:buFont typeface="Arial"/>
              <a:buChar char=""/>
              <a:tabLst>
                <a:tab pos="312420" algn="l"/>
              </a:tabLst>
            </a:pPr>
            <a:r>
              <a:rPr sz="3200" b="1" dirty="0">
                <a:latin typeface="Arial"/>
                <a:cs typeface="Arial"/>
              </a:rPr>
              <a:t>A </a:t>
            </a:r>
            <a:r>
              <a:rPr sz="3200" b="1" spc="-5" dirty="0">
                <a:latin typeface="Arial"/>
                <a:cs typeface="Arial"/>
              </a:rPr>
              <a:t>vertical component </a:t>
            </a:r>
            <a:r>
              <a:rPr sz="3200" dirty="0">
                <a:latin typeface="Arial"/>
                <a:cs typeface="Arial"/>
              </a:rPr>
              <a:t>which corresponds</a:t>
            </a:r>
            <a:r>
              <a:rPr sz="3200" spc="-2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to</a:t>
            </a:r>
            <a:endParaRPr sz="3200">
              <a:latin typeface="Arial"/>
              <a:cs typeface="Arial"/>
            </a:endParaRPr>
          </a:p>
          <a:p>
            <a:pPr marL="311785" marR="30480" indent="-60960">
              <a:lnSpc>
                <a:spcPct val="100000"/>
              </a:lnSpc>
              <a:tabLst>
                <a:tab pos="8480425" algn="l"/>
              </a:tabLst>
            </a:pPr>
            <a:r>
              <a:rPr sz="3200" u="dash" spc="-415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 </a:t>
            </a:r>
            <a:r>
              <a:rPr sz="3200" u="dash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Stokes' </a:t>
            </a:r>
            <a:r>
              <a:rPr sz="3200" u="dash" spc="-5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settling </a:t>
            </a:r>
            <a:r>
              <a:rPr sz="3200" u="dash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velocity </a:t>
            </a:r>
            <a:r>
              <a:rPr sz="3200" u="dash" spc="-5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and </a:t>
            </a:r>
            <a:r>
              <a:rPr sz="3200" u="dash" spc="-10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is</a:t>
            </a:r>
            <a:r>
              <a:rPr sz="3200" u="dash" spc="-60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 </a:t>
            </a:r>
            <a:r>
              <a:rPr sz="3200" u="dash" spc="-10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different </a:t>
            </a:r>
            <a:r>
              <a:rPr sz="3200" u="dash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for 	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320" dirty="0">
                <a:latin typeface="Arial"/>
                <a:cs typeface="Arial"/>
              </a:rPr>
              <a:t>e</a:t>
            </a:r>
            <a:r>
              <a:rPr sz="2100" spc="-697" baseline="79365" dirty="0">
                <a:solidFill>
                  <a:srgbClr val="464652"/>
                </a:solidFill>
                <a:latin typeface="Arial"/>
                <a:cs typeface="Arial"/>
              </a:rPr>
              <a:t>1</a:t>
            </a:r>
            <a:r>
              <a:rPr sz="3200" spc="-1325" dirty="0">
                <a:latin typeface="Arial"/>
                <a:cs typeface="Arial"/>
              </a:rPr>
              <a:t>a</a:t>
            </a:r>
            <a:r>
              <a:rPr sz="2100" spc="-7" baseline="79365" dirty="0">
                <a:solidFill>
                  <a:srgbClr val="464652"/>
                </a:solidFill>
                <a:latin typeface="Arial"/>
                <a:cs typeface="Arial"/>
              </a:rPr>
              <a:t>0</a:t>
            </a:r>
            <a:r>
              <a:rPr sz="2100" spc="-382" baseline="79365" dirty="0">
                <a:solidFill>
                  <a:srgbClr val="464652"/>
                </a:solidFill>
                <a:latin typeface="Arial"/>
                <a:cs typeface="Arial"/>
              </a:rPr>
              <a:t>8</a:t>
            </a:r>
            <a:r>
              <a:rPr sz="3200" dirty="0">
                <a:latin typeface="Arial"/>
                <a:cs typeface="Arial"/>
              </a:rPr>
              <a:t>ch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</a:t>
            </a:r>
            <a:r>
              <a:rPr sz="3200" spc="-15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rticle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size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4151" y="6432803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0" y="0"/>
                </a:moveTo>
                <a:lnTo>
                  <a:pt x="0" y="190500"/>
                </a:lnTo>
                <a:lnTo>
                  <a:pt x="120396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1140" y="249123"/>
            <a:ext cx="491871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27685" algn="l"/>
              </a:tabLst>
            </a:pPr>
            <a:r>
              <a:rPr sz="2400" i="1" u="none" spc="15" dirty="0">
                <a:solidFill>
                  <a:srgbClr val="717BA2"/>
                </a:solidFill>
                <a:latin typeface="Arial"/>
                <a:cs typeface="Arial"/>
              </a:rPr>
              <a:t>1.	</a:t>
            </a:r>
            <a:r>
              <a:rPr sz="3200" i="1" u="none" dirty="0">
                <a:latin typeface="Arial"/>
                <a:cs typeface="Arial"/>
              </a:rPr>
              <a:t>Sedimentation</a:t>
            </a:r>
            <a:r>
              <a:rPr sz="3200" i="1" u="none" spc="-120" dirty="0">
                <a:latin typeface="Arial"/>
                <a:cs typeface="Arial"/>
              </a:rPr>
              <a:t> </a:t>
            </a:r>
            <a:r>
              <a:rPr sz="3200" i="1" u="none" dirty="0">
                <a:latin typeface="Arial"/>
                <a:cs typeface="Arial"/>
              </a:rPr>
              <a:t>method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8440" y="813561"/>
            <a:ext cx="8658225" cy="6137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17780" indent="-274320">
              <a:lnSpc>
                <a:spcPct val="100000"/>
              </a:lnSpc>
              <a:spcBef>
                <a:spcPts val="100"/>
              </a:spcBef>
              <a:buClr>
                <a:srgbClr val="717BA2"/>
              </a:buClr>
              <a:buSzPct val="75000"/>
              <a:buChar char=""/>
              <a:tabLst>
                <a:tab pos="299720" algn="l"/>
                <a:tab pos="8467725" algn="l"/>
              </a:tabLst>
            </a:pPr>
            <a:r>
              <a:rPr sz="3600" u="dash" spc="-5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The coarsest particles will</a:t>
            </a:r>
            <a:r>
              <a:rPr sz="3600" u="dash" spc="35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 </a:t>
            </a:r>
            <a:r>
              <a:rPr sz="3600" u="dash" spc="-5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have</a:t>
            </a:r>
            <a:r>
              <a:rPr sz="3600" u="dash" spc="10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 </a:t>
            </a:r>
            <a:r>
              <a:rPr sz="3600" u="dash" spc="-10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the </a:t>
            </a:r>
            <a:r>
              <a:rPr sz="3600" u="dash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	</a:t>
            </a:r>
            <a:r>
              <a:rPr sz="3600" dirty="0">
                <a:latin typeface="Arial"/>
                <a:cs typeface="Arial"/>
              </a:rPr>
              <a:t> steepest </a:t>
            </a:r>
            <a:r>
              <a:rPr sz="3600" spc="-5" dirty="0">
                <a:latin typeface="Arial"/>
                <a:cs typeface="Arial"/>
              </a:rPr>
              <a:t>settling paths and </a:t>
            </a:r>
            <a:r>
              <a:rPr sz="3600" dirty="0">
                <a:latin typeface="Arial"/>
                <a:cs typeface="Arial"/>
              </a:rPr>
              <a:t>will</a:t>
            </a:r>
            <a:r>
              <a:rPr sz="3600" spc="-45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sediment  closest to </a:t>
            </a:r>
            <a:r>
              <a:rPr sz="3600" b="1" spc="-5" dirty="0">
                <a:latin typeface="Arial"/>
                <a:cs typeface="Arial"/>
              </a:rPr>
              <a:t>the </a:t>
            </a:r>
            <a:r>
              <a:rPr sz="3600" b="1" dirty="0">
                <a:latin typeface="Arial"/>
                <a:cs typeface="Arial"/>
              </a:rPr>
              <a:t>inlet, </a:t>
            </a:r>
            <a:r>
              <a:rPr sz="3600" dirty="0">
                <a:latin typeface="Arial"/>
                <a:cs typeface="Arial"/>
              </a:rPr>
              <a:t>whereas the finest  particles </a:t>
            </a:r>
            <a:r>
              <a:rPr sz="3600" spc="-5" dirty="0">
                <a:latin typeface="Arial"/>
                <a:cs typeface="Arial"/>
              </a:rPr>
              <a:t>with low </a:t>
            </a:r>
            <a:r>
              <a:rPr sz="3600" dirty="0">
                <a:latin typeface="Arial"/>
                <a:cs typeface="Arial"/>
              </a:rPr>
              <a:t>Stokes </a:t>
            </a:r>
            <a:r>
              <a:rPr sz="3600" spc="-5" dirty="0">
                <a:latin typeface="Arial"/>
                <a:cs typeface="Arial"/>
              </a:rPr>
              <a:t>velocity  </a:t>
            </a:r>
            <a:r>
              <a:rPr sz="3600" dirty="0">
                <a:latin typeface="Arial"/>
                <a:cs typeface="Arial"/>
              </a:rPr>
              <a:t>component will have the shallowest  </a:t>
            </a:r>
            <a:r>
              <a:rPr sz="3600" spc="-5" dirty="0">
                <a:latin typeface="Arial"/>
                <a:cs typeface="Arial"/>
              </a:rPr>
              <a:t>settling paths and </a:t>
            </a:r>
            <a:r>
              <a:rPr sz="3600" b="1" spc="-5" dirty="0">
                <a:latin typeface="Arial"/>
                <a:cs typeface="Arial"/>
              </a:rPr>
              <a:t>will </a:t>
            </a:r>
            <a:r>
              <a:rPr sz="3600" b="1" dirty="0">
                <a:latin typeface="Arial"/>
                <a:cs typeface="Arial"/>
              </a:rPr>
              <a:t>sediment  furthest from the </a:t>
            </a:r>
            <a:r>
              <a:rPr sz="3600" b="1" spc="-5" dirty="0">
                <a:latin typeface="Arial"/>
                <a:cs typeface="Arial"/>
              </a:rPr>
              <a:t>fluid suspension  </a:t>
            </a:r>
            <a:r>
              <a:rPr sz="3600" b="1" dirty="0">
                <a:latin typeface="Arial"/>
                <a:cs typeface="Arial"/>
              </a:rPr>
              <a:t>feed</a:t>
            </a:r>
            <a:r>
              <a:rPr sz="3600" b="1" spc="-5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stream</a:t>
            </a:r>
            <a:endParaRPr sz="3600">
              <a:latin typeface="Arial"/>
              <a:cs typeface="Arial"/>
            </a:endParaRPr>
          </a:p>
          <a:p>
            <a:pPr marL="299085" marR="181610" indent="-274320">
              <a:lnSpc>
                <a:spcPct val="100000"/>
              </a:lnSpc>
              <a:spcBef>
                <a:spcPts val="605"/>
              </a:spcBef>
              <a:buClr>
                <a:srgbClr val="717BA2"/>
              </a:buClr>
              <a:buSzPct val="75000"/>
              <a:buChar char=""/>
              <a:tabLst>
                <a:tab pos="299720" algn="l"/>
                <a:tab pos="8467725" algn="l"/>
              </a:tabLst>
            </a:pPr>
            <a:r>
              <a:rPr sz="3600" spc="-5" dirty="0">
                <a:latin typeface="Arial"/>
                <a:cs typeface="Arial"/>
              </a:rPr>
              <a:t>Particles separated into </a:t>
            </a:r>
            <a:r>
              <a:rPr sz="3600" dirty="0">
                <a:latin typeface="Arial"/>
                <a:cs typeface="Arial"/>
              </a:rPr>
              <a:t>the </a:t>
            </a:r>
            <a:r>
              <a:rPr sz="3600" spc="-10" dirty="0">
                <a:latin typeface="Arial"/>
                <a:cs typeface="Arial"/>
              </a:rPr>
              <a:t>different </a:t>
            </a:r>
            <a:r>
              <a:rPr sz="3600" u="dash" spc="-10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 </a:t>
            </a:r>
            <a:r>
              <a:rPr sz="3600" u="dash" spc="-5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hopper-type </a:t>
            </a:r>
            <a:r>
              <a:rPr sz="3600" u="dash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discharge </a:t>
            </a:r>
            <a:r>
              <a:rPr sz="3600" u="dash" spc="-5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points</a:t>
            </a:r>
            <a:r>
              <a:rPr sz="3600" u="dash" spc="-50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 </a:t>
            </a:r>
            <a:r>
              <a:rPr sz="3600" u="dash" spc="-5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can</a:t>
            </a:r>
            <a:r>
              <a:rPr sz="3600" u="dash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 </a:t>
            </a:r>
            <a:r>
              <a:rPr sz="3600" u="dash" spc="-5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be </a:t>
            </a:r>
            <a:r>
              <a:rPr sz="3600" u="dash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	</a:t>
            </a:r>
            <a:r>
              <a:rPr sz="3600" dirty="0">
                <a:latin typeface="Arial"/>
                <a:cs typeface="Arial"/>
              </a:rPr>
              <a:t> r</a:t>
            </a:r>
            <a:r>
              <a:rPr sz="3600" spc="-1739" dirty="0">
                <a:latin typeface="Arial"/>
                <a:cs typeface="Arial"/>
              </a:rPr>
              <a:t>e</a:t>
            </a:r>
            <a:r>
              <a:rPr sz="2100" spc="-7" baseline="85317" dirty="0">
                <a:solidFill>
                  <a:srgbClr val="464652"/>
                </a:solidFill>
                <a:latin typeface="Arial"/>
                <a:cs typeface="Arial"/>
              </a:rPr>
              <a:t>10</a:t>
            </a:r>
            <a:r>
              <a:rPr sz="2100" spc="-907" baseline="85317" dirty="0">
                <a:solidFill>
                  <a:srgbClr val="464652"/>
                </a:solidFill>
                <a:latin typeface="Arial"/>
                <a:cs typeface="Arial"/>
              </a:rPr>
              <a:t>9</a:t>
            </a:r>
            <a:r>
              <a:rPr sz="3600" dirty="0">
                <a:latin typeface="Arial"/>
                <a:cs typeface="Arial"/>
              </a:rPr>
              <a:t>moved</a:t>
            </a:r>
            <a:r>
              <a:rPr sz="3600" spc="-1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continuousl</a:t>
            </a:r>
            <a:r>
              <a:rPr sz="3600" spc="-260" dirty="0">
                <a:latin typeface="Arial"/>
                <a:cs typeface="Arial"/>
              </a:rPr>
              <a:t>y</a:t>
            </a:r>
            <a:r>
              <a:rPr sz="3600" dirty="0">
                <a:latin typeface="Arial"/>
                <a:cs typeface="Arial"/>
              </a:rPr>
              <a:t>.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4151" y="6432803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0" y="0"/>
                </a:moveTo>
                <a:lnTo>
                  <a:pt x="0" y="190500"/>
                </a:lnTo>
                <a:lnTo>
                  <a:pt x="120396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5940" y="394462"/>
            <a:ext cx="339344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u="none" dirty="0">
                <a:solidFill>
                  <a:srgbClr val="001F5F"/>
                </a:solidFill>
                <a:latin typeface="Times New Roman"/>
                <a:cs typeface="Times New Roman"/>
              </a:rPr>
              <a:t>I. Particle</a:t>
            </a:r>
            <a:r>
              <a:rPr sz="4400" u="none" spc="-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4400" u="none" dirty="0">
                <a:solidFill>
                  <a:srgbClr val="001F5F"/>
                </a:solidFill>
                <a:latin typeface="Times New Roman"/>
                <a:cs typeface="Times New Roman"/>
              </a:rPr>
              <a:t>size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5987" y="6401332"/>
            <a:ext cx="27432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464652"/>
                </a:solidFill>
                <a:latin typeface="Arial"/>
                <a:cs typeface="Arial"/>
              </a:rPr>
              <a:pPr marL="38100">
                <a:lnSpc>
                  <a:spcPts val="1650"/>
                </a:lnSpc>
              </a:pPr>
              <a:t>11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640" y="1238986"/>
            <a:ext cx="8938895" cy="510222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25120" indent="-274320">
              <a:lnSpc>
                <a:spcPct val="100000"/>
              </a:lnSpc>
              <a:spcBef>
                <a:spcPts val="700"/>
              </a:spcBef>
              <a:buClr>
                <a:srgbClr val="717BA2"/>
              </a:buClr>
              <a:buSzPct val="75000"/>
              <a:buFont typeface="Arial"/>
              <a:buChar char=""/>
              <a:tabLst>
                <a:tab pos="325120" algn="l"/>
              </a:tabLst>
            </a:pPr>
            <a:r>
              <a:rPr sz="3200" dirty="0">
                <a:latin typeface="Times New Roman"/>
                <a:cs typeface="Times New Roman"/>
              </a:rPr>
              <a:t>Denoted </a:t>
            </a:r>
            <a:r>
              <a:rPr sz="3200" spc="-5" dirty="0">
                <a:latin typeface="Times New Roman"/>
                <a:cs typeface="Times New Roman"/>
              </a:rPr>
              <a:t>in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micrometers</a:t>
            </a:r>
            <a:endParaRPr sz="3200">
              <a:latin typeface="Times New Roman"/>
              <a:cs typeface="Times New Roman"/>
            </a:endParaRPr>
          </a:p>
          <a:p>
            <a:pPr marL="253365">
              <a:lnSpc>
                <a:spcPct val="100000"/>
              </a:lnSpc>
              <a:spcBef>
                <a:spcPts val="605"/>
              </a:spcBef>
            </a:pPr>
            <a:r>
              <a:rPr sz="3200" dirty="0">
                <a:latin typeface="Times New Roman"/>
                <a:cs typeface="Times New Roman"/>
              </a:rPr>
              <a:t>(formerly called as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microns)</a:t>
            </a:r>
            <a:endParaRPr sz="3200">
              <a:latin typeface="Times New Roman"/>
              <a:cs typeface="Times New Roman"/>
            </a:endParaRPr>
          </a:p>
          <a:p>
            <a:pPr marL="325120" indent="-274320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000"/>
              <a:buFont typeface="Arial"/>
              <a:buChar char=""/>
              <a:tabLst>
                <a:tab pos="325120" algn="l"/>
              </a:tabLst>
            </a:pPr>
            <a:r>
              <a:rPr sz="3200" dirty="0">
                <a:latin typeface="Times New Roman"/>
                <a:cs typeface="Times New Roman"/>
              </a:rPr>
              <a:t>One micrometer </a:t>
            </a:r>
            <a:r>
              <a:rPr sz="3200" spc="-5" dirty="0">
                <a:latin typeface="Times New Roman"/>
                <a:cs typeface="Times New Roman"/>
              </a:rPr>
              <a:t>is </a:t>
            </a:r>
            <a:r>
              <a:rPr sz="3200" spc="5" dirty="0">
                <a:latin typeface="Times New Roman"/>
                <a:cs typeface="Times New Roman"/>
              </a:rPr>
              <a:t>equal </a:t>
            </a:r>
            <a:r>
              <a:rPr sz="3200" spc="-5" dirty="0">
                <a:latin typeface="Times New Roman"/>
                <a:cs typeface="Times New Roman"/>
              </a:rPr>
              <a:t>to </a:t>
            </a:r>
            <a:r>
              <a:rPr sz="32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10</a:t>
            </a:r>
            <a:r>
              <a:rPr sz="3150" b="1" spc="7" baseline="25132" dirty="0">
                <a:solidFill>
                  <a:srgbClr val="C00000"/>
                </a:solidFill>
                <a:latin typeface="Times New Roman"/>
                <a:cs typeface="Times New Roman"/>
              </a:rPr>
              <a:t>-3 </a:t>
            </a: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mm </a:t>
            </a:r>
            <a:r>
              <a:rPr sz="3200" dirty="0">
                <a:latin typeface="Times New Roman"/>
                <a:cs typeface="Times New Roman"/>
              </a:rPr>
              <a:t>or </a:t>
            </a:r>
            <a:r>
              <a:rPr sz="32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10</a:t>
            </a:r>
            <a:r>
              <a:rPr sz="3150" b="1" spc="7" baseline="25132" dirty="0">
                <a:solidFill>
                  <a:srgbClr val="C00000"/>
                </a:solidFill>
                <a:latin typeface="Times New Roman"/>
                <a:cs typeface="Times New Roman"/>
              </a:rPr>
              <a:t>-6</a:t>
            </a:r>
            <a:r>
              <a:rPr sz="3150" b="1" spc="-165" baseline="25132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m</a:t>
            </a:r>
            <a:endParaRPr sz="3200">
              <a:latin typeface="Times New Roman"/>
              <a:cs typeface="Times New Roman"/>
            </a:endParaRPr>
          </a:p>
          <a:p>
            <a:pPr marL="325120" indent="-274320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000"/>
              <a:buFont typeface="Arial"/>
              <a:buChar char=""/>
              <a:tabLst>
                <a:tab pos="325120" algn="l"/>
                <a:tab pos="5394325" algn="l"/>
              </a:tabLst>
            </a:pPr>
            <a:r>
              <a:rPr sz="3200" dirty="0">
                <a:latin typeface="Times New Roman"/>
                <a:cs typeface="Times New Roman"/>
              </a:rPr>
              <a:t>One millimicrometer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is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called	</a:t>
            </a:r>
            <a:r>
              <a:rPr sz="3200" spc="5" dirty="0">
                <a:latin typeface="Times New Roman"/>
                <a:cs typeface="Times New Roman"/>
              </a:rPr>
              <a:t>one </a:t>
            </a: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nanometer</a:t>
            </a:r>
            <a:r>
              <a:rPr sz="3200" b="1" spc="-1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(nm)</a:t>
            </a:r>
            <a:endParaRPr sz="3200">
              <a:latin typeface="Times New Roman"/>
              <a:cs typeface="Times New Roman"/>
            </a:endParaRPr>
          </a:p>
          <a:p>
            <a:pPr marL="325120" indent="-274320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000"/>
              <a:buFont typeface="Arial"/>
              <a:buChar char=""/>
              <a:tabLst>
                <a:tab pos="325120" algn="l"/>
              </a:tabLst>
            </a:pPr>
            <a:r>
              <a:rPr sz="3200" dirty="0">
                <a:latin typeface="Times New Roman"/>
                <a:cs typeface="Times New Roman"/>
              </a:rPr>
              <a:t>One nanometer = </a:t>
            </a:r>
            <a:r>
              <a:rPr sz="32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10</a:t>
            </a:r>
            <a:r>
              <a:rPr sz="3150" b="1" spc="7" baseline="25132" dirty="0">
                <a:solidFill>
                  <a:srgbClr val="C00000"/>
                </a:solidFill>
                <a:latin typeface="Times New Roman"/>
                <a:cs typeface="Times New Roman"/>
              </a:rPr>
              <a:t>-9 </a:t>
            </a: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m </a:t>
            </a:r>
            <a:r>
              <a:rPr sz="3200" dirty="0">
                <a:latin typeface="Times New Roman"/>
                <a:cs typeface="Times New Roman"/>
              </a:rPr>
              <a:t>or </a:t>
            </a:r>
            <a:r>
              <a:rPr sz="32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10</a:t>
            </a:r>
            <a:r>
              <a:rPr sz="3150" b="1" spc="7" baseline="25132" dirty="0">
                <a:solidFill>
                  <a:srgbClr val="C00000"/>
                </a:solidFill>
                <a:latin typeface="Times New Roman"/>
                <a:cs typeface="Times New Roman"/>
              </a:rPr>
              <a:t>-6 </a:t>
            </a: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mm </a:t>
            </a:r>
            <a:r>
              <a:rPr sz="3200" dirty="0">
                <a:latin typeface="Times New Roman"/>
                <a:cs typeface="Times New Roman"/>
              </a:rPr>
              <a:t>or </a:t>
            </a:r>
            <a:r>
              <a:rPr sz="32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10</a:t>
            </a:r>
            <a:r>
              <a:rPr sz="3150" b="1" spc="7" baseline="25132" dirty="0">
                <a:solidFill>
                  <a:srgbClr val="C00000"/>
                </a:solidFill>
                <a:latin typeface="Times New Roman"/>
                <a:cs typeface="Times New Roman"/>
              </a:rPr>
              <a:t>-3</a:t>
            </a:r>
            <a:r>
              <a:rPr sz="3150" b="1" spc="225" baseline="25132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µm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35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</a:pP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1 </a:t>
            </a:r>
            <a:r>
              <a:rPr sz="32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m </a:t>
            </a: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= 1000</a:t>
            </a:r>
            <a:r>
              <a:rPr sz="3200" b="1" spc="-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mm</a:t>
            </a:r>
            <a:endParaRPr sz="32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600"/>
              </a:spcBef>
            </a:pP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1 mm = </a:t>
            </a:r>
            <a:r>
              <a:rPr sz="32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1000</a:t>
            </a:r>
            <a:r>
              <a:rPr sz="3200" b="1" spc="-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µm</a:t>
            </a:r>
            <a:endParaRPr sz="32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600"/>
              </a:spcBef>
              <a:tabLst>
                <a:tab pos="8645525" algn="l"/>
              </a:tabLst>
            </a:pP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1 µ</a:t>
            </a:r>
            <a:r>
              <a:rPr sz="3200" b="1" u="dash" dirty="0">
                <a:solidFill>
                  <a:srgbClr val="C00000"/>
                </a:solidFill>
                <a:uFill>
                  <a:solidFill>
                    <a:srgbClr val="9FB8CD"/>
                  </a:solidFill>
                </a:uFill>
                <a:latin typeface="Times New Roman"/>
                <a:cs typeface="Times New Roman"/>
              </a:rPr>
              <a:t>m = </a:t>
            </a:r>
            <a:r>
              <a:rPr sz="3200" b="1" u="dash" spc="5" dirty="0">
                <a:solidFill>
                  <a:srgbClr val="C00000"/>
                </a:solidFill>
                <a:uFill>
                  <a:solidFill>
                    <a:srgbClr val="9FB8CD"/>
                  </a:solidFill>
                </a:uFill>
                <a:latin typeface="Times New Roman"/>
                <a:cs typeface="Times New Roman"/>
              </a:rPr>
              <a:t>1000</a:t>
            </a:r>
            <a:r>
              <a:rPr sz="3200" b="1" u="dash" spc="-135" dirty="0">
                <a:solidFill>
                  <a:srgbClr val="C00000"/>
                </a:solidFill>
                <a:uFill>
                  <a:solidFill>
                    <a:srgbClr val="9FB8CD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dash" spc="-5" dirty="0">
                <a:solidFill>
                  <a:srgbClr val="C00000"/>
                </a:solidFill>
                <a:uFill>
                  <a:solidFill>
                    <a:srgbClr val="9FB8CD"/>
                  </a:solidFill>
                </a:uFill>
                <a:latin typeface="Times New Roman"/>
                <a:cs typeface="Times New Roman"/>
              </a:rPr>
              <a:t>nm	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353555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4151" y="6432803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0" y="0"/>
                </a:moveTo>
                <a:lnTo>
                  <a:pt x="0" y="190500"/>
                </a:lnTo>
                <a:lnTo>
                  <a:pt x="120396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91387" y="6384442"/>
            <a:ext cx="3092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10" dirty="0">
                <a:solidFill>
                  <a:srgbClr val="464652"/>
                </a:solidFill>
                <a:latin typeface="Arial"/>
                <a:cs typeface="Arial"/>
              </a:rPr>
              <a:t>1</a:t>
            </a:r>
            <a:r>
              <a:rPr sz="1400" dirty="0">
                <a:solidFill>
                  <a:srgbClr val="464652"/>
                </a:solidFill>
                <a:latin typeface="Arial"/>
                <a:cs typeface="Arial"/>
              </a:rPr>
              <a:t>10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16991" y="762000"/>
            <a:ext cx="8266176" cy="563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4151" y="6432803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0" y="0"/>
                </a:moveTo>
                <a:lnTo>
                  <a:pt x="0" y="190500"/>
                </a:lnTo>
                <a:lnTo>
                  <a:pt x="120396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339" y="0"/>
            <a:ext cx="8810625" cy="7023100"/>
          </a:xfrm>
          <a:prstGeom prst="rect">
            <a:avLst/>
          </a:prstGeom>
        </p:spPr>
        <p:txBody>
          <a:bodyPr vert="horz" wrap="square" lIns="0" tIns="226695" rIns="0" bIns="0" rtlCol="0">
            <a:spAutoFit/>
          </a:bodyPr>
          <a:lstStyle/>
          <a:p>
            <a:pPr marL="38100" algn="just">
              <a:lnSpc>
                <a:spcPct val="100000"/>
              </a:lnSpc>
              <a:spcBef>
                <a:spcPts val="1785"/>
              </a:spcBef>
            </a:pPr>
            <a:r>
              <a:rPr sz="3200" b="1" spc="-5" dirty="0">
                <a:latin typeface="Arial"/>
                <a:cs typeface="Arial"/>
              </a:rPr>
              <a:t>II. Elutriation</a:t>
            </a:r>
            <a:r>
              <a:rPr sz="3200" b="1" spc="-4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method</a:t>
            </a:r>
            <a:endParaRPr sz="3200">
              <a:latin typeface="Arial"/>
              <a:cs typeface="Arial"/>
            </a:endParaRPr>
          </a:p>
          <a:p>
            <a:pPr marL="38100" algn="just">
              <a:lnSpc>
                <a:spcPct val="100000"/>
              </a:lnSpc>
              <a:spcBef>
                <a:spcPts val="1680"/>
              </a:spcBef>
              <a:tabLst>
                <a:tab pos="8632825" algn="l"/>
              </a:tabLst>
            </a:pPr>
            <a:r>
              <a:rPr sz="3200" b="1" spc="-5" dirty="0">
                <a:latin typeface="Arial"/>
                <a:cs typeface="Arial"/>
              </a:rPr>
              <a:t>Pr</a:t>
            </a:r>
            <a:r>
              <a:rPr sz="3200" b="1" u="dash" spc="-5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inciple:	</a:t>
            </a:r>
            <a:endParaRPr sz="3200">
              <a:latin typeface="Arial"/>
              <a:cs typeface="Arial"/>
            </a:endParaRPr>
          </a:p>
          <a:p>
            <a:pPr marL="312420" marR="30480" indent="-274320" algn="just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000"/>
              <a:buChar char=""/>
              <a:tabLst>
                <a:tab pos="312420" algn="l"/>
              </a:tabLst>
            </a:pPr>
            <a:r>
              <a:rPr sz="3200" dirty="0">
                <a:latin typeface="Arial"/>
                <a:cs typeface="Arial"/>
              </a:rPr>
              <a:t>In </a:t>
            </a:r>
            <a:r>
              <a:rPr sz="3200" spc="-5" dirty="0">
                <a:latin typeface="Arial"/>
                <a:cs typeface="Arial"/>
              </a:rPr>
              <a:t>sedimentation methods </a:t>
            </a:r>
            <a:r>
              <a:rPr sz="3200" dirty="0">
                <a:latin typeface="Arial"/>
                <a:cs typeface="Arial"/>
              </a:rPr>
              <a:t>the </a:t>
            </a:r>
            <a:r>
              <a:rPr sz="3200" spc="-5" dirty="0">
                <a:latin typeface="Arial"/>
                <a:cs typeface="Arial"/>
              </a:rPr>
              <a:t>fluid </a:t>
            </a:r>
            <a:r>
              <a:rPr sz="3200" dirty="0">
                <a:latin typeface="Arial"/>
                <a:cs typeface="Arial"/>
              </a:rPr>
              <a:t>is </a:t>
            </a:r>
            <a:r>
              <a:rPr sz="3200" spc="-50" dirty="0">
                <a:latin typeface="Arial"/>
                <a:cs typeface="Arial"/>
              </a:rPr>
              <a:t>stationary  </a:t>
            </a:r>
            <a:r>
              <a:rPr sz="3200" spc="-5" dirty="0">
                <a:latin typeface="Arial"/>
                <a:cs typeface="Arial"/>
              </a:rPr>
              <a:t>and the separation </a:t>
            </a:r>
            <a:r>
              <a:rPr sz="3200" dirty="0">
                <a:latin typeface="Arial"/>
                <a:cs typeface="Arial"/>
              </a:rPr>
              <a:t>of particles of various sizes  </a:t>
            </a:r>
            <a:r>
              <a:rPr sz="3200" spc="-5" dirty="0">
                <a:latin typeface="Arial"/>
                <a:cs typeface="Arial"/>
              </a:rPr>
              <a:t>depends solely </a:t>
            </a:r>
            <a:r>
              <a:rPr sz="3200" dirty="0">
                <a:latin typeface="Arial"/>
                <a:cs typeface="Arial"/>
              </a:rPr>
              <a:t>on </a:t>
            </a:r>
            <a:r>
              <a:rPr sz="3200" spc="-5" dirty="0">
                <a:latin typeface="Arial"/>
                <a:cs typeface="Arial"/>
              </a:rPr>
              <a:t>particle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spc="-30" dirty="0">
                <a:latin typeface="Arial"/>
                <a:cs typeface="Arial"/>
              </a:rPr>
              <a:t>velocity.</a:t>
            </a:r>
            <a:endParaRPr sz="3200">
              <a:latin typeface="Arial"/>
              <a:cs typeface="Arial"/>
            </a:endParaRPr>
          </a:p>
          <a:p>
            <a:pPr marL="312420" marR="798195" indent="-274320">
              <a:lnSpc>
                <a:spcPct val="100000"/>
              </a:lnSpc>
              <a:spcBef>
                <a:spcPts val="605"/>
              </a:spcBef>
              <a:buClr>
                <a:srgbClr val="717BA2"/>
              </a:buClr>
              <a:buSzPct val="75000"/>
              <a:buChar char=""/>
              <a:tabLst>
                <a:tab pos="312420" algn="l"/>
              </a:tabLst>
            </a:pPr>
            <a:r>
              <a:rPr sz="3200" spc="-5" dirty="0">
                <a:latin typeface="Arial"/>
                <a:cs typeface="Arial"/>
              </a:rPr>
              <a:t>Therefore, </a:t>
            </a:r>
            <a:r>
              <a:rPr sz="3200" dirty="0">
                <a:latin typeface="Arial"/>
                <a:cs typeface="Arial"/>
              </a:rPr>
              <a:t>the </a:t>
            </a:r>
            <a:r>
              <a:rPr sz="3200" spc="-5" dirty="0">
                <a:latin typeface="Arial"/>
                <a:cs typeface="Arial"/>
              </a:rPr>
              <a:t>division </a:t>
            </a:r>
            <a:r>
              <a:rPr sz="3200" dirty="0">
                <a:latin typeface="Arial"/>
                <a:cs typeface="Arial"/>
              </a:rPr>
              <a:t>of particles </a:t>
            </a:r>
            <a:r>
              <a:rPr sz="3200" spc="-5" dirty="0">
                <a:latin typeface="Arial"/>
                <a:cs typeface="Arial"/>
              </a:rPr>
              <a:t>into </a:t>
            </a:r>
            <a:r>
              <a:rPr sz="3200" spc="-114" dirty="0">
                <a:latin typeface="Arial"/>
                <a:cs typeface="Arial"/>
              </a:rPr>
              <a:t>size  </a:t>
            </a:r>
            <a:r>
              <a:rPr sz="3200" spc="-5" dirty="0">
                <a:latin typeface="Arial"/>
                <a:cs typeface="Arial"/>
              </a:rPr>
              <a:t>fractions depends </a:t>
            </a:r>
            <a:r>
              <a:rPr sz="3200" dirty="0">
                <a:latin typeface="Arial"/>
                <a:cs typeface="Arial"/>
              </a:rPr>
              <a:t>on </a:t>
            </a:r>
            <a:r>
              <a:rPr sz="3200" spc="-5" dirty="0">
                <a:latin typeface="Arial"/>
                <a:cs typeface="Arial"/>
              </a:rPr>
              <a:t>the </a:t>
            </a:r>
            <a:r>
              <a:rPr sz="3200" b="1" i="1" dirty="0">
                <a:latin typeface="Arial"/>
                <a:cs typeface="Arial"/>
              </a:rPr>
              <a:t>time of  </a:t>
            </a:r>
            <a:r>
              <a:rPr sz="3200" b="1" i="1" spc="-5" dirty="0">
                <a:latin typeface="Arial"/>
                <a:cs typeface="Arial"/>
              </a:rPr>
              <a:t>sedimentation.</a:t>
            </a:r>
            <a:endParaRPr sz="3200">
              <a:latin typeface="Arial"/>
              <a:cs typeface="Arial"/>
            </a:endParaRPr>
          </a:p>
          <a:p>
            <a:pPr marL="312420" marR="147320" indent="-274320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000"/>
              <a:buFont typeface="Arial"/>
              <a:buChar char=""/>
              <a:tabLst>
                <a:tab pos="312420" algn="l"/>
                <a:tab pos="8632825" algn="l"/>
              </a:tabLst>
            </a:pPr>
            <a:r>
              <a:rPr sz="3200" b="1" i="1" dirty="0">
                <a:solidFill>
                  <a:srgbClr val="001F5F"/>
                </a:solidFill>
                <a:latin typeface="Arial"/>
                <a:cs typeface="Arial"/>
              </a:rPr>
              <a:t>Elutriation is a </a:t>
            </a:r>
            <a:r>
              <a:rPr sz="3200" b="1" i="1" spc="-5" dirty="0">
                <a:solidFill>
                  <a:srgbClr val="001F5F"/>
                </a:solidFill>
                <a:latin typeface="Arial"/>
                <a:cs typeface="Arial"/>
              </a:rPr>
              <a:t>technique </a:t>
            </a:r>
            <a:r>
              <a:rPr sz="3200" b="1" i="1" dirty="0">
                <a:solidFill>
                  <a:srgbClr val="001F5F"/>
                </a:solidFill>
                <a:latin typeface="Arial"/>
                <a:cs typeface="Arial"/>
              </a:rPr>
              <a:t>in which the fluid  flows in an opposite direction to the  sedimentation </a:t>
            </a:r>
            <a:r>
              <a:rPr sz="3200" b="1" i="1" spc="-5" dirty="0">
                <a:solidFill>
                  <a:srgbClr val="001F5F"/>
                </a:solidFill>
                <a:latin typeface="Arial"/>
                <a:cs typeface="Arial"/>
              </a:rPr>
              <a:t>movement, </a:t>
            </a:r>
            <a:r>
              <a:rPr sz="3200" b="1" i="1" dirty="0">
                <a:solidFill>
                  <a:srgbClr val="001F5F"/>
                </a:solidFill>
                <a:latin typeface="Arial"/>
                <a:cs typeface="Arial"/>
              </a:rPr>
              <a:t>so that in  g</a:t>
            </a:r>
            <a:r>
              <a:rPr sz="3200" b="1" i="1" u="dash" dirty="0">
                <a:solidFill>
                  <a:srgbClr val="001F5F"/>
                </a:solidFill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ravitational elutriators</a:t>
            </a:r>
            <a:r>
              <a:rPr sz="3200" b="1" i="1" u="dash" spc="-135" dirty="0">
                <a:solidFill>
                  <a:srgbClr val="001F5F"/>
                </a:solidFill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 </a:t>
            </a:r>
            <a:r>
              <a:rPr sz="3200" b="1" i="1" u="dash" dirty="0">
                <a:solidFill>
                  <a:srgbClr val="001F5F"/>
                </a:solidFill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particles</a:t>
            </a:r>
            <a:r>
              <a:rPr sz="3200" b="1" i="1" u="dash" spc="-55" dirty="0">
                <a:solidFill>
                  <a:srgbClr val="001F5F"/>
                </a:solidFill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 </a:t>
            </a:r>
            <a:r>
              <a:rPr sz="3200" b="1" i="1" u="dash" spc="-5" dirty="0">
                <a:solidFill>
                  <a:srgbClr val="001F5F"/>
                </a:solidFill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move </a:t>
            </a:r>
            <a:r>
              <a:rPr sz="3200" b="1" i="1" u="dash" dirty="0">
                <a:solidFill>
                  <a:srgbClr val="001F5F"/>
                </a:solidFill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	</a:t>
            </a:r>
            <a:r>
              <a:rPr sz="3200" b="1" i="1" dirty="0">
                <a:solidFill>
                  <a:srgbClr val="001F5F"/>
                </a:solidFill>
                <a:latin typeface="Arial"/>
                <a:cs typeface="Arial"/>
              </a:rPr>
              <a:t> v</a:t>
            </a:r>
            <a:r>
              <a:rPr sz="3200" b="1" i="1" spc="-90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100" spc="-165" baseline="73412" dirty="0">
                <a:solidFill>
                  <a:srgbClr val="464652"/>
                </a:solidFill>
                <a:latin typeface="Arial"/>
                <a:cs typeface="Arial"/>
              </a:rPr>
              <a:t>1</a:t>
            </a:r>
            <a:r>
              <a:rPr sz="2100" spc="-847" baseline="73412" dirty="0">
                <a:solidFill>
                  <a:srgbClr val="464652"/>
                </a:solidFill>
                <a:latin typeface="Arial"/>
                <a:cs typeface="Arial"/>
              </a:rPr>
              <a:t>1</a:t>
            </a:r>
            <a:r>
              <a:rPr sz="3200" b="1" i="1" spc="-79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100" spc="15" baseline="73412" dirty="0">
                <a:solidFill>
                  <a:srgbClr val="464652"/>
                </a:solidFill>
                <a:latin typeface="Arial"/>
                <a:cs typeface="Arial"/>
              </a:rPr>
              <a:t>1</a:t>
            </a:r>
            <a:r>
              <a:rPr sz="3200" b="1" i="1" dirty="0">
                <a:solidFill>
                  <a:srgbClr val="001F5F"/>
                </a:solidFill>
                <a:latin typeface="Arial"/>
                <a:cs typeface="Arial"/>
              </a:rPr>
              <a:t>tic</a:t>
            </a:r>
            <a:r>
              <a:rPr sz="3200" b="1" i="1" spc="-2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3200" b="1" i="1" dirty="0">
                <a:solidFill>
                  <a:srgbClr val="001F5F"/>
                </a:solidFill>
                <a:latin typeface="Arial"/>
                <a:cs typeface="Arial"/>
              </a:rPr>
              <a:t>lly</a:t>
            </a:r>
            <a:r>
              <a:rPr sz="3200" b="1" i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b="1" i="1" dirty="0">
                <a:solidFill>
                  <a:srgbClr val="001F5F"/>
                </a:solidFill>
                <a:latin typeface="Arial"/>
                <a:cs typeface="Arial"/>
              </a:rPr>
              <a:t>downw</a:t>
            </a:r>
            <a:r>
              <a:rPr sz="3200" b="1" i="1" spc="-1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3200" b="1" i="1" dirty="0">
                <a:solidFill>
                  <a:srgbClr val="001F5F"/>
                </a:solidFill>
                <a:latin typeface="Arial"/>
                <a:cs typeface="Arial"/>
              </a:rPr>
              <a:t>rds</a:t>
            </a:r>
            <a:r>
              <a:rPr sz="3200" b="1" i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b="1" i="1" dirty="0">
                <a:solidFill>
                  <a:srgbClr val="001F5F"/>
                </a:solidFill>
                <a:latin typeface="Arial"/>
                <a:cs typeface="Arial"/>
              </a:rPr>
              <a:t>while</a:t>
            </a:r>
            <a:r>
              <a:rPr sz="3200" b="1" i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b="1" i="1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3200" b="1" i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b="1" i="1" dirty="0">
                <a:solidFill>
                  <a:srgbClr val="001F5F"/>
                </a:solidFill>
                <a:latin typeface="Arial"/>
                <a:cs typeface="Arial"/>
              </a:rPr>
              <a:t>fluid</a:t>
            </a:r>
            <a:r>
              <a:rPr sz="3200" b="1" i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b="1" i="1" dirty="0">
                <a:solidFill>
                  <a:srgbClr val="001F5F"/>
                </a:solidFill>
                <a:latin typeface="Arial"/>
                <a:cs typeface="Arial"/>
              </a:rPr>
              <a:t>tra</a:t>
            </a:r>
            <a:r>
              <a:rPr sz="3200" b="1" i="1" spc="-15" dirty="0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sz="3200" b="1" i="1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3200" b="1" i="1" spc="-1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3200" b="1" i="1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4151" y="6432803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0" y="0"/>
                </a:moveTo>
                <a:lnTo>
                  <a:pt x="0" y="190500"/>
                </a:lnTo>
                <a:lnTo>
                  <a:pt x="120396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1140" y="249123"/>
            <a:ext cx="374967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u="none" dirty="0">
                <a:latin typeface="Arial"/>
                <a:cs typeface="Arial"/>
              </a:rPr>
              <a:t>II. </a:t>
            </a:r>
            <a:r>
              <a:rPr sz="3200" b="0" u="none" spc="-5" dirty="0">
                <a:latin typeface="Arial"/>
                <a:cs typeface="Arial"/>
              </a:rPr>
              <a:t>Elutriation</a:t>
            </a:r>
            <a:r>
              <a:rPr sz="3200" b="0" u="none" spc="-55" dirty="0">
                <a:latin typeface="Arial"/>
                <a:cs typeface="Arial"/>
              </a:rPr>
              <a:t> </a:t>
            </a:r>
            <a:r>
              <a:rPr sz="3200" b="0" u="none" spc="-5" dirty="0">
                <a:latin typeface="Arial"/>
                <a:cs typeface="Arial"/>
              </a:rPr>
              <a:t>method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1140" y="875492"/>
            <a:ext cx="8533130" cy="520763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3200" b="1" spc="-5" dirty="0">
                <a:latin typeface="Arial"/>
                <a:cs typeface="Arial"/>
              </a:rPr>
              <a:t>Principle:</a:t>
            </a:r>
            <a:endParaRPr sz="3200">
              <a:latin typeface="Arial"/>
              <a:cs typeface="Arial"/>
            </a:endParaRPr>
          </a:p>
          <a:p>
            <a:pPr marL="286385" marR="522605" indent="-274320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000"/>
              <a:buChar char=""/>
              <a:tabLst>
                <a:tab pos="287020" algn="l"/>
              </a:tabLst>
            </a:pPr>
            <a:r>
              <a:rPr sz="3200" dirty="0">
                <a:latin typeface="Arial"/>
                <a:cs typeface="Arial"/>
              </a:rPr>
              <a:t>If </a:t>
            </a:r>
            <a:r>
              <a:rPr sz="3200" spc="-5" dirty="0">
                <a:latin typeface="Arial"/>
                <a:cs typeface="Arial"/>
              </a:rPr>
              <a:t>the </a:t>
            </a:r>
            <a:r>
              <a:rPr sz="3200" dirty="0">
                <a:latin typeface="Arial"/>
                <a:cs typeface="Arial"/>
              </a:rPr>
              <a:t>upward </a:t>
            </a:r>
            <a:r>
              <a:rPr sz="3200" b="1" dirty="0">
                <a:latin typeface="Arial"/>
                <a:cs typeface="Arial"/>
              </a:rPr>
              <a:t>velocity of the fluid is </a:t>
            </a:r>
            <a:r>
              <a:rPr sz="3200" b="1" spc="-5" dirty="0">
                <a:latin typeface="Arial"/>
                <a:cs typeface="Arial"/>
              </a:rPr>
              <a:t>less  </a:t>
            </a:r>
            <a:r>
              <a:rPr sz="3200" b="1" dirty="0">
                <a:latin typeface="Arial"/>
                <a:cs typeface="Arial"/>
              </a:rPr>
              <a:t>than the settling </a:t>
            </a:r>
            <a:r>
              <a:rPr sz="3200" b="1" spc="-5" dirty="0">
                <a:latin typeface="Arial"/>
                <a:cs typeface="Arial"/>
              </a:rPr>
              <a:t>velocity </a:t>
            </a:r>
            <a:r>
              <a:rPr sz="3200" b="1" dirty="0">
                <a:latin typeface="Arial"/>
                <a:cs typeface="Arial"/>
              </a:rPr>
              <a:t>of the particle,  sedimentation </a:t>
            </a:r>
            <a:r>
              <a:rPr sz="3200" b="1" spc="-5" dirty="0">
                <a:latin typeface="Arial"/>
                <a:cs typeface="Arial"/>
              </a:rPr>
              <a:t>occurs </a:t>
            </a:r>
            <a:r>
              <a:rPr sz="3200" spc="-5" dirty="0">
                <a:latin typeface="Arial"/>
                <a:cs typeface="Arial"/>
              </a:rPr>
              <a:t>and the </a:t>
            </a:r>
            <a:r>
              <a:rPr sz="3200" dirty="0">
                <a:latin typeface="Arial"/>
                <a:cs typeface="Arial"/>
              </a:rPr>
              <a:t>particle  moves </a:t>
            </a:r>
            <a:r>
              <a:rPr sz="3200" spc="-5" dirty="0">
                <a:latin typeface="Arial"/>
                <a:cs typeface="Arial"/>
              </a:rPr>
              <a:t>downwards against </a:t>
            </a:r>
            <a:r>
              <a:rPr sz="3200" dirty="0">
                <a:latin typeface="Arial"/>
                <a:cs typeface="Arial"/>
              </a:rPr>
              <a:t>the </a:t>
            </a:r>
            <a:r>
              <a:rPr sz="3200" spc="-5" dirty="0">
                <a:latin typeface="Arial"/>
                <a:cs typeface="Arial"/>
              </a:rPr>
              <a:t>flow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fluid.</a:t>
            </a:r>
            <a:endParaRPr sz="3200">
              <a:latin typeface="Arial"/>
              <a:cs typeface="Arial"/>
            </a:endParaRPr>
          </a:p>
          <a:p>
            <a:pPr marL="286385" marR="5080" indent="-274320">
              <a:lnSpc>
                <a:spcPct val="100000"/>
              </a:lnSpc>
              <a:spcBef>
                <a:spcPts val="605"/>
              </a:spcBef>
              <a:buClr>
                <a:srgbClr val="717BA2"/>
              </a:buClr>
              <a:buSzPct val="75000"/>
              <a:buChar char=""/>
              <a:tabLst>
                <a:tab pos="287020" algn="l"/>
              </a:tabLst>
            </a:pPr>
            <a:r>
              <a:rPr sz="3200" spc="-25" dirty="0">
                <a:latin typeface="Arial"/>
                <a:cs typeface="Arial"/>
              </a:rPr>
              <a:t>Conversely, </a:t>
            </a:r>
            <a:r>
              <a:rPr sz="3200" dirty="0">
                <a:latin typeface="Arial"/>
                <a:cs typeface="Arial"/>
              </a:rPr>
              <a:t>if the </a:t>
            </a:r>
            <a:r>
              <a:rPr sz="3200" spc="-5" dirty="0">
                <a:latin typeface="Arial"/>
                <a:cs typeface="Arial"/>
              </a:rPr>
              <a:t>settling </a:t>
            </a:r>
            <a:r>
              <a:rPr sz="3200" dirty="0">
                <a:latin typeface="Arial"/>
                <a:cs typeface="Arial"/>
              </a:rPr>
              <a:t>velocity </a:t>
            </a:r>
            <a:r>
              <a:rPr sz="3200" spc="-10" dirty="0">
                <a:latin typeface="Arial"/>
                <a:cs typeface="Arial"/>
              </a:rPr>
              <a:t>of </a:t>
            </a:r>
            <a:r>
              <a:rPr sz="3200" spc="-5" dirty="0">
                <a:latin typeface="Arial"/>
                <a:cs typeface="Arial"/>
              </a:rPr>
              <a:t>the  </a:t>
            </a:r>
            <a:r>
              <a:rPr sz="3200" dirty="0">
                <a:latin typeface="Arial"/>
                <a:cs typeface="Arial"/>
              </a:rPr>
              <a:t>particle is less </a:t>
            </a:r>
            <a:r>
              <a:rPr sz="3200" spc="-5" dirty="0">
                <a:latin typeface="Arial"/>
                <a:cs typeface="Arial"/>
              </a:rPr>
              <a:t>than the </a:t>
            </a:r>
            <a:r>
              <a:rPr sz="3200" dirty="0">
                <a:latin typeface="Arial"/>
                <a:cs typeface="Arial"/>
              </a:rPr>
              <a:t>upward </a:t>
            </a:r>
            <a:r>
              <a:rPr sz="3200" spc="-5" dirty="0">
                <a:latin typeface="Arial"/>
                <a:cs typeface="Arial"/>
              </a:rPr>
              <a:t>fluid </a:t>
            </a:r>
            <a:r>
              <a:rPr sz="3200" spc="-30" dirty="0">
                <a:latin typeface="Arial"/>
                <a:cs typeface="Arial"/>
              </a:rPr>
              <a:t>velocity,  </a:t>
            </a:r>
            <a:r>
              <a:rPr sz="3200" dirty="0">
                <a:latin typeface="Arial"/>
                <a:cs typeface="Arial"/>
              </a:rPr>
              <a:t>the </a:t>
            </a:r>
            <a:r>
              <a:rPr sz="3200" spc="-5" dirty="0">
                <a:latin typeface="Arial"/>
                <a:cs typeface="Arial"/>
              </a:rPr>
              <a:t>particle </a:t>
            </a:r>
            <a:r>
              <a:rPr sz="3200" dirty="0">
                <a:latin typeface="Arial"/>
                <a:cs typeface="Arial"/>
              </a:rPr>
              <a:t>moves upwards with the </a:t>
            </a:r>
            <a:r>
              <a:rPr sz="3200" spc="-5" dirty="0">
                <a:latin typeface="Arial"/>
                <a:cs typeface="Arial"/>
              </a:rPr>
              <a:t>fluid</a:t>
            </a:r>
            <a:r>
              <a:rPr sz="3200" spc="-130" dirty="0">
                <a:latin typeface="Arial"/>
                <a:cs typeface="Arial"/>
              </a:rPr>
              <a:t> </a:t>
            </a:r>
            <a:r>
              <a:rPr sz="3200" spc="-40" dirty="0">
                <a:latin typeface="Arial"/>
                <a:cs typeface="Arial"/>
              </a:rPr>
              <a:t>flow.</a:t>
            </a:r>
            <a:endParaRPr sz="3200">
              <a:latin typeface="Arial"/>
              <a:cs typeface="Arial"/>
            </a:endParaRPr>
          </a:p>
          <a:p>
            <a:pPr marL="286385" marR="850900" indent="-274320">
              <a:lnSpc>
                <a:spcPct val="100000"/>
              </a:lnSpc>
              <a:spcBef>
                <a:spcPts val="605"/>
              </a:spcBef>
              <a:buClr>
                <a:srgbClr val="717BA2"/>
              </a:buClr>
              <a:buSzPct val="75000"/>
              <a:buFont typeface="Arial"/>
              <a:buChar char=""/>
              <a:tabLst>
                <a:tab pos="287020" algn="l"/>
              </a:tabLst>
            </a:pPr>
            <a:r>
              <a:rPr sz="3200" b="1" i="1" dirty="0">
                <a:latin typeface="Arial"/>
                <a:cs typeface="Arial"/>
              </a:rPr>
              <a:t>Therefore, in the </a:t>
            </a:r>
            <a:r>
              <a:rPr sz="3200" b="1" i="1" spc="-5" dirty="0">
                <a:latin typeface="Arial"/>
                <a:cs typeface="Arial"/>
              </a:rPr>
              <a:t>case </a:t>
            </a:r>
            <a:r>
              <a:rPr sz="3200" b="1" i="1" dirty="0">
                <a:latin typeface="Arial"/>
                <a:cs typeface="Arial"/>
              </a:rPr>
              <a:t>of elutriation,  particles are </a:t>
            </a:r>
            <a:r>
              <a:rPr sz="3200" b="1" i="1" spc="-5" dirty="0">
                <a:latin typeface="Arial"/>
                <a:cs typeface="Arial"/>
              </a:rPr>
              <a:t>divided </a:t>
            </a:r>
            <a:r>
              <a:rPr sz="3200" b="1" i="1" dirty="0">
                <a:latin typeface="Arial"/>
                <a:cs typeface="Arial"/>
              </a:rPr>
              <a:t>into </a:t>
            </a:r>
            <a:r>
              <a:rPr sz="3200" b="1" i="1" spc="-10" dirty="0">
                <a:latin typeface="Arial"/>
                <a:cs typeface="Arial"/>
              </a:rPr>
              <a:t>different</a:t>
            </a:r>
            <a:r>
              <a:rPr sz="3200" b="1" i="1" spc="-150" dirty="0">
                <a:latin typeface="Arial"/>
                <a:cs typeface="Arial"/>
              </a:rPr>
              <a:t> </a:t>
            </a:r>
            <a:r>
              <a:rPr sz="3200" b="1" i="1" dirty="0">
                <a:latin typeface="Arial"/>
                <a:cs typeface="Arial"/>
              </a:rPr>
              <a:t>size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500" y="6057087"/>
            <a:ext cx="82550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i="1" u="dash" spc="-415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 </a:t>
            </a:r>
            <a:r>
              <a:rPr sz="3200" b="1" i="1" u="dash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fractions depending on the </a:t>
            </a:r>
            <a:r>
              <a:rPr sz="3200" b="1" i="1" u="dash" spc="-5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velocity </a:t>
            </a:r>
            <a:r>
              <a:rPr sz="3200" b="1" i="1" u="dash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of</a:t>
            </a:r>
            <a:r>
              <a:rPr sz="3200" b="1" i="1" u="dash" spc="-195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 </a:t>
            </a:r>
            <a:r>
              <a:rPr sz="3200" b="1" i="1" u="dash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the</a:t>
            </a:r>
            <a:r>
              <a:rPr sz="3200" b="1" i="1" u="dash" spc="85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 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5459" y="6384442"/>
            <a:ext cx="997585" cy="674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8120">
              <a:lnSpc>
                <a:spcPts val="1470"/>
              </a:lnSpc>
              <a:spcBef>
                <a:spcPts val="100"/>
              </a:spcBef>
            </a:pPr>
            <a:r>
              <a:rPr sz="1400" spc="-35" dirty="0">
                <a:solidFill>
                  <a:srgbClr val="464652"/>
                </a:solidFill>
                <a:latin typeface="Arial"/>
                <a:cs typeface="Arial"/>
              </a:rPr>
              <a:t>112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3629"/>
              </a:lnSpc>
            </a:pPr>
            <a:r>
              <a:rPr sz="3200" b="1" i="1" dirty="0">
                <a:latin typeface="Arial"/>
                <a:cs typeface="Arial"/>
              </a:rPr>
              <a:t>fluid.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353555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4151" y="6432803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0" y="0"/>
                </a:moveTo>
                <a:lnTo>
                  <a:pt x="0" y="190500"/>
                </a:lnTo>
                <a:lnTo>
                  <a:pt x="120396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8739" y="96723"/>
            <a:ext cx="374967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u="none" dirty="0">
                <a:latin typeface="Arial"/>
                <a:cs typeface="Arial"/>
              </a:rPr>
              <a:t>II. </a:t>
            </a:r>
            <a:r>
              <a:rPr sz="3200" b="0" u="none" spc="-5" dirty="0">
                <a:latin typeface="Arial"/>
                <a:cs typeface="Arial"/>
              </a:rPr>
              <a:t>Elutriation</a:t>
            </a:r>
            <a:r>
              <a:rPr sz="3200" b="0" u="none" spc="-55" dirty="0">
                <a:latin typeface="Arial"/>
                <a:cs typeface="Arial"/>
              </a:rPr>
              <a:t> </a:t>
            </a:r>
            <a:r>
              <a:rPr sz="3200" b="0" u="none" spc="-5" dirty="0">
                <a:latin typeface="Arial"/>
                <a:cs typeface="Arial"/>
              </a:rPr>
              <a:t>method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798321"/>
            <a:ext cx="8940800" cy="5132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186055" indent="-274320">
              <a:lnSpc>
                <a:spcPct val="100000"/>
              </a:lnSpc>
              <a:spcBef>
                <a:spcPts val="105"/>
              </a:spcBef>
              <a:buClr>
                <a:srgbClr val="717BA2"/>
              </a:buClr>
              <a:buSzPct val="75000"/>
              <a:buChar char=""/>
              <a:tabLst>
                <a:tab pos="287020" algn="l"/>
                <a:tab pos="8607425" algn="l"/>
              </a:tabLst>
            </a:pPr>
            <a:r>
              <a:rPr sz="3200" dirty="0">
                <a:latin typeface="Arial"/>
                <a:cs typeface="Arial"/>
              </a:rPr>
              <a:t>A</a:t>
            </a:r>
            <a:r>
              <a:rPr sz="3200" u="dash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ir </a:t>
            </a:r>
            <a:r>
              <a:rPr sz="3200" u="dash" spc="-5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may </a:t>
            </a:r>
            <a:r>
              <a:rPr sz="3200" u="dash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be used as the </a:t>
            </a:r>
            <a:r>
              <a:rPr sz="3200" u="dash" spc="-5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counter-flow</a:t>
            </a:r>
            <a:r>
              <a:rPr sz="3200" u="dash" spc="-110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 </a:t>
            </a:r>
            <a:r>
              <a:rPr sz="3200" u="dash" spc="-5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fluid</a:t>
            </a:r>
            <a:r>
              <a:rPr sz="3200" u="dash" spc="-15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 </a:t>
            </a:r>
            <a:r>
              <a:rPr sz="3200" u="dash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in 	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place </a:t>
            </a:r>
            <a:r>
              <a:rPr sz="3200" dirty="0">
                <a:latin typeface="Arial"/>
                <a:cs typeface="Arial"/>
              </a:rPr>
              <a:t>of </a:t>
            </a:r>
            <a:r>
              <a:rPr sz="3200" spc="-5" dirty="0">
                <a:latin typeface="Arial"/>
                <a:cs typeface="Arial"/>
              </a:rPr>
              <a:t>water </a:t>
            </a:r>
            <a:r>
              <a:rPr sz="3200" dirty="0">
                <a:latin typeface="Arial"/>
                <a:cs typeface="Arial"/>
              </a:rPr>
              <a:t>for </a:t>
            </a:r>
            <a:r>
              <a:rPr sz="3200" spc="-5" dirty="0">
                <a:latin typeface="Arial"/>
                <a:cs typeface="Arial"/>
              </a:rPr>
              <a:t>elutriation </a:t>
            </a:r>
            <a:r>
              <a:rPr sz="3200" spc="-10" dirty="0">
                <a:latin typeface="Arial"/>
                <a:cs typeface="Arial"/>
              </a:rPr>
              <a:t>of </a:t>
            </a:r>
            <a:r>
              <a:rPr sz="3200" spc="-5" dirty="0">
                <a:latin typeface="Arial"/>
                <a:cs typeface="Arial"/>
              </a:rPr>
              <a:t>soluble </a:t>
            </a:r>
            <a:r>
              <a:rPr sz="3200" dirty="0">
                <a:latin typeface="Arial"/>
                <a:cs typeface="Arial"/>
              </a:rPr>
              <a:t>particles  </a:t>
            </a:r>
            <a:r>
              <a:rPr sz="3200" spc="-5" dirty="0">
                <a:latin typeface="Arial"/>
                <a:cs typeface="Arial"/>
              </a:rPr>
              <a:t>into </a:t>
            </a:r>
            <a:r>
              <a:rPr sz="3200" spc="-10" dirty="0">
                <a:latin typeface="Arial"/>
                <a:cs typeface="Arial"/>
              </a:rPr>
              <a:t>different </a:t>
            </a:r>
            <a:r>
              <a:rPr sz="3200" dirty="0">
                <a:latin typeface="Arial"/>
                <a:cs typeface="Arial"/>
              </a:rPr>
              <a:t>size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ranges.</a:t>
            </a:r>
            <a:endParaRPr sz="3200">
              <a:latin typeface="Arial"/>
              <a:cs typeface="Arial"/>
            </a:endParaRPr>
          </a:p>
          <a:p>
            <a:pPr marL="287020" marR="436880" indent="-274320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000"/>
              <a:buChar char=""/>
              <a:tabLst>
                <a:tab pos="287020" algn="l"/>
              </a:tabLst>
            </a:pPr>
            <a:r>
              <a:rPr sz="3200" spc="-5" dirty="0">
                <a:latin typeface="Arial"/>
                <a:cs typeface="Arial"/>
              </a:rPr>
              <a:t>There </a:t>
            </a:r>
            <a:r>
              <a:rPr sz="3200" dirty="0">
                <a:latin typeface="Arial"/>
                <a:cs typeface="Arial"/>
              </a:rPr>
              <a:t>are several types of air </a:t>
            </a:r>
            <a:r>
              <a:rPr sz="3200" spc="-20" dirty="0">
                <a:latin typeface="Arial"/>
                <a:cs typeface="Arial"/>
              </a:rPr>
              <a:t>elutriator, </a:t>
            </a:r>
            <a:r>
              <a:rPr sz="3200" spc="-95" dirty="0">
                <a:latin typeface="Arial"/>
                <a:cs typeface="Arial"/>
              </a:rPr>
              <a:t>which  </a:t>
            </a:r>
            <a:r>
              <a:rPr sz="3200" spc="-15" dirty="0">
                <a:latin typeface="Arial"/>
                <a:cs typeface="Arial"/>
              </a:rPr>
              <a:t>differ </a:t>
            </a:r>
            <a:r>
              <a:rPr sz="3200" spc="-5" dirty="0">
                <a:latin typeface="Arial"/>
                <a:cs typeface="Arial"/>
              </a:rPr>
              <a:t>according </a:t>
            </a:r>
            <a:r>
              <a:rPr sz="3200" dirty="0">
                <a:latin typeface="Arial"/>
                <a:cs typeface="Arial"/>
              </a:rPr>
              <a:t>to the </a:t>
            </a:r>
            <a:r>
              <a:rPr sz="3200" spc="-5" dirty="0">
                <a:latin typeface="Arial"/>
                <a:cs typeface="Arial"/>
              </a:rPr>
              <a:t>airflow patterns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used.</a:t>
            </a:r>
            <a:endParaRPr sz="3200">
              <a:latin typeface="Arial"/>
              <a:cs typeface="Arial"/>
            </a:endParaRPr>
          </a:p>
          <a:p>
            <a:pPr marL="287020" marR="5080" indent="-274320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000"/>
              <a:buChar char=""/>
              <a:tabLst>
                <a:tab pos="287020" algn="l"/>
              </a:tabLst>
            </a:pPr>
            <a:r>
              <a:rPr sz="3200" dirty="0">
                <a:latin typeface="Arial"/>
                <a:cs typeface="Arial"/>
              </a:rPr>
              <a:t>Particles are </a:t>
            </a:r>
            <a:r>
              <a:rPr sz="3200" spc="-5" dirty="0">
                <a:latin typeface="Arial"/>
                <a:cs typeface="Arial"/>
              </a:rPr>
              <a:t>held on </a:t>
            </a:r>
            <a:r>
              <a:rPr sz="3200" dirty="0">
                <a:latin typeface="Arial"/>
                <a:cs typeface="Arial"/>
              </a:rPr>
              <a:t>a </a:t>
            </a:r>
            <a:r>
              <a:rPr sz="3200" spc="-5" dirty="0">
                <a:latin typeface="Arial"/>
                <a:cs typeface="Arial"/>
              </a:rPr>
              <a:t>supporting mesh </a:t>
            </a:r>
            <a:r>
              <a:rPr sz="3200" spc="-70" dirty="0">
                <a:latin typeface="Arial"/>
                <a:cs typeface="Arial"/>
              </a:rPr>
              <a:t>through  </a:t>
            </a:r>
            <a:r>
              <a:rPr sz="3200" dirty="0">
                <a:latin typeface="Arial"/>
                <a:cs typeface="Arial"/>
              </a:rPr>
              <a:t>which air is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drawn.</a:t>
            </a:r>
            <a:endParaRPr sz="3200">
              <a:latin typeface="Arial"/>
              <a:cs typeface="Arial"/>
            </a:endParaRPr>
          </a:p>
          <a:p>
            <a:pPr marL="287020" marR="1314450" indent="-274320">
              <a:lnSpc>
                <a:spcPct val="100000"/>
              </a:lnSpc>
              <a:spcBef>
                <a:spcPts val="605"/>
              </a:spcBef>
              <a:buClr>
                <a:srgbClr val="717BA2"/>
              </a:buClr>
              <a:buSzPct val="75000"/>
              <a:buChar char=""/>
              <a:tabLst>
                <a:tab pos="287020" algn="l"/>
              </a:tabLst>
            </a:pPr>
            <a:r>
              <a:rPr sz="3200" dirty="0">
                <a:latin typeface="Arial"/>
                <a:cs typeface="Arial"/>
              </a:rPr>
              <a:t>The desired particle size </a:t>
            </a:r>
            <a:r>
              <a:rPr sz="3200" spc="-5" dirty="0">
                <a:latin typeface="Arial"/>
                <a:cs typeface="Arial"/>
              </a:rPr>
              <a:t>fraction </a:t>
            </a:r>
            <a:r>
              <a:rPr sz="3200" dirty="0">
                <a:latin typeface="Arial"/>
                <a:cs typeface="Arial"/>
              </a:rPr>
              <a:t>can be  </a:t>
            </a:r>
            <a:r>
              <a:rPr sz="3200" spc="-5" dirty="0">
                <a:latin typeface="Arial"/>
                <a:cs typeface="Arial"/>
              </a:rPr>
              <a:t>separated </a:t>
            </a:r>
            <a:r>
              <a:rPr sz="3200" b="1" dirty="0">
                <a:latin typeface="Arial"/>
                <a:cs typeface="Arial"/>
              </a:rPr>
              <a:t>by </a:t>
            </a:r>
            <a:r>
              <a:rPr sz="3200" b="1" spc="-5" dirty="0">
                <a:latin typeface="Arial"/>
                <a:cs typeface="Arial"/>
              </a:rPr>
              <a:t>selecting </a:t>
            </a:r>
            <a:r>
              <a:rPr sz="3200" b="1" dirty="0">
                <a:latin typeface="Arial"/>
                <a:cs typeface="Arial"/>
              </a:rPr>
              <a:t>the</a:t>
            </a:r>
            <a:r>
              <a:rPr sz="3200" b="1" spc="-9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appropriate  airflow rate and rotor</a:t>
            </a:r>
            <a:r>
              <a:rPr sz="3200" b="1" spc="-8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speed.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1387" y="6384442"/>
            <a:ext cx="3092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10" dirty="0">
                <a:solidFill>
                  <a:srgbClr val="464652"/>
                </a:solidFill>
                <a:latin typeface="Arial"/>
                <a:cs typeface="Arial"/>
              </a:rPr>
              <a:t>1</a:t>
            </a:r>
            <a:r>
              <a:rPr sz="1400" dirty="0">
                <a:solidFill>
                  <a:srgbClr val="464652"/>
                </a:solidFill>
                <a:latin typeface="Arial"/>
                <a:cs typeface="Arial"/>
              </a:rPr>
              <a:t>13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353555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4151" y="6432803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0" y="0"/>
                </a:moveTo>
                <a:lnTo>
                  <a:pt x="0" y="190500"/>
                </a:lnTo>
                <a:lnTo>
                  <a:pt x="120396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91387" y="6384442"/>
            <a:ext cx="3092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10" dirty="0">
                <a:solidFill>
                  <a:srgbClr val="464652"/>
                </a:solidFill>
                <a:latin typeface="Arial"/>
                <a:cs typeface="Arial"/>
              </a:rPr>
              <a:t>1</a:t>
            </a:r>
            <a:r>
              <a:rPr sz="1400" dirty="0">
                <a:solidFill>
                  <a:srgbClr val="464652"/>
                </a:solidFill>
                <a:latin typeface="Arial"/>
                <a:cs typeface="Arial"/>
              </a:rPr>
              <a:t>14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4800" y="228600"/>
            <a:ext cx="8610600" cy="5867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822194" y="6197295"/>
            <a:ext cx="30880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21055" algn="l"/>
              </a:tabLst>
            </a:pPr>
            <a:r>
              <a:rPr sz="2800" b="1" spc="-5" dirty="0">
                <a:latin typeface="Arial"/>
                <a:cs typeface="Arial"/>
              </a:rPr>
              <a:t>AIR	</a:t>
            </a:r>
            <a:r>
              <a:rPr sz="2800" b="1" spc="-35" dirty="0">
                <a:latin typeface="Arial"/>
                <a:cs typeface="Arial"/>
              </a:rPr>
              <a:t>ELUTRIATOR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6353555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4151" y="6432803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0" y="0"/>
                </a:moveTo>
                <a:lnTo>
                  <a:pt x="0" y="190500"/>
                </a:lnTo>
                <a:lnTo>
                  <a:pt x="120396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8739" y="20882"/>
            <a:ext cx="8807450" cy="618426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3200" spc="-5" dirty="0">
                <a:latin typeface="Arial"/>
                <a:cs typeface="Arial"/>
              </a:rPr>
              <a:t>III. </a:t>
            </a:r>
            <a:r>
              <a:rPr sz="3200" b="1" dirty="0">
                <a:latin typeface="Arial"/>
                <a:cs typeface="Arial"/>
              </a:rPr>
              <a:t>Cyclone</a:t>
            </a:r>
            <a:r>
              <a:rPr sz="3200" b="1" spc="-5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methods</a:t>
            </a:r>
            <a:endParaRPr sz="3200">
              <a:latin typeface="Arial"/>
              <a:cs typeface="Arial"/>
            </a:endParaRPr>
          </a:p>
          <a:p>
            <a:pPr marL="287020" marR="191135" indent="-274320">
              <a:lnSpc>
                <a:spcPct val="100000"/>
              </a:lnSpc>
              <a:spcBef>
                <a:spcPts val="605"/>
              </a:spcBef>
              <a:buClr>
                <a:srgbClr val="717BA2"/>
              </a:buClr>
              <a:buSzPct val="75000"/>
              <a:buChar char=""/>
              <a:tabLst>
                <a:tab pos="287020" algn="l"/>
                <a:tab pos="8607425" algn="l"/>
              </a:tabLst>
            </a:pPr>
            <a:r>
              <a:rPr sz="3200" dirty="0">
                <a:latin typeface="Arial"/>
                <a:cs typeface="Arial"/>
              </a:rPr>
              <a:t>C</a:t>
            </a:r>
            <a:r>
              <a:rPr sz="3200" u="dash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yclone </a:t>
            </a:r>
            <a:r>
              <a:rPr sz="3200" u="dash" spc="-5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separation </a:t>
            </a:r>
            <a:r>
              <a:rPr sz="3200" u="dash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can take the </a:t>
            </a:r>
            <a:r>
              <a:rPr sz="3200" u="dash" spc="-5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form</a:t>
            </a:r>
            <a:r>
              <a:rPr sz="3200" u="dash" spc="-145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 </a:t>
            </a:r>
            <a:r>
              <a:rPr sz="3200" u="dash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of</a:t>
            </a:r>
            <a:r>
              <a:rPr sz="3200" u="dash" spc="-10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 </a:t>
            </a:r>
            <a:r>
              <a:rPr sz="3200" u="dash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a 	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centrifugal elutriation process </a:t>
            </a:r>
            <a:r>
              <a:rPr sz="3200" dirty="0">
                <a:latin typeface="Arial"/>
                <a:cs typeface="Arial"/>
              </a:rPr>
              <a:t>or a </a:t>
            </a:r>
            <a:r>
              <a:rPr sz="3200" spc="-5" dirty="0">
                <a:latin typeface="Arial"/>
                <a:cs typeface="Arial"/>
              </a:rPr>
              <a:t>centrifugal  sedimentation </a:t>
            </a:r>
            <a:r>
              <a:rPr sz="3200" dirty="0">
                <a:latin typeface="Arial"/>
                <a:cs typeface="Arial"/>
              </a:rPr>
              <a:t>process in </a:t>
            </a:r>
            <a:r>
              <a:rPr sz="3200" spc="-5" dirty="0">
                <a:latin typeface="Arial"/>
                <a:cs typeface="Arial"/>
              </a:rPr>
              <a:t>which </a:t>
            </a:r>
            <a:r>
              <a:rPr sz="3200" b="1" dirty="0">
                <a:latin typeface="Arial"/>
                <a:cs typeface="Arial"/>
              </a:rPr>
              <a:t>particles  </a:t>
            </a:r>
            <a:r>
              <a:rPr sz="3200" b="1" spc="-5" dirty="0">
                <a:latin typeface="Arial"/>
                <a:cs typeface="Arial"/>
              </a:rPr>
              <a:t>sediment </a:t>
            </a:r>
            <a:r>
              <a:rPr sz="3200" b="1" dirty="0">
                <a:latin typeface="Arial"/>
                <a:cs typeface="Arial"/>
              </a:rPr>
              <a:t>out of a </a:t>
            </a:r>
            <a:r>
              <a:rPr sz="3200" b="1" spc="-5" dirty="0">
                <a:latin typeface="Arial"/>
                <a:cs typeface="Arial"/>
              </a:rPr>
              <a:t>helical </a:t>
            </a:r>
            <a:r>
              <a:rPr sz="3200" b="1" dirty="0">
                <a:latin typeface="Arial"/>
                <a:cs typeface="Arial"/>
              </a:rPr>
              <a:t>gas or liquid  </a:t>
            </a:r>
            <a:r>
              <a:rPr sz="3200" b="1" spc="-5" dirty="0">
                <a:latin typeface="Arial"/>
                <a:cs typeface="Arial"/>
              </a:rPr>
              <a:t>stream.</a:t>
            </a:r>
            <a:endParaRPr sz="3200">
              <a:latin typeface="Arial"/>
              <a:cs typeface="Arial"/>
            </a:endParaRPr>
          </a:p>
          <a:p>
            <a:pPr marL="287020" marR="888365" indent="-274320" algn="just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000"/>
              <a:buChar char=""/>
              <a:tabLst>
                <a:tab pos="287020" algn="l"/>
              </a:tabLst>
            </a:pPr>
            <a:r>
              <a:rPr sz="3200" dirty="0">
                <a:latin typeface="Arial"/>
                <a:cs typeface="Arial"/>
              </a:rPr>
              <a:t>The </a:t>
            </a:r>
            <a:r>
              <a:rPr sz="3200" spc="-5" dirty="0">
                <a:latin typeface="Arial"/>
                <a:cs typeface="Arial"/>
              </a:rPr>
              <a:t>most </a:t>
            </a:r>
            <a:r>
              <a:rPr sz="3200" dirty="0">
                <a:latin typeface="Arial"/>
                <a:cs typeface="Arial"/>
              </a:rPr>
              <a:t>common type of cyclone used </a:t>
            </a:r>
            <a:r>
              <a:rPr sz="3200" spc="-215" dirty="0">
                <a:latin typeface="Arial"/>
                <a:cs typeface="Arial"/>
              </a:rPr>
              <a:t>to  </a:t>
            </a:r>
            <a:r>
              <a:rPr sz="3200" dirty="0">
                <a:latin typeface="Arial"/>
                <a:cs typeface="Arial"/>
              </a:rPr>
              <a:t>separate particles from </a:t>
            </a:r>
            <a:r>
              <a:rPr sz="3200" spc="-5" dirty="0">
                <a:latin typeface="Arial"/>
                <a:cs typeface="Arial"/>
              </a:rPr>
              <a:t>fluid </a:t>
            </a:r>
            <a:r>
              <a:rPr sz="3200" dirty="0">
                <a:latin typeface="Arial"/>
                <a:cs typeface="Arial"/>
              </a:rPr>
              <a:t>streams is</a:t>
            </a:r>
            <a:r>
              <a:rPr sz="3200" spc="-1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the  </a:t>
            </a:r>
            <a:r>
              <a:rPr sz="3200" b="1" spc="-5" dirty="0">
                <a:latin typeface="Arial"/>
                <a:cs typeface="Arial"/>
              </a:rPr>
              <a:t>reverse-flow</a:t>
            </a:r>
            <a:r>
              <a:rPr sz="3200" b="1" spc="-3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cyclone.</a:t>
            </a:r>
            <a:endParaRPr sz="3200">
              <a:latin typeface="Arial"/>
              <a:cs typeface="Arial"/>
            </a:endParaRPr>
          </a:p>
          <a:p>
            <a:pPr marL="287020" marR="5080" indent="-274320">
              <a:lnSpc>
                <a:spcPct val="100000"/>
              </a:lnSpc>
              <a:spcBef>
                <a:spcPts val="605"/>
              </a:spcBef>
              <a:buClr>
                <a:srgbClr val="717BA2"/>
              </a:buClr>
              <a:buSzPct val="75000"/>
              <a:buChar char=""/>
              <a:tabLst>
                <a:tab pos="287020" algn="l"/>
              </a:tabLst>
            </a:pPr>
            <a:r>
              <a:rPr sz="3200" dirty="0">
                <a:latin typeface="Arial"/>
                <a:cs typeface="Arial"/>
              </a:rPr>
              <a:t>In </a:t>
            </a:r>
            <a:r>
              <a:rPr sz="3200" spc="-5" dirty="0">
                <a:latin typeface="Arial"/>
                <a:cs typeface="Arial"/>
              </a:rPr>
              <a:t>this </a:t>
            </a:r>
            <a:r>
              <a:rPr sz="3200" dirty="0">
                <a:latin typeface="Arial"/>
                <a:cs typeface="Arial"/>
              </a:rPr>
              <a:t>system, </a:t>
            </a:r>
            <a:r>
              <a:rPr sz="3200" spc="-5" dirty="0">
                <a:latin typeface="Arial"/>
                <a:cs typeface="Arial"/>
              </a:rPr>
              <a:t>particles </a:t>
            </a:r>
            <a:r>
              <a:rPr sz="3200" dirty="0">
                <a:latin typeface="Arial"/>
                <a:cs typeface="Arial"/>
              </a:rPr>
              <a:t>in </a:t>
            </a:r>
            <a:r>
              <a:rPr sz="3200" spc="-5" dirty="0">
                <a:latin typeface="Arial"/>
                <a:cs typeface="Arial"/>
              </a:rPr>
              <a:t>air or liquid  </a:t>
            </a:r>
            <a:r>
              <a:rPr sz="3200" dirty="0">
                <a:latin typeface="Arial"/>
                <a:cs typeface="Arial"/>
              </a:rPr>
              <a:t>suspension are </a:t>
            </a:r>
            <a:r>
              <a:rPr sz="3200" spc="-5" dirty="0">
                <a:latin typeface="Arial"/>
                <a:cs typeface="Arial"/>
              </a:rPr>
              <a:t>often introduced tangentially  into the </a:t>
            </a:r>
            <a:r>
              <a:rPr sz="3200" dirty="0">
                <a:latin typeface="Arial"/>
                <a:cs typeface="Arial"/>
              </a:rPr>
              <a:t>cylindrical </a:t>
            </a:r>
            <a:r>
              <a:rPr sz="3200" spc="-5" dirty="0">
                <a:latin typeface="Arial"/>
                <a:cs typeface="Arial"/>
              </a:rPr>
              <a:t>upper </a:t>
            </a:r>
            <a:r>
              <a:rPr sz="3200" dirty="0">
                <a:latin typeface="Arial"/>
                <a:cs typeface="Arial"/>
              </a:rPr>
              <a:t>section of the</a:t>
            </a:r>
            <a:r>
              <a:rPr sz="3200" spc="-1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cyclone,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98259" y="6178702"/>
            <a:ext cx="776541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Arial"/>
                <a:cs typeface="Arial"/>
              </a:rPr>
              <a:t>re </a:t>
            </a:r>
            <a:r>
              <a:rPr sz="3200" spc="-5" dirty="0">
                <a:latin typeface="Arial"/>
                <a:cs typeface="Arial"/>
              </a:rPr>
              <a:t>the </a:t>
            </a:r>
            <a:r>
              <a:rPr sz="3200" dirty="0">
                <a:latin typeface="Arial"/>
                <a:cs typeface="Arial"/>
              </a:rPr>
              <a:t>relatively high </a:t>
            </a:r>
            <a:r>
              <a:rPr sz="3200" spc="-5" dirty="0">
                <a:latin typeface="Arial"/>
                <a:cs typeface="Arial"/>
              </a:rPr>
              <a:t>fluid </a:t>
            </a:r>
            <a:r>
              <a:rPr sz="3200" dirty="0">
                <a:latin typeface="Arial"/>
                <a:cs typeface="Arial"/>
              </a:rPr>
              <a:t>velocity</a:t>
            </a:r>
            <a:r>
              <a:rPr sz="3200" spc="-1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produces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3059" y="6155537"/>
            <a:ext cx="64770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800" baseline="-3472" dirty="0">
                <a:latin typeface="Arial"/>
                <a:cs typeface="Arial"/>
              </a:rPr>
              <a:t>w</a:t>
            </a:r>
            <a:r>
              <a:rPr sz="4800" spc="-2152" baseline="-3472" dirty="0">
                <a:latin typeface="Arial"/>
                <a:cs typeface="Arial"/>
              </a:rPr>
              <a:t>h</a:t>
            </a:r>
            <a:r>
              <a:rPr sz="1400" spc="-110" dirty="0">
                <a:solidFill>
                  <a:srgbClr val="464652"/>
                </a:solidFill>
                <a:latin typeface="Arial"/>
                <a:cs typeface="Arial"/>
              </a:rPr>
              <a:t>1</a:t>
            </a:r>
            <a:r>
              <a:rPr sz="1400" spc="-20" dirty="0">
                <a:solidFill>
                  <a:srgbClr val="464652"/>
                </a:solidFill>
                <a:latin typeface="Arial"/>
                <a:cs typeface="Arial"/>
              </a:rPr>
              <a:t>1</a:t>
            </a:r>
            <a:r>
              <a:rPr sz="4800" spc="-2647" baseline="-3472" dirty="0">
                <a:latin typeface="Arial"/>
                <a:cs typeface="Arial"/>
              </a:rPr>
              <a:t>e</a:t>
            </a:r>
            <a:r>
              <a:rPr sz="1400" dirty="0">
                <a:solidFill>
                  <a:srgbClr val="464652"/>
                </a:solidFill>
                <a:latin typeface="Arial"/>
                <a:cs typeface="Arial"/>
              </a:rPr>
              <a:t>5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353555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4151" y="6432803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0" y="0"/>
                </a:moveTo>
                <a:lnTo>
                  <a:pt x="0" y="190500"/>
                </a:lnTo>
                <a:lnTo>
                  <a:pt x="120396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8739" y="96723"/>
            <a:ext cx="38620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u="none" spc="-5" dirty="0">
                <a:latin typeface="Arial"/>
                <a:cs typeface="Arial"/>
              </a:rPr>
              <a:t>II. </a:t>
            </a:r>
            <a:r>
              <a:rPr sz="3200" u="none" dirty="0"/>
              <a:t>Cyclone</a:t>
            </a:r>
            <a:r>
              <a:rPr sz="3200" u="none" spc="-110" dirty="0"/>
              <a:t> </a:t>
            </a:r>
            <a:r>
              <a:rPr sz="3200" u="none" dirty="0"/>
              <a:t>methods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pPr marL="38100">
                <a:lnSpc>
                  <a:spcPts val="1650"/>
                </a:lnSpc>
              </a:pPr>
              <a:t>116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78739" y="661161"/>
            <a:ext cx="8888095" cy="5589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 indent="-274320">
              <a:lnSpc>
                <a:spcPct val="100000"/>
              </a:lnSpc>
              <a:spcBef>
                <a:spcPts val="100"/>
              </a:spcBef>
              <a:buClr>
                <a:srgbClr val="717BA2"/>
              </a:buClr>
              <a:buSzPct val="75000"/>
              <a:buFont typeface="Arial"/>
              <a:buChar char=""/>
              <a:tabLst>
                <a:tab pos="287020" algn="l"/>
                <a:tab pos="8607425" algn="l"/>
              </a:tabLst>
            </a:pPr>
            <a:r>
              <a:rPr sz="3600" i="1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3600" i="1" u="dash" dirty="0">
                <a:solidFill>
                  <a:srgbClr val="001F5F"/>
                </a:solidFill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oarser particles </a:t>
            </a:r>
            <a:r>
              <a:rPr sz="3600" i="1" u="dash" spc="-5" dirty="0">
                <a:solidFill>
                  <a:srgbClr val="001F5F"/>
                </a:solidFill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separate from</a:t>
            </a:r>
            <a:r>
              <a:rPr sz="3600" i="1" u="dash" spc="-35" dirty="0">
                <a:solidFill>
                  <a:srgbClr val="001F5F"/>
                </a:solidFill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 </a:t>
            </a:r>
            <a:r>
              <a:rPr sz="3600" i="1" u="dash" spc="-5" dirty="0">
                <a:solidFill>
                  <a:srgbClr val="001F5F"/>
                </a:solidFill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the</a:t>
            </a:r>
            <a:r>
              <a:rPr sz="3600" i="1" u="dash" dirty="0">
                <a:solidFill>
                  <a:srgbClr val="001F5F"/>
                </a:solidFill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 </a:t>
            </a:r>
            <a:r>
              <a:rPr sz="3600" i="1" u="dash" spc="-5" dirty="0">
                <a:solidFill>
                  <a:srgbClr val="001F5F"/>
                </a:solidFill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fluid </a:t>
            </a:r>
            <a:r>
              <a:rPr sz="3600" i="1" u="dash" dirty="0">
                <a:solidFill>
                  <a:srgbClr val="001F5F"/>
                </a:solidFill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	</a:t>
            </a:r>
            <a:r>
              <a:rPr sz="3600" i="1" dirty="0">
                <a:solidFill>
                  <a:srgbClr val="001F5F"/>
                </a:solidFill>
                <a:latin typeface="Arial"/>
                <a:cs typeface="Arial"/>
              </a:rPr>
              <a:t> stream </a:t>
            </a:r>
            <a:r>
              <a:rPr sz="3600" i="1" spc="-5" dirty="0">
                <a:solidFill>
                  <a:srgbClr val="001F5F"/>
                </a:solidFill>
                <a:latin typeface="Arial"/>
                <a:cs typeface="Arial"/>
              </a:rPr>
              <a:t>and fall </a:t>
            </a:r>
            <a:r>
              <a:rPr sz="3600" i="1" dirty="0">
                <a:solidFill>
                  <a:srgbClr val="001F5F"/>
                </a:solidFill>
                <a:latin typeface="Arial"/>
                <a:cs typeface="Arial"/>
              </a:rPr>
              <a:t>out of </a:t>
            </a:r>
            <a:r>
              <a:rPr sz="3600" i="1" spc="-10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3600" i="1" spc="-5" dirty="0">
                <a:solidFill>
                  <a:srgbClr val="001F5F"/>
                </a:solidFill>
                <a:latin typeface="Arial"/>
                <a:cs typeface="Arial"/>
              </a:rPr>
              <a:t>cyclone through  </a:t>
            </a:r>
            <a:r>
              <a:rPr sz="3600" i="1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3600" b="1" i="1" dirty="0">
                <a:solidFill>
                  <a:srgbClr val="001F5F"/>
                </a:solidFill>
                <a:latin typeface="Arial"/>
                <a:cs typeface="Arial"/>
              </a:rPr>
              <a:t>particle </a:t>
            </a:r>
            <a:r>
              <a:rPr sz="3600" b="1" i="1" spc="-5" dirty="0">
                <a:solidFill>
                  <a:srgbClr val="001F5F"/>
                </a:solidFill>
                <a:latin typeface="Arial"/>
                <a:cs typeface="Arial"/>
              </a:rPr>
              <a:t>outlet</a:t>
            </a:r>
            <a:r>
              <a:rPr sz="3600" i="1" spc="-5" dirty="0">
                <a:solidFill>
                  <a:srgbClr val="001F5F"/>
                </a:solidFill>
                <a:latin typeface="Arial"/>
                <a:cs typeface="Arial"/>
              </a:rPr>
              <a:t>, </a:t>
            </a:r>
            <a:r>
              <a:rPr sz="3600" i="1" dirty="0">
                <a:solidFill>
                  <a:srgbClr val="001F5F"/>
                </a:solidFill>
                <a:latin typeface="Arial"/>
                <a:cs typeface="Arial"/>
              </a:rPr>
              <a:t>whereas </a:t>
            </a:r>
            <a:r>
              <a:rPr sz="3600" i="1" spc="-5" dirty="0">
                <a:solidFill>
                  <a:srgbClr val="001F5F"/>
                </a:solidFill>
                <a:latin typeface="Arial"/>
                <a:cs typeface="Arial"/>
              </a:rPr>
              <a:t>finer</a:t>
            </a:r>
            <a:r>
              <a:rPr sz="3600" i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600" i="1" dirty="0">
                <a:solidFill>
                  <a:srgbClr val="001F5F"/>
                </a:solidFill>
                <a:latin typeface="Arial"/>
                <a:cs typeface="Arial"/>
              </a:rPr>
              <a:t>particles  remain entrained </a:t>
            </a:r>
            <a:r>
              <a:rPr sz="3600" i="1" spc="-5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3600" i="1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3600" i="1" spc="-5" dirty="0">
                <a:solidFill>
                  <a:srgbClr val="001F5F"/>
                </a:solidFill>
                <a:latin typeface="Arial"/>
                <a:cs typeface="Arial"/>
              </a:rPr>
              <a:t>fluid stream and  leave </a:t>
            </a:r>
            <a:r>
              <a:rPr sz="3600" i="1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3600" i="1" spc="-5" dirty="0">
                <a:solidFill>
                  <a:srgbClr val="001F5F"/>
                </a:solidFill>
                <a:latin typeface="Arial"/>
                <a:cs typeface="Arial"/>
              </a:rPr>
              <a:t>cyclone through </a:t>
            </a:r>
            <a:r>
              <a:rPr sz="3600" i="1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3600" b="1" i="1" spc="-5" dirty="0">
                <a:solidFill>
                  <a:srgbClr val="001F5F"/>
                </a:solidFill>
                <a:latin typeface="Arial"/>
                <a:cs typeface="Arial"/>
              </a:rPr>
              <a:t>vortex  finder</a:t>
            </a:r>
            <a:r>
              <a:rPr sz="3600" i="1" spc="-5" dirty="0">
                <a:latin typeface="Arial"/>
                <a:cs typeface="Arial"/>
              </a:rPr>
              <a:t>.</a:t>
            </a:r>
            <a:endParaRPr sz="3600">
              <a:latin typeface="Arial"/>
              <a:cs typeface="Arial"/>
            </a:endParaRPr>
          </a:p>
          <a:p>
            <a:pPr marL="287020" marR="372745" indent="-274320">
              <a:lnSpc>
                <a:spcPct val="100000"/>
              </a:lnSpc>
              <a:spcBef>
                <a:spcPts val="605"/>
              </a:spcBef>
              <a:buClr>
                <a:srgbClr val="717BA2"/>
              </a:buClr>
              <a:buSzPct val="75000"/>
              <a:buChar char=""/>
              <a:tabLst>
                <a:tab pos="287020" algn="l"/>
              </a:tabLst>
            </a:pPr>
            <a:r>
              <a:rPr sz="3600" dirty="0">
                <a:latin typeface="Arial"/>
                <a:cs typeface="Arial"/>
              </a:rPr>
              <a:t>A series of </a:t>
            </a:r>
            <a:r>
              <a:rPr sz="3600" spc="-5" dirty="0">
                <a:latin typeface="Arial"/>
                <a:cs typeface="Arial"/>
              </a:rPr>
              <a:t>cyclones </a:t>
            </a:r>
            <a:r>
              <a:rPr sz="3600" dirty="0">
                <a:latin typeface="Arial"/>
                <a:cs typeface="Arial"/>
              </a:rPr>
              <a:t>having </a:t>
            </a:r>
            <a:r>
              <a:rPr sz="3600" spc="-10" dirty="0">
                <a:latin typeface="Arial"/>
                <a:cs typeface="Arial"/>
              </a:rPr>
              <a:t>different </a:t>
            </a:r>
            <a:r>
              <a:rPr sz="3600" spc="-135" dirty="0">
                <a:latin typeface="Arial"/>
                <a:cs typeface="Arial"/>
              </a:rPr>
              <a:t>flow  </a:t>
            </a:r>
            <a:r>
              <a:rPr sz="3600" dirty="0">
                <a:latin typeface="Arial"/>
                <a:cs typeface="Arial"/>
              </a:rPr>
              <a:t>rates or </a:t>
            </a:r>
            <a:r>
              <a:rPr sz="3600" spc="-10" dirty="0">
                <a:latin typeface="Arial"/>
                <a:cs typeface="Arial"/>
              </a:rPr>
              <a:t>different </a:t>
            </a:r>
            <a:r>
              <a:rPr sz="3600" dirty="0">
                <a:latin typeface="Arial"/>
                <a:cs typeface="Arial"/>
              </a:rPr>
              <a:t>dimensions could be  </a:t>
            </a:r>
            <a:r>
              <a:rPr sz="3600" spc="-5" dirty="0">
                <a:latin typeface="Arial"/>
                <a:cs typeface="Arial"/>
              </a:rPr>
              <a:t>used </a:t>
            </a:r>
            <a:r>
              <a:rPr sz="3600" spc="-10" dirty="0">
                <a:latin typeface="Arial"/>
                <a:cs typeface="Arial"/>
              </a:rPr>
              <a:t>to </a:t>
            </a:r>
            <a:r>
              <a:rPr sz="3600" dirty="0">
                <a:latin typeface="Arial"/>
                <a:cs typeface="Arial"/>
              </a:rPr>
              <a:t>separate </a:t>
            </a:r>
            <a:r>
              <a:rPr sz="3600" spc="-5" dirty="0">
                <a:latin typeface="Arial"/>
                <a:cs typeface="Arial"/>
              </a:rPr>
              <a:t>a </a:t>
            </a:r>
            <a:r>
              <a:rPr sz="3600" dirty="0">
                <a:latin typeface="Arial"/>
                <a:cs typeface="Arial"/>
              </a:rPr>
              <a:t>powder </a:t>
            </a:r>
            <a:r>
              <a:rPr sz="3600" spc="-5" dirty="0">
                <a:latin typeface="Arial"/>
                <a:cs typeface="Arial"/>
              </a:rPr>
              <a:t>into </a:t>
            </a:r>
            <a:r>
              <a:rPr sz="3600" spc="-10" dirty="0">
                <a:latin typeface="Arial"/>
                <a:cs typeface="Arial"/>
              </a:rPr>
              <a:t>different  </a:t>
            </a:r>
            <a:r>
              <a:rPr sz="3600" dirty="0">
                <a:latin typeface="Arial"/>
                <a:cs typeface="Arial"/>
              </a:rPr>
              <a:t>particle-size</a:t>
            </a:r>
            <a:r>
              <a:rPr sz="3600" spc="-3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ranges.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353555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4151" y="6432803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0" y="0"/>
                </a:moveTo>
                <a:lnTo>
                  <a:pt x="0" y="190500"/>
                </a:lnTo>
                <a:lnTo>
                  <a:pt x="120396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895855" y="829055"/>
            <a:ext cx="5276215" cy="5885815"/>
            <a:chOff x="1895855" y="829055"/>
            <a:chExt cx="5276215" cy="5885815"/>
          </a:xfrm>
        </p:grpSpPr>
        <p:sp>
          <p:nvSpPr>
            <p:cNvPr id="5" name="object 5"/>
            <p:cNvSpPr/>
            <p:nvPr/>
          </p:nvSpPr>
          <p:spPr>
            <a:xfrm>
              <a:off x="1904999" y="838199"/>
              <a:ext cx="5257800" cy="5867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900427" y="833627"/>
              <a:ext cx="5267325" cy="5876925"/>
            </a:xfrm>
            <a:custGeom>
              <a:avLst/>
              <a:gdLst/>
              <a:ahLst/>
              <a:cxnLst/>
              <a:rect l="l" t="t" r="r" b="b"/>
              <a:pathLst>
                <a:path w="5267325" h="5876925">
                  <a:moveTo>
                    <a:pt x="0" y="5876544"/>
                  </a:moveTo>
                  <a:lnTo>
                    <a:pt x="5266944" y="5876544"/>
                  </a:lnTo>
                  <a:lnTo>
                    <a:pt x="5266944" y="0"/>
                  </a:lnTo>
                  <a:lnTo>
                    <a:pt x="0" y="0"/>
                  </a:lnTo>
                  <a:lnTo>
                    <a:pt x="0" y="587654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907794" y="99771"/>
            <a:ext cx="53873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u="none" dirty="0"/>
              <a:t>Reverse-flow </a:t>
            </a:r>
            <a:r>
              <a:rPr sz="2800" u="none" spc="-10" dirty="0"/>
              <a:t>cyclone</a:t>
            </a:r>
            <a:r>
              <a:rPr sz="2800" u="none" spc="30" dirty="0"/>
              <a:t> </a:t>
            </a:r>
            <a:r>
              <a:rPr sz="2800" u="none" spc="-5" dirty="0"/>
              <a:t>separator</a:t>
            </a:r>
            <a:endParaRPr sz="280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pPr marL="38100">
                <a:lnSpc>
                  <a:spcPts val="1650"/>
                </a:lnSpc>
              </a:pPr>
              <a:t>117</a:t>
            </a:fld>
            <a:endParaRPr dirty="0"/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6353555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10600" y="1143000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4151" y="6432803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0" y="0"/>
                </a:moveTo>
                <a:lnTo>
                  <a:pt x="0" y="190500"/>
                </a:lnTo>
                <a:lnTo>
                  <a:pt x="120396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376427" y="986027"/>
            <a:ext cx="8239125" cy="923925"/>
            <a:chOff x="376427" y="986027"/>
            <a:chExt cx="8239125" cy="923925"/>
          </a:xfrm>
        </p:grpSpPr>
        <p:sp>
          <p:nvSpPr>
            <p:cNvPr id="7" name="object 7"/>
            <p:cNvSpPr/>
            <p:nvPr/>
          </p:nvSpPr>
          <p:spPr>
            <a:xfrm>
              <a:off x="380999" y="990599"/>
              <a:ext cx="8229600" cy="914400"/>
            </a:xfrm>
            <a:custGeom>
              <a:avLst/>
              <a:gdLst/>
              <a:ahLst/>
              <a:cxnLst/>
              <a:rect l="l" t="t" r="r" b="b"/>
              <a:pathLst>
                <a:path w="8229600" h="914400">
                  <a:moveTo>
                    <a:pt x="8229600" y="0"/>
                  </a:moveTo>
                  <a:lnTo>
                    <a:pt x="0" y="0"/>
                  </a:lnTo>
                  <a:lnTo>
                    <a:pt x="0" y="914400"/>
                  </a:lnTo>
                  <a:lnTo>
                    <a:pt x="8229600" y="914400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BE9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80999" y="990599"/>
              <a:ext cx="8229600" cy="914400"/>
            </a:xfrm>
            <a:custGeom>
              <a:avLst/>
              <a:gdLst/>
              <a:ahLst/>
              <a:cxnLst/>
              <a:rect l="l" t="t" r="r" b="b"/>
              <a:pathLst>
                <a:path w="8229600" h="914400">
                  <a:moveTo>
                    <a:pt x="0" y="914400"/>
                  </a:moveTo>
                  <a:lnTo>
                    <a:pt x="8229600" y="914400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9144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81000" y="990600"/>
            <a:ext cx="8229600" cy="914400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652780">
              <a:lnSpc>
                <a:spcPct val="100000"/>
              </a:lnSpc>
              <a:spcBef>
                <a:spcPts val="965"/>
              </a:spcBef>
            </a:pPr>
            <a:r>
              <a:rPr sz="3200" u="none" dirty="0">
                <a:solidFill>
                  <a:srgbClr val="464652"/>
                </a:solidFill>
                <a:latin typeface="Bookman Uralic"/>
                <a:cs typeface="Bookman Uralic"/>
              </a:rPr>
              <a:t>III. Powder Mixing </a:t>
            </a:r>
            <a:r>
              <a:rPr sz="3200" u="none" spc="-5" dirty="0">
                <a:solidFill>
                  <a:srgbClr val="464652"/>
                </a:solidFill>
                <a:latin typeface="Bookman Uralic"/>
                <a:cs typeface="Bookman Uralic"/>
              </a:rPr>
              <a:t>and</a:t>
            </a:r>
            <a:r>
              <a:rPr sz="3200" u="none" spc="-55" dirty="0">
                <a:solidFill>
                  <a:srgbClr val="464652"/>
                </a:solidFill>
                <a:latin typeface="Bookman Uralic"/>
                <a:cs typeface="Bookman Uralic"/>
              </a:rPr>
              <a:t> </a:t>
            </a:r>
            <a:r>
              <a:rPr sz="3200" u="none" dirty="0">
                <a:solidFill>
                  <a:srgbClr val="464652"/>
                </a:solidFill>
                <a:latin typeface="Bookman Uralic"/>
                <a:cs typeface="Bookman Uralic"/>
              </a:rPr>
              <a:t>Demixing</a:t>
            </a:r>
            <a:endParaRPr sz="3200">
              <a:latin typeface="Bookman Uralic"/>
              <a:cs typeface="Bookman Uralic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676400" y="2590800"/>
            <a:ext cx="5791200" cy="3886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pPr marL="38100">
                <a:lnSpc>
                  <a:spcPts val="1650"/>
                </a:lnSpc>
              </a:pPr>
              <a:t>118</a:t>
            </a:fld>
            <a:endParaRPr dirty="0"/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2627" y="147828"/>
            <a:ext cx="8239125" cy="923925"/>
            <a:chOff x="452627" y="147828"/>
            <a:chExt cx="8239125" cy="923925"/>
          </a:xfrm>
        </p:grpSpPr>
        <p:sp>
          <p:nvSpPr>
            <p:cNvPr id="3" name="object 3"/>
            <p:cNvSpPr/>
            <p:nvPr/>
          </p:nvSpPr>
          <p:spPr>
            <a:xfrm>
              <a:off x="457199" y="152400"/>
              <a:ext cx="8229600" cy="914400"/>
            </a:xfrm>
            <a:custGeom>
              <a:avLst/>
              <a:gdLst/>
              <a:ahLst/>
              <a:cxnLst/>
              <a:rect l="l" t="t" r="r" b="b"/>
              <a:pathLst>
                <a:path w="8229600" h="914400">
                  <a:moveTo>
                    <a:pt x="8229600" y="0"/>
                  </a:moveTo>
                  <a:lnTo>
                    <a:pt x="0" y="0"/>
                  </a:lnTo>
                  <a:lnTo>
                    <a:pt x="0" y="914400"/>
                  </a:lnTo>
                  <a:lnTo>
                    <a:pt x="8229600" y="914400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BE9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199" y="152400"/>
              <a:ext cx="8229600" cy="914400"/>
            </a:xfrm>
            <a:custGeom>
              <a:avLst/>
              <a:gdLst/>
              <a:ahLst/>
              <a:cxnLst/>
              <a:rect l="l" t="t" r="r" b="b"/>
              <a:pathLst>
                <a:path w="8229600" h="914400">
                  <a:moveTo>
                    <a:pt x="0" y="914400"/>
                  </a:moveTo>
                  <a:lnTo>
                    <a:pt x="8229600" y="914400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9144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57200" y="152400"/>
            <a:ext cx="8229600" cy="914400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965"/>
              </a:spcBef>
            </a:pPr>
            <a:r>
              <a:rPr sz="3200" b="1" dirty="0">
                <a:solidFill>
                  <a:srgbClr val="464652"/>
                </a:solidFill>
                <a:latin typeface="Bookman Uralic"/>
                <a:cs typeface="Bookman Uralic"/>
              </a:rPr>
              <a:t>Powder</a:t>
            </a:r>
            <a:r>
              <a:rPr sz="3200" b="1" spc="-5" dirty="0">
                <a:solidFill>
                  <a:srgbClr val="464652"/>
                </a:solidFill>
                <a:latin typeface="Bookman Uralic"/>
                <a:cs typeface="Bookman Uralic"/>
              </a:rPr>
              <a:t> Mixing</a:t>
            </a:r>
            <a:endParaRPr sz="3200">
              <a:latin typeface="Bookman Uralic"/>
              <a:cs typeface="Bookman Uralic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pPr marL="38100">
                <a:lnSpc>
                  <a:spcPts val="1650"/>
                </a:lnSpc>
              </a:pPr>
              <a:t>119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154939" y="1165015"/>
            <a:ext cx="8753475" cy="508317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z="3200" b="1" dirty="0">
                <a:latin typeface="Arial"/>
                <a:cs typeface="Arial"/>
              </a:rPr>
              <a:t>The importance of</a:t>
            </a:r>
            <a:r>
              <a:rPr sz="3200" b="1" spc="-8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mixing</a:t>
            </a:r>
            <a:endParaRPr sz="3200">
              <a:latin typeface="Arial"/>
              <a:cs typeface="Arial"/>
            </a:endParaRPr>
          </a:p>
          <a:p>
            <a:pPr marL="286385" marR="248920" indent="-274320">
              <a:lnSpc>
                <a:spcPct val="90000"/>
              </a:lnSpc>
              <a:spcBef>
                <a:spcPts val="600"/>
              </a:spcBef>
              <a:buClr>
                <a:srgbClr val="717BA2"/>
              </a:buClr>
              <a:buSzPct val="75000"/>
              <a:buChar char=""/>
              <a:tabLst>
                <a:tab pos="287020" algn="l"/>
              </a:tabLst>
            </a:pPr>
            <a:r>
              <a:rPr sz="3200" spc="-5" dirty="0">
                <a:latin typeface="Arial"/>
                <a:cs typeface="Arial"/>
              </a:rPr>
              <a:t>Pharmaceutical products contain </a:t>
            </a:r>
            <a:r>
              <a:rPr sz="3200" dirty="0">
                <a:latin typeface="Arial"/>
                <a:cs typeface="Arial"/>
              </a:rPr>
              <a:t>several  </a:t>
            </a:r>
            <a:r>
              <a:rPr sz="3200" spc="-5" dirty="0">
                <a:latin typeface="Arial"/>
                <a:cs typeface="Arial"/>
              </a:rPr>
              <a:t>ingredients </a:t>
            </a:r>
            <a:r>
              <a:rPr sz="3200" dirty="0">
                <a:latin typeface="Arial"/>
                <a:cs typeface="Arial"/>
              </a:rPr>
              <a:t>to </a:t>
            </a:r>
            <a:r>
              <a:rPr sz="3200" spc="-5" dirty="0">
                <a:latin typeface="Arial"/>
                <a:cs typeface="Arial"/>
              </a:rPr>
              <a:t>formulate required </a:t>
            </a:r>
            <a:r>
              <a:rPr sz="3200" dirty="0">
                <a:latin typeface="Arial"/>
                <a:cs typeface="Arial"/>
              </a:rPr>
              <a:t>dosage</a:t>
            </a:r>
            <a:r>
              <a:rPr sz="3200" spc="-8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form  </a:t>
            </a:r>
            <a:r>
              <a:rPr sz="3200" spc="-5" dirty="0">
                <a:latin typeface="Arial"/>
                <a:cs typeface="Arial"/>
              </a:rPr>
              <a:t>eg. </a:t>
            </a:r>
            <a:r>
              <a:rPr sz="3200" spc="-55" dirty="0">
                <a:latin typeface="Arial"/>
                <a:cs typeface="Arial"/>
              </a:rPr>
              <a:t>Tablets </a:t>
            </a:r>
            <a:r>
              <a:rPr sz="3200" spc="-5" dirty="0">
                <a:latin typeface="Arial"/>
                <a:cs typeface="Arial"/>
              </a:rPr>
              <a:t>contain </a:t>
            </a:r>
            <a:r>
              <a:rPr sz="3200" dirty="0">
                <a:latin typeface="Arial"/>
                <a:cs typeface="Arial"/>
              </a:rPr>
              <a:t>variety of </a:t>
            </a:r>
            <a:r>
              <a:rPr sz="3200" spc="-5" dirty="0">
                <a:latin typeface="Arial"/>
                <a:cs typeface="Arial"/>
              </a:rPr>
              <a:t>excipients </a:t>
            </a:r>
            <a:r>
              <a:rPr sz="3200" spc="-10" dirty="0">
                <a:latin typeface="Arial"/>
                <a:cs typeface="Arial"/>
              </a:rPr>
              <a:t>like-  </a:t>
            </a:r>
            <a:r>
              <a:rPr sz="3200" spc="-5" dirty="0">
                <a:latin typeface="Arial"/>
                <a:cs typeface="Arial"/>
              </a:rPr>
              <a:t>diluents, binders, disintegrants and</a:t>
            </a:r>
            <a:r>
              <a:rPr sz="3200" spc="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lubricants</a:t>
            </a:r>
            <a:endParaRPr sz="3200">
              <a:latin typeface="Arial"/>
              <a:cs typeface="Arial"/>
            </a:endParaRPr>
          </a:p>
          <a:p>
            <a:pPr marL="286385" marR="5080" indent="-274320">
              <a:lnSpc>
                <a:spcPct val="90000"/>
              </a:lnSpc>
              <a:spcBef>
                <a:spcPts val="605"/>
              </a:spcBef>
              <a:buClr>
                <a:srgbClr val="717BA2"/>
              </a:buClr>
              <a:buSzPct val="75000"/>
              <a:buChar char=""/>
              <a:tabLst>
                <a:tab pos="287020" algn="l"/>
              </a:tabLst>
            </a:pPr>
            <a:r>
              <a:rPr sz="3200" spc="-5" dirty="0">
                <a:latin typeface="Arial"/>
                <a:cs typeface="Arial"/>
              </a:rPr>
              <a:t>Whenever </a:t>
            </a:r>
            <a:r>
              <a:rPr sz="3200" dirty="0">
                <a:latin typeface="Arial"/>
                <a:cs typeface="Arial"/>
              </a:rPr>
              <a:t>a </a:t>
            </a:r>
            <a:r>
              <a:rPr sz="3200" spc="-5" dirty="0">
                <a:latin typeface="Arial"/>
                <a:cs typeface="Arial"/>
              </a:rPr>
              <a:t>product contains more than one  component </a:t>
            </a:r>
            <a:r>
              <a:rPr sz="3200" dirty="0">
                <a:latin typeface="Arial"/>
                <a:cs typeface="Arial"/>
              </a:rPr>
              <a:t>a </a:t>
            </a:r>
            <a:r>
              <a:rPr sz="3200" spc="-5" dirty="0">
                <a:latin typeface="Arial"/>
                <a:cs typeface="Arial"/>
              </a:rPr>
              <a:t>mixing </a:t>
            </a:r>
            <a:r>
              <a:rPr sz="3200" dirty="0">
                <a:latin typeface="Arial"/>
                <a:cs typeface="Arial"/>
              </a:rPr>
              <a:t>or </a:t>
            </a:r>
            <a:r>
              <a:rPr sz="3200" spc="-5" dirty="0">
                <a:latin typeface="Arial"/>
                <a:cs typeface="Arial"/>
              </a:rPr>
              <a:t>blending stage </a:t>
            </a:r>
            <a:r>
              <a:rPr sz="3200" dirty="0">
                <a:latin typeface="Arial"/>
                <a:cs typeface="Arial"/>
              </a:rPr>
              <a:t>is  </a:t>
            </a:r>
            <a:r>
              <a:rPr sz="3200" spc="-5" dirty="0">
                <a:latin typeface="Arial"/>
                <a:cs typeface="Arial"/>
              </a:rPr>
              <a:t>required </a:t>
            </a:r>
            <a:r>
              <a:rPr sz="3200" dirty="0">
                <a:latin typeface="Arial"/>
                <a:cs typeface="Arial"/>
              </a:rPr>
              <a:t>to ensure an </a:t>
            </a:r>
            <a:r>
              <a:rPr sz="3200" b="1" spc="-5" dirty="0">
                <a:latin typeface="Arial"/>
                <a:cs typeface="Arial"/>
              </a:rPr>
              <a:t>even </a:t>
            </a:r>
            <a:r>
              <a:rPr sz="3200" b="1" dirty="0">
                <a:latin typeface="Arial"/>
                <a:cs typeface="Arial"/>
              </a:rPr>
              <a:t>distribution of</a:t>
            </a:r>
            <a:r>
              <a:rPr sz="3200" b="1" spc="-18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the  </a:t>
            </a:r>
            <a:r>
              <a:rPr sz="3200" b="1" spc="-5" dirty="0">
                <a:latin typeface="Arial"/>
                <a:cs typeface="Arial"/>
              </a:rPr>
              <a:t>active </a:t>
            </a:r>
            <a:r>
              <a:rPr sz="3200" b="1" dirty="0">
                <a:latin typeface="Arial"/>
                <a:cs typeface="Arial"/>
              </a:rPr>
              <a:t>component </a:t>
            </a:r>
            <a:r>
              <a:rPr sz="3200" spc="-5" dirty="0">
                <a:latin typeface="Arial"/>
                <a:cs typeface="Arial"/>
              </a:rPr>
              <a:t>for uniform drug  distribution and release </a:t>
            </a:r>
            <a:r>
              <a:rPr sz="3200" dirty="0">
                <a:latin typeface="Arial"/>
                <a:cs typeface="Arial"/>
              </a:rPr>
              <a:t>at a </a:t>
            </a:r>
            <a:r>
              <a:rPr sz="3200" spc="-5" dirty="0">
                <a:latin typeface="Arial"/>
                <a:cs typeface="Arial"/>
              </a:rPr>
              <a:t>desired rate, </a:t>
            </a:r>
            <a:r>
              <a:rPr sz="3200" dirty="0">
                <a:latin typeface="Arial"/>
                <a:cs typeface="Arial"/>
              </a:rPr>
              <a:t>for  even </a:t>
            </a:r>
            <a:r>
              <a:rPr sz="3200" spc="-5" dirty="0">
                <a:latin typeface="Arial"/>
                <a:cs typeface="Arial"/>
              </a:rPr>
              <a:t>appearance,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etc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200913"/>
            <a:ext cx="8027670" cy="3333115"/>
          </a:xfrm>
          <a:prstGeom prst="rect">
            <a:avLst/>
          </a:prstGeom>
        </p:spPr>
        <p:txBody>
          <a:bodyPr vert="horz" wrap="square" lIns="0" tIns="1803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20"/>
              </a:spcBef>
            </a:pPr>
            <a:r>
              <a:rPr sz="3600" spc="-5" dirty="0">
                <a:latin typeface="Times New Roman"/>
                <a:cs typeface="Times New Roman"/>
              </a:rPr>
              <a:t>Particle size determination </a:t>
            </a:r>
            <a:r>
              <a:rPr sz="3600" dirty="0">
                <a:latin typeface="Times New Roman"/>
                <a:cs typeface="Times New Roman"/>
              </a:rPr>
              <a:t>(PSD)</a:t>
            </a:r>
            <a:r>
              <a:rPr sz="3600" spc="3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-Methods</a:t>
            </a:r>
            <a:endParaRPr sz="3600">
              <a:latin typeface="Times New Roman"/>
              <a:cs typeface="Times New Roman"/>
            </a:endParaRPr>
          </a:p>
          <a:p>
            <a:pPr marL="680085" indent="-515620">
              <a:lnSpc>
                <a:spcPct val="100000"/>
              </a:lnSpc>
              <a:spcBef>
                <a:spcPts val="1320"/>
              </a:spcBef>
              <a:buSzPct val="75000"/>
              <a:buAutoNum type="arabicPeriod"/>
              <a:tabLst>
                <a:tab pos="680085" algn="l"/>
                <a:tab pos="680720" algn="l"/>
              </a:tabLst>
            </a:pPr>
            <a:r>
              <a:rPr sz="3600" dirty="0">
                <a:latin typeface="Times New Roman"/>
                <a:cs typeface="Times New Roman"/>
              </a:rPr>
              <a:t>Optical</a:t>
            </a:r>
            <a:r>
              <a:rPr sz="3600" spc="-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Microscopy</a:t>
            </a:r>
            <a:endParaRPr sz="3600">
              <a:latin typeface="Times New Roman"/>
              <a:cs typeface="Times New Roman"/>
            </a:endParaRPr>
          </a:p>
          <a:p>
            <a:pPr marL="680085" indent="-515620">
              <a:lnSpc>
                <a:spcPct val="100000"/>
              </a:lnSpc>
              <a:spcBef>
                <a:spcPts val="600"/>
              </a:spcBef>
              <a:buSzPct val="75000"/>
              <a:buAutoNum type="arabicPeriod"/>
              <a:tabLst>
                <a:tab pos="680085" algn="l"/>
                <a:tab pos="680720" algn="l"/>
              </a:tabLst>
            </a:pPr>
            <a:r>
              <a:rPr sz="3600" spc="-5" dirty="0">
                <a:latin typeface="Times New Roman"/>
                <a:cs typeface="Times New Roman"/>
              </a:rPr>
              <a:t>Sieving</a:t>
            </a:r>
            <a:r>
              <a:rPr sz="3600" spc="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Method</a:t>
            </a:r>
            <a:endParaRPr sz="3600">
              <a:latin typeface="Times New Roman"/>
              <a:cs typeface="Times New Roman"/>
            </a:endParaRPr>
          </a:p>
          <a:p>
            <a:pPr marL="680085" indent="-515620">
              <a:lnSpc>
                <a:spcPct val="100000"/>
              </a:lnSpc>
              <a:spcBef>
                <a:spcPts val="600"/>
              </a:spcBef>
              <a:buSzPct val="75000"/>
              <a:buAutoNum type="arabicPeriod"/>
              <a:tabLst>
                <a:tab pos="680085" algn="l"/>
                <a:tab pos="680720" algn="l"/>
              </a:tabLst>
            </a:pPr>
            <a:r>
              <a:rPr sz="3600" spc="-5" dirty="0">
                <a:latin typeface="Times New Roman"/>
                <a:cs typeface="Times New Roman"/>
              </a:rPr>
              <a:t>Sedimentation</a:t>
            </a:r>
            <a:r>
              <a:rPr sz="3600" spc="1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Method</a:t>
            </a:r>
            <a:endParaRPr sz="3600">
              <a:latin typeface="Times New Roman"/>
              <a:cs typeface="Times New Roman"/>
            </a:endParaRPr>
          </a:p>
          <a:p>
            <a:pPr marL="680085" indent="-515620">
              <a:lnSpc>
                <a:spcPct val="100000"/>
              </a:lnSpc>
              <a:spcBef>
                <a:spcPts val="600"/>
              </a:spcBef>
              <a:buSzPct val="75000"/>
              <a:buAutoNum type="arabicPeriod"/>
              <a:tabLst>
                <a:tab pos="680085" algn="l"/>
                <a:tab pos="680720" algn="l"/>
              </a:tabLst>
            </a:pPr>
            <a:r>
              <a:rPr sz="3600" spc="-5" dirty="0">
                <a:latin typeface="Times New Roman"/>
                <a:cs typeface="Times New Roman"/>
              </a:rPr>
              <a:t>Conductivity</a:t>
            </a:r>
            <a:r>
              <a:rPr sz="3600" spc="1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Method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5987" y="6401332"/>
            <a:ext cx="27432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464652"/>
                </a:solidFill>
                <a:latin typeface="Arial"/>
                <a:cs typeface="Arial"/>
              </a:rPr>
              <a:pPr marL="38100">
                <a:lnSpc>
                  <a:spcPts val="1650"/>
                </a:lnSpc>
              </a:pPr>
              <a:t>12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326491"/>
            <a:ext cx="8973185" cy="366839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3200" b="1" spc="-5" dirty="0">
                <a:latin typeface="Arial"/>
                <a:cs typeface="Arial"/>
              </a:rPr>
              <a:t>Mixing</a:t>
            </a:r>
            <a:endParaRPr sz="3200">
              <a:latin typeface="Arial"/>
              <a:cs typeface="Arial"/>
            </a:endParaRPr>
          </a:p>
          <a:p>
            <a:pPr marL="287020" marR="60325" indent="-274320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000"/>
              <a:buChar char=""/>
              <a:tabLst>
                <a:tab pos="287020" algn="l"/>
              </a:tabLst>
            </a:pPr>
            <a:r>
              <a:rPr sz="3200" spc="-5" dirty="0">
                <a:latin typeface="Arial"/>
                <a:cs typeface="Arial"/>
              </a:rPr>
              <a:t>Pharmaceutical mixing may </a:t>
            </a:r>
            <a:r>
              <a:rPr sz="3200" dirty="0">
                <a:latin typeface="Arial"/>
                <a:cs typeface="Arial"/>
              </a:rPr>
              <a:t>be </a:t>
            </a:r>
            <a:r>
              <a:rPr sz="3200" spc="-5" dirty="0">
                <a:latin typeface="Arial"/>
                <a:cs typeface="Arial"/>
              </a:rPr>
              <a:t>defined </a:t>
            </a:r>
            <a:r>
              <a:rPr sz="3200" dirty="0">
                <a:latin typeface="Arial"/>
                <a:cs typeface="Arial"/>
              </a:rPr>
              <a:t>as a </a:t>
            </a:r>
            <a:r>
              <a:rPr sz="3200" spc="-114" dirty="0">
                <a:latin typeface="Arial"/>
                <a:cs typeface="Arial"/>
              </a:rPr>
              <a:t>unit  </a:t>
            </a:r>
            <a:r>
              <a:rPr sz="3200" spc="-5" dirty="0">
                <a:latin typeface="Arial"/>
                <a:cs typeface="Arial"/>
              </a:rPr>
              <a:t>operation that aims </a:t>
            </a:r>
            <a:r>
              <a:rPr sz="3200" dirty="0">
                <a:latin typeface="Arial"/>
                <a:cs typeface="Arial"/>
              </a:rPr>
              <a:t>to </a:t>
            </a:r>
            <a:r>
              <a:rPr sz="3200" spc="-5" dirty="0">
                <a:latin typeface="Arial"/>
                <a:cs typeface="Arial"/>
              </a:rPr>
              <a:t>bring each component </a:t>
            </a:r>
            <a:r>
              <a:rPr sz="3200" dirty="0">
                <a:latin typeface="Arial"/>
                <a:cs typeface="Arial"/>
              </a:rPr>
              <a:t>as  </a:t>
            </a:r>
            <a:r>
              <a:rPr sz="3200" spc="-5" dirty="0">
                <a:latin typeface="Arial"/>
                <a:cs typeface="Arial"/>
              </a:rPr>
              <a:t>near </a:t>
            </a:r>
            <a:r>
              <a:rPr sz="3200" dirty="0">
                <a:latin typeface="Arial"/>
                <a:cs typeface="Arial"/>
              </a:rPr>
              <a:t>as </a:t>
            </a:r>
            <a:r>
              <a:rPr sz="3200" spc="-5" dirty="0">
                <a:latin typeface="Arial"/>
                <a:cs typeface="Arial"/>
              </a:rPr>
              <a:t>possible to each unit </a:t>
            </a:r>
            <a:r>
              <a:rPr sz="3200" dirty="0">
                <a:latin typeface="Arial"/>
                <a:cs typeface="Arial"/>
              </a:rPr>
              <a:t>of the </a:t>
            </a:r>
            <a:r>
              <a:rPr sz="3200" spc="-5" dirty="0">
                <a:latin typeface="Arial"/>
                <a:cs typeface="Arial"/>
              </a:rPr>
              <a:t>other  components.</a:t>
            </a:r>
            <a:endParaRPr sz="3200">
              <a:latin typeface="Arial"/>
              <a:cs typeface="Arial"/>
            </a:endParaRPr>
          </a:p>
          <a:p>
            <a:pPr marL="287020" marR="5080" indent="-274320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000"/>
              <a:buChar char=""/>
              <a:tabLst>
                <a:tab pos="287020" algn="l"/>
              </a:tabLst>
            </a:pPr>
            <a:r>
              <a:rPr sz="3200" dirty="0">
                <a:latin typeface="Arial"/>
                <a:cs typeface="Arial"/>
              </a:rPr>
              <a:t>If </a:t>
            </a:r>
            <a:r>
              <a:rPr sz="3200" spc="-5" dirty="0">
                <a:latin typeface="Arial"/>
                <a:cs typeface="Arial"/>
              </a:rPr>
              <a:t>this is achieved it produces </a:t>
            </a:r>
            <a:r>
              <a:rPr sz="3200" dirty="0">
                <a:latin typeface="Arial"/>
                <a:cs typeface="Arial"/>
              </a:rPr>
              <a:t>a </a:t>
            </a:r>
            <a:r>
              <a:rPr sz="3200" spc="-5" dirty="0">
                <a:latin typeface="Arial"/>
                <a:cs typeface="Arial"/>
              </a:rPr>
              <a:t>theoretical </a:t>
            </a:r>
            <a:r>
              <a:rPr sz="3200" spc="-60" dirty="0">
                <a:latin typeface="Arial"/>
                <a:cs typeface="Arial"/>
              </a:rPr>
              <a:t>'ideal‘  </a:t>
            </a:r>
            <a:r>
              <a:rPr sz="3200" spc="-5" dirty="0">
                <a:latin typeface="Arial"/>
                <a:cs typeface="Arial"/>
              </a:rPr>
              <a:t>situation, i.e. </a:t>
            </a:r>
            <a:r>
              <a:rPr sz="3200" dirty="0">
                <a:latin typeface="Arial"/>
                <a:cs typeface="Arial"/>
              </a:rPr>
              <a:t>a </a:t>
            </a:r>
            <a:r>
              <a:rPr sz="3200" b="1" i="1" dirty="0">
                <a:latin typeface="Arial"/>
                <a:cs typeface="Arial"/>
              </a:rPr>
              <a:t>perfect</a:t>
            </a:r>
            <a:r>
              <a:rPr sz="3200" b="1" i="1" spc="-50" dirty="0">
                <a:latin typeface="Arial"/>
                <a:cs typeface="Arial"/>
              </a:rPr>
              <a:t> </a:t>
            </a:r>
            <a:r>
              <a:rPr sz="3200" b="1" i="1" spc="-5" dirty="0">
                <a:latin typeface="Arial"/>
                <a:cs typeface="Arial"/>
              </a:rPr>
              <a:t>mix.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pPr marL="38100">
                <a:lnSpc>
                  <a:spcPts val="1650"/>
                </a:lnSpc>
              </a:pPr>
              <a:t>120</a:t>
            </a:fld>
            <a:endParaRPr dirty="0"/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011682"/>
            <a:ext cx="8984615" cy="5056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170815" indent="-274320">
              <a:lnSpc>
                <a:spcPct val="100000"/>
              </a:lnSpc>
              <a:spcBef>
                <a:spcPts val="105"/>
              </a:spcBef>
              <a:buClr>
                <a:srgbClr val="717BA2"/>
              </a:buClr>
              <a:buSzPct val="75000"/>
              <a:buChar char=""/>
              <a:tabLst>
                <a:tab pos="287020" algn="l"/>
              </a:tabLst>
            </a:pPr>
            <a:r>
              <a:rPr sz="3200" spc="-5" dirty="0">
                <a:latin typeface="Arial"/>
                <a:cs typeface="Arial"/>
              </a:rPr>
              <a:t>Segregation </a:t>
            </a:r>
            <a:r>
              <a:rPr sz="3200" dirty="0">
                <a:latin typeface="Arial"/>
                <a:cs typeface="Arial"/>
              </a:rPr>
              <a:t>is the </a:t>
            </a:r>
            <a:r>
              <a:rPr sz="3200" spc="-5" dirty="0">
                <a:latin typeface="Arial"/>
                <a:cs typeface="Arial"/>
              </a:rPr>
              <a:t>opposite </a:t>
            </a:r>
            <a:r>
              <a:rPr sz="3200" spc="-10" dirty="0">
                <a:latin typeface="Arial"/>
                <a:cs typeface="Arial"/>
              </a:rPr>
              <a:t>effect </a:t>
            </a:r>
            <a:r>
              <a:rPr sz="3200" dirty="0">
                <a:latin typeface="Arial"/>
                <a:cs typeface="Arial"/>
              </a:rPr>
              <a:t>to mixing, </a:t>
            </a:r>
            <a:r>
              <a:rPr sz="3200" spc="-114" dirty="0">
                <a:latin typeface="Arial"/>
                <a:cs typeface="Arial"/>
              </a:rPr>
              <a:t>i.e.  </a:t>
            </a:r>
            <a:r>
              <a:rPr sz="3200" spc="-5" dirty="0">
                <a:latin typeface="Arial"/>
                <a:cs typeface="Arial"/>
              </a:rPr>
              <a:t>components </a:t>
            </a:r>
            <a:r>
              <a:rPr sz="3200" dirty="0">
                <a:latin typeface="Arial"/>
                <a:cs typeface="Arial"/>
              </a:rPr>
              <a:t>tend to </a:t>
            </a:r>
            <a:r>
              <a:rPr sz="3200" spc="-5" dirty="0">
                <a:latin typeface="Arial"/>
                <a:cs typeface="Arial"/>
              </a:rPr>
              <a:t>separate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out.</a:t>
            </a:r>
            <a:endParaRPr sz="3200">
              <a:latin typeface="Arial"/>
              <a:cs typeface="Arial"/>
            </a:endParaRPr>
          </a:p>
          <a:p>
            <a:pPr marL="287020" marR="140970" indent="-274320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000"/>
              <a:buChar char=""/>
              <a:tabLst>
                <a:tab pos="287020" algn="l"/>
              </a:tabLst>
            </a:pPr>
            <a:r>
              <a:rPr sz="3200" dirty="0">
                <a:latin typeface="Arial"/>
                <a:cs typeface="Arial"/>
              </a:rPr>
              <a:t>Care </a:t>
            </a:r>
            <a:r>
              <a:rPr sz="3200" spc="-5" dirty="0">
                <a:latin typeface="Arial"/>
                <a:cs typeface="Arial"/>
              </a:rPr>
              <a:t>must </a:t>
            </a:r>
            <a:r>
              <a:rPr sz="3200" dirty="0">
                <a:latin typeface="Arial"/>
                <a:cs typeface="Arial"/>
              </a:rPr>
              <a:t>be </a:t>
            </a:r>
            <a:r>
              <a:rPr sz="3200" spc="-5" dirty="0">
                <a:latin typeface="Arial"/>
                <a:cs typeface="Arial"/>
              </a:rPr>
              <a:t>taken </a:t>
            </a:r>
            <a:r>
              <a:rPr sz="3200" dirty="0">
                <a:latin typeface="Arial"/>
                <a:cs typeface="Arial"/>
              </a:rPr>
              <a:t>to avoid </a:t>
            </a:r>
            <a:r>
              <a:rPr sz="3200" spc="-5" dirty="0">
                <a:latin typeface="Arial"/>
                <a:cs typeface="Arial"/>
              </a:rPr>
              <a:t>segregation </a:t>
            </a:r>
            <a:r>
              <a:rPr sz="3200" spc="-80" dirty="0">
                <a:latin typeface="Arial"/>
                <a:cs typeface="Arial"/>
              </a:rPr>
              <a:t>during  </a:t>
            </a:r>
            <a:r>
              <a:rPr sz="3200" spc="-5" dirty="0">
                <a:latin typeface="Arial"/>
                <a:cs typeface="Arial"/>
              </a:rPr>
              <a:t>handling after </a:t>
            </a:r>
            <a:r>
              <a:rPr sz="3200" dirty="0">
                <a:latin typeface="Arial"/>
                <a:cs typeface="Arial"/>
              </a:rPr>
              <a:t>powders </a:t>
            </a:r>
            <a:r>
              <a:rPr sz="3200" spc="-5" dirty="0">
                <a:latin typeface="Arial"/>
                <a:cs typeface="Arial"/>
              </a:rPr>
              <a:t>have been mixed, e.g.  during transfer </a:t>
            </a:r>
            <a:r>
              <a:rPr sz="3200" dirty="0">
                <a:latin typeface="Arial"/>
                <a:cs typeface="Arial"/>
              </a:rPr>
              <a:t>to </a:t>
            </a:r>
            <a:r>
              <a:rPr sz="3200" spc="-5" dirty="0">
                <a:latin typeface="Arial"/>
                <a:cs typeface="Arial"/>
              </a:rPr>
              <a:t>filling machines, </a:t>
            </a:r>
            <a:r>
              <a:rPr sz="3200" dirty="0">
                <a:latin typeface="Arial"/>
                <a:cs typeface="Arial"/>
              </a:rPr>
              <a:t>or in </a:t>
            </a:r>
            <a:r>
              <a:rPr sz="3200" spc="-5" dirty="0">
                <a:latin typeface="Arial"/>
                <a:cs typeface="Arial"/>
              </a:rPr>
              <a:t>the  hopper </a:t>
            </a:r>
            <a:r>
              <a:rPr sz="3200" dirty="0">
                <a:latin typeface="Arial"/>
                <a:cs typeface="Arial"/>
              </a:rPr>
              <a:t>of a </a:t>
            </a:r>
            <a:r>
              <a:rPr sz="3200" spc="-5" dirty="0">
                <a:latin typeface="Arial"/>
                <a:cs typeface="Arial"/>
              </a:rPr>
              <a:t>tablet/capsule/sachet-filling  machine.</a:t>
            </a:r>
            <a:endParaRPr sz="3200">
              <a:latin typeface="Arial"/>
              <a:cs typeface="Arial"/>
            </a:endParaRPr>
          </a:p>
          <a:p>
            <a:pPr marL="287020" marR="5080" indent="-274320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000"/>
              <a:buChar char=""/>
              <a:tabLst>
                <a:tab pos="287020" algn="l"/>
              </a:tabLst>
            </a:pPr>
            <a:r>
              <a:rPr sz="3200" spc="-5" dirty="0">
                <a:latin typeface="Arial"/>
                <a:cs typeface="Arial"/>
              </a:rPr>
              <a:t>Segregation </a:t>
            </a:r>
            <a:r>
              <a:rPr sz="3200" dirty="0">
                <a:latin typeface="Arial"/>
                <a:cs typeface="Arial"/>
              </a:rPr>
              <a:t>will cause an </a:t>
            </a:r>
            <a:r>
              <a:rPr sz="3200" spc="-5" dirty="0">
                <a:latin typeface="Arial"/>
                <a:cs typeface="Arial"/>
              </a:rPr>
              <a:t>increase </a:t>
            </a:r>
            <a:r>
              <a:rPr sz="3200" dirty="0">
                <a:latin typeface="Arial"/>
                <a:cs typeface="Arial"/>
              </a:rPr>
              <a:t>in </a:t>
            </a:r>
            <a:r>
              <a:rPr sz="3200" b="1" dirty="0">
                <a:latin typeface="Arial"/>
                <a:cs typeface="Arial"/>
              </a:rPr>
              <a:t>content  </a:t>
            </a:r>
            <a:r>
              <a:rPr sz="3200" b="1" spc="-5" dirty="0">
                <a:latin typeface="Arial"/>
                <a:cs typeface="Arial"/>
              </a:rPr>
              <a:t>variation </a:t>
            </a:r>
            <a:r>
              <a:rPr sz="3200" b="1" dirty="0">
                <a:latin typeface="Arial"/>
                <a:cs typeface="Arial"/>
              </a:rPr>
              <a:t>, weight </a:t>
            </a:r>
            <a:r>
              <a:rPr sz="3200" b="1" spc="-5" dirty="0">
                <a:latin typeface="Arial"/>
                <a:cs typeface="Arial"/>
              </a:rPr>
              <a:t>variation </a:t>
            </a:r>
            <a:r>
              <a:rPr sz="3200" dirty="0">
                <a:latin typeface="Arial"/>
                <a:cs typeface="Arial"/>
              </a:rPr>
              <a:t>in </a:t>
            </a:r>
            <a:r>
              <a:rPr sz="3200" spc="-5" dirty="0">
                <a:latin typeface="Arial"/>
                <a:cs typeface="Arial"/>
              </a:rPr>
              <a:t>samples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causing  a </a:t>
            </a:r>
            <a:r>
              <a:rPr sz="3200" spc="-5" dirty="0">
                <a:latin typeface="Arial"/>
                <a:cs typeface="Arial"/>
              </a:rPr>
              <a:t>batch </a:t>
            </a:r>
            <a:r>
              <a:rPr sz="3200" dirty="0">
                <a:latin typeface="Arial"/>
                <a:cs typeface="Arial"/>
              </a:rPr>
              <a:t>to </a:t>
            </a:r>
            <a:r>
              <a:rPr sz="3200" spc="-5" dirty="0">
                <a:latin typeface="Arial"/>
                <a:cs typeface="Arial"/>
              </a:rPr>
              <a:t>fail </a:t>
            </a:r>
            <a:r>
              <a:rPr sz="3200" dirty="0">
                <a:latin typeface="Arial"/>
                <a:cs typeface="Arial"/>
              </a:rPr>
              <a:t>a </a:t>
            </a:r>
            <a:r>
              <a:rPr sz="3200" spc="-5" dirty="0">
                <a:latin typeface="Arial"/>
                <a:cs typeface="Arial"/>
              </a:rPr>
              <a:t>uniformity </a:t>
            </a:r>
            <a:r>
              <a:rPr sz="3200" spc="-10" dirty="0">
                <a:latin typeface="Arial"/>
                <a:cs typeface="Arial"/>
              </a:rPr>
              <a:t>of </a:t>
            </a:r>
            <a:r>
              <a:rPr sz="3200" spc="-5" dirty="0">
                <a:latin typeface="Arial"/>
                <a:cs typeface="Arial"/>
              </a:rPr>
              <a:t>content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test.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214627" y="376427"/>
            <a:ext cx="6931659" cy="594360"/>
            <a:chOff x="1214627" y="376427"/>
            <a:chExt cx="6931659" cy="594360"/>
          </a:xfrm>
        </p:grpSpPr>
        <p:sp>
          <p:nvSpPr>
            <p:cNvPr id="4" name="object 4"/>
            <p:cNvSpPr/>
            <p:nvPr/>
          </p:nvSpPr>
          <p:spPr>
            <a:xfrm>
              <a:off x="1219199" y="380999"/>
              <a:ext cx="6922134" cy="585470"/>
            </a:xfrm>
            <a:custGeom>
              <a:avLst/>
              <a:gdLst/>
              <a:ahLst/>
              <a:cxnLst/>
              <a:rect l="l" t="t" r="r" b="b"/>
              <a:pathLst>
                <a:path w="6922134" h="585469">
                  <a:moveTo>
                    <a:pt x="6922008" y="0"/>
                  </a:moveTo>
                  <a:lnTo>
                    <a:pt x="0" y="0"/>
                  </a:lnTo>
                  <a:lnTo>
                    <a:pt x="0" y="585215"/>
                  </a:lnTo>
                  <a:lnTo>
                    <a:pt x="6922008" y="585215"/>
                  </a:lnTo>
                  <a:lnTo>
                    <a:pt x="6922008" y="0"/>
                  </a:lnTo>
                  <a:close/>
                </a:path>
              </a:pathLst>
            </a:custGeom>
            <a:solidFill>
              <a:srgbClr val="FCE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19199" y="380999"/>
              <a:ext cx="6922134" cy="585470"/>
            </a:xfrm>
            <a:custGeom>
              <a:avLst/>
              <a:gdLst/>
              <a:ahLst/>
              <a:cxnLst/>
              <a:rect l="l" t="t" r="r" b="b"/>
              <a:pathLst>
                <a:path w="6922134" h="585469">
                  <a:moveTo>
                    <a:pt x="0" y="585215"/>
                  </a:moveTo>
                  <a:lnTo>
                    <a:pt x="6922008" y="585215"/>
                  </a:lnTo>
                  <a:lnTo>
                    <a:pt x="6922008" y="0"/>
                  </a:lnTo>
                  <a:lnTo>
                    <a:pt x="0" y="0"/>
                  </a:lnTo>
                  <a:lnTo>
                    <a:pt x="0" y="585215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219200" y="381000"/>
            <a:ext cx="6922134" cy="58547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70"/>
              </a:spcBef>
            </a:pPr>
            <a:r>
              <a:rPr sz="3200" b="1" dirty="0">
                <a:latin typeface="Arial"/>
                <a:cs typeface="Arial"/>
              </a:rPr>
              <a:t>Powder </a:t>
            </a:r>
            <a:r>
              <a:rPr sz="3200" b="1" spc="-5" dirty="0">
                <a:latin typeface="Arial"/>
                <a:cs typeface="Arial"/>
              </a:rPr>
              <a:t>segregation</a:t>
            </a:r>
            <a:r>
              <a:rPr sz="3200" b="1" spc="-7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(demixing)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pPr marL="38100">
                <a:lnSpc>
                  <a:spcPts val="1650"/>
                </a:lnSpc>
              </a:pPr>
              <a:t>121</a:t>
            </a:fld>
            <a:endParaRPr dirty="0"/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4151" y="6432803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0" y="0"/>
                </a:moveTo>
                <a:lnTo>
                  <a:pt x="0" y="190500"/>
                </a:lnTo>
                <a:lnTo>
                  <a:pt x="120396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739" y="173282"/>
            <a:ext cx="8848725" cy="626046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3200" b="1" dirty="0">
                <a:latin typeface="Arial"/>
                <a:cs typeface="Arial"/>
              </a:rPr>
              <a:t>Reasons for Powder </a:t>
            </a:r>
            <a:r>
              <a:rPr sz="3200" b="1" spc="-5" dirty="0">
                <a:latin typeface="Arial"/>
                <a:cs typeface="Arial"/>
              </a:rPr>
              <a:t>segregation</a:t>
            </a:r>
            <a:r>
              <a:rPr sz="3200" b="1" spc="-14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(demixing)</a:t>
            </a:r>
            <a:endParaRPr sz="3200">
              <a:latin typeface="Arial"/>
              <a:cs typeface="Arial"/>
            </a:endParaRPr>
          </a:p>
          <a:p>
            <a:pPr marL="287020" marR="232410" indent="-274320">
              <a:lnSpc>
                <a:spcPct val="100000"/>
              </a:lnSpc>
              <a:spcBef>
                <a:spcPts val="605"/>
              </a:spcBef>
              <a:buClr>
                <a:srgbClr val="717BA2"/>
              </a:buClr>
              <a:buSzPct val="75000"/>
              <a:buChar char=""/>
              <a:tabLst>
                <a:tab pos="287020" algn="l"/>
                <a:tab pos="8607425" algn="l"/>
              </a:tabLst>
            </a:pPr>
            <a:r>
              <a:rPr sz="3200" spc="-5" dirty="0">
                <a:latin typeface="Arial"/>
                <a:cs typeface="Arial"/>
              </a:rPr>
              <a:t>S</a:t>
            </a:r>
            <a:r>
              <a:rPr sz="3200" u="dash" spc="-5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egregation </a:t>
            </a:r>
            <a:r>
              <a:rPr sz="3200" u="dash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arises because</a:t>
            </a:r>
            <a:r>
              <a:rPr sz="3200" u="dash" spc="-110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 </a:t>
            </a:r>
            <a:r>
              <a:rPr sz="3200" u="dash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powder</a:t>
            </a:r>
            <a:r>
              <a:rPr sz="3200" u="dash" spc="-40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 </a:t>
            </a:r>
            <a:r>
              <a:rPr sz="3200" u="dash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mixtures 	</a:t>
            </a:r>
            <a:r>
              <a:rPr sz="3200" dirty="0">
                <a:latin typeface="Arial"/>
                <a:cs typeface="Arial"/>
              </a:rPr>
              <a:t> are </a:t>
            </a:r>
            <a:r>
              <a:rPr sz="3200" spc="-5" dirty="0">
                <a:latin typeface="Arial"/>
                <a:cs typeface="Arial"/>
              </a:rPr>
              <a:t>not composed </a:t>
            </a:r>
            <a:r>
              <a:rPr sz="3200" dirty="0">
                <a:latin typeface="Arial"/>
                <a:cs typeface="Arial"/>
              </a:rPr>
              <a:t>of </a:t>
            </a:r>
            <a:r>
              <a:rPr sz="3200" spc="-5" dirty="0">
                <a:latin typeface="Arial"/>
                <a:cs typeface="Arial"/>
              </a:rPr>
              <a:t>mono-sized </a:t>
            </a:r>
            <a:r>
              <a:rPr sz="3200" dirty="0">
                <a:latin typeface="Arial"/>
                <a:cs typeface="Arial"/>
              </a:rPr>
              <a:t>spherical  </a:t>
            </a:r>
            <a:r>
              <a:rPr sz="3200" spc="-5" dirty="0">
                <a:latin typeface="Arial"/>
                <a:cs typeface="Arial"/>
              </a:rPr>
              <a:t>particles, </a:t>
            </a:r>
            <a:r>
              <a:rPr sz="3200" b="1" dirty="0">
                <a:latin typeface="Arial"/>
                <a:cs typeface="Arial"/>
              </a:rPr>
              <a:t>but </a:t>
            </a:r>
            <a:r>
              <a:rPr sz="3200" b="1" spc="-5" dirty="0">
                <a:latin typeface="Arial"/>
                <a:cs typeface="Arial"/>
              </a:rPr>
              <a:t>contain </a:t>
            </a:r>
            <a:r>
              <a:rPr sz="3200" b="1" dirty="0">
                <a:latin typeface="Arial"/>
                <a:cs typeface="Arial"/>
              </a:rPr>
              <a:t>particles that differ in  size, </a:t>
            </a:r>
            <a:r>
              <a:rPr sz="3200" b="1" spc="-5" dirty="0">
                <a:latin typeface="Arial"/>
                <a:cs typeface="Arial"/>
              </a:rPr>
              <a:t>shape </a:t>
            </a:r>
            <a:r>
              <a:rPr sz="3200" b="1" dirty="0">
                <a:latin typeface="Arial"/>
                <a:cs typeface="Arial"/>
              </a:rPr>
              <a:t>and</a:t>
            </a:r>
            <a:r>
              <a:rPr sz="3200" b="1" spc="-75" dirty="0">
                <a:latin typeface="Arial"/>
                <a:cs typeface="Arial"/>
              </a:rPr>
              <a:t> </a:t>
            </a:r>
            <a:r>
              <a:rPr sz="3200" b="1" spc="-35" dirty="0">
                <a:latin typeface="Arial"/>
                <a:cs typeface="Arial"/>
              </a:rPr>
              <a:t>density.</a:t>
            </a:r>
            <a:endParaRPr sz="3200">
              <a:latin typeface="Arial"/>
              <a:cs typeface="Arial"/>
            </a:endParaRPr>
          </a:p>
          <a:p>
            <a:pPr marL="287020" marR="5080" indent="-274320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000"/>
              <a:buChar char=""/>
              <a:tabLst>
                <a:tab pos="287020" algn="l"/>
              </a:tabLst>
            </a:pPr>
            <a:r>
              <a:rPr sz="3200" spc="-5" dirty="0">
                <a:latin typeface="Arial"/>
                <a:cs typeface="Arial"/>
              </a:rPr>
              <a:t>These variations mean that </a:t>
            </a:r>
            <a:r>
              <a:rPr sz="3200" dirty="0">
                <a:latin typeface="Arial"/>
                <a:cs typeface="Arial"/>
              </a:rPr>
              <a:t>particles will </a:t>
            </a:r>
            <a:r>
              <a:rPr sz="3200" spc="-5" dirty="0">
                <a:latin typeface="Arial"/>
                <a:cs typeface="Arial"/>
              </a:rPr>
              <a:t>tend </a:t>
            </a:r>
            <a:r>
              <a:rPr sz="3200" spc="-225" dirty="0">
                <a:latin typeface="Arial"/>
                <a:cs typeface="Arial"/>
              </a:rPr>
              <a:t>to  </a:t>
            </a:r>
            <a:r>
              <a:rPr sz="3200" spc="-5" dirty="0">
                <a:latin typeface="Arial"/>
                <a:cs typeface="Arial"/>
              </a:rPr>
              <a:t>behave </a:t>
            </a:r>
            <a:r>
              <a:rPr sz="3200" spc="-10" dirty="0">
                <a:latin typeface="Arial"/>
                <a:cs typeface="Arial"/>
              </a:rPr>
              <a:t>differently </a:t>
            </a:r>
            <a:r>
              <a:rPr sz="3200" spc="-5" dirty="0">
                <a:latin typeface="Arial"/>
                <a:cs typeface="Arial"/>
              </a:rPr>
              <a:t>when </a:t>
            </a:r>
            <a:r>
              <a:rPr sz="3200" dirty="0">
                <a:latin typeface="Arial"/>
                <a:cs typeface="Arial"/>
              </a:rPr>
              <a:t>forced to move </a:t>
            </a:r>
            <a:r>
              <a:rPr sz="3200" spc="-5" dirty="0">
                <a:latin typeface="Arial"/>
                <a:cs typeface="Arial"/>
              </a:rPr>
              <a:t>and  </a:t>
            </a:r>
            <a:r>
              <a:rPr sz="3200" dirty="0">
                <a:latin typeface="Arial"/>
                <a:cs typeface="Arial"/>
              </a:rPr>
              <a:t>hence, </a:t>
            </a:r>
            <a:r>
              <a:rPr sz="3200" spc="-5" dirty="0">
                <a:latin typeface="Arial"/>
                <a:cs typeface="Arial"/>
              </a:rPr>
              <a:t>tend to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separate.</a:t>
            </a:r>
            <a:endParaRPr sz="3200">
              <a:latin typeface="Arial"/>
              <a:cs typeface="Arial"/>
            </a:endParaRPr>
          </a:p>
          <a:p>
            <a:pPr marL="287020" marR="1267460" indent="-274320">
              <a:lnSpc>
                <a:spcPct val="100000"/>
              </a:lnSpc>
              <a:spcBef>
                <a:spcPts val="605"/>
              </a:spcBef>
              <a:buClr>
                <a:srgbClr val="717BA2"/>
              </a:buClr>
              <a:buSzPct val="75000"/>
              <a:buChar char=""/>
              <a:tabLst>
                <a:tab pos="287020" algn="l"/>
              </a:tabLst>
            </a:pPr>
            <a:r>
              <a:rPr sz="3200" spc="-5" dirty="0">
                <a:latin typeface="Arial"/>
                <a:cs typeface="Arial"/>
              </a:rPr>
              <a:t>Segregation </a:t>
            </a:r>
            <a:r>
              <a:rPr sz="3200" dirty="0">
                <a:latin typeface="Arial"/>
                <a:cs typeface="Arial"/>
              </a:rPr>
              <a:t>is </a:t>
            </a:r>
            <a:r>
              <a:rPr sz="3200" spc="-5" dirty="0">
                <a:latin typeface="Arial"/>
                <a:cs typeface="Arial"/>
              </a:rPr>
              <a:t>more </a:t>
            </a:r>
            <a:r>
              <a:rPr sz="3200" dirty="0">
                <a:latin typeface="Arial"/>
                <a:cs typeface="Arial"/>
              </a:rPr>
              <a:t>likely to </a:t>
            </a:r>
            <a:r>
              <a:rPr sz="3200" spc="-30" dirty="0">
                <a:latin typeface="Arial"/>
                <a:cs typeface="Arial"/>
              </a:rPr>
              <a:t>occur, </a:t>
            </a:r>
            <a:r>
              <a:rPr sz="3200" dirty="0">
                <a:latin typeface="Arial"/>
                <a:cs typeface="Arial"/>
              </a:rPr>
              <a:t>if </a:t>
            </a:r>
            <a:r>
              <a:rPr sz="3200" spc="-155" dirty="0">
                <a:latin typeface="Arial"/>
                <a:cs typeface="Arial"/>
              </a:rPr>
              <a:t>the  </a:t>
            </a:r>
            <a:r>
              <a:rPr sz="3200" spc="-5" dirty="0">
                <a:latin typeface="Arial"/>
                <a:cs typeface="Arial"/>
              </a:rPr>
              <a:t>powder bed </a:t>
            </a:r>
            <a:r>
              <a:rPr sz="3200" dirty="0">
                <a:latin typeface="Arial"/>
                <a:cs typeface="Arial"/>
              </a:rPr>
              <a:t>is </a:t>
            </a:r>
            <a:r>
              <a:rPr sz="3200" spc="-5" dirty="0">
                <a:latin typeface="Arial"/>
                <a:cs typeface="Arial"/>
              </a:rPr>
              <a:t>subjected </a:t>
            </a:r>
            <a:r>
              <a:rPr sz="3200" dirty="0">
                <a:latin typeface="Arial"/>
                <a:cs typeface="Arial"/>
              </a:rPr>
              <a:t>to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vibration.</a:t>
            </a:r>
            <a:endParaRPr sz="3200">
              <a:latin typeface="Arial"/>
              <a:cs typeface="Arial"/>
            </a:endParaRPr>
          </a:p>
          <a:p>
            <a:pPr marL="287020" marR="232410" indent="-274320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000"/>
              <a:buFont typeface="Arial"/>
              <a:buChar char=""/>
              <a:tabLst>
                <a:tab pos="287020" algn="l"/>
                <a:tab pos="8607425" algn="l"/>
              </a:tabLst>
            </a:pPr>
            <a:r>
              <a:rPr sz="3200" b="1" i="1" dirty="0">
                <a:latin typeface="Arial"/>
                <a:cs typeface="Arial"/>
              </a:rPr>
              <a:t>Reasons are – </a:t>
            </a:r>
            <a:r>
              <a:rPr sz="3200" b="1" i="1" spc="-5" dirty="0">
                <a:latin typeface="Arial"/>
                <a:cs typeface="Arial"/>
              </a:rPr>
              <a:t>particle </a:t>
            </a:r>
            <a:r>
              <a:rPr sz="3200" b="1" i="1" dirty="0">
                <a:latin typeface="Arial"/>
                <a:cs typeface="Arial"/>
              </a:rPr>
              <a:t>size </a:t>
            </a:r>
            <a:r>
              <a:rPr sz="3200" b="1" i="1" spc="-10" dirty="0">
                <a:latin typeface="Arial"/>
                <a:cs typeface="Arial"/>
              </a:rPr>
              <a:t>effects, </a:t>
            </a:r>
            <a:r>
              <a:rPr sz="3200" b="1" i="1" spc="-5" dirty="0">
                <a:latin typeface="Arial"/>
                <a:cs typeface="Arial"/>
              </a:rPr>
              <a:t>density  </a:t>
            </a:r>
            <a:r>
              <a:rPr sz="3200" b="1" i="1" spc="-10" dirty="0">
                <a:latin typeface="Arial"/>
                <a:cs typeface="Arial"/>
              </a:rPr>
              <a:t>e</a:t>
            </a:r>
            <a:r>
              <a:rPr sz="3200" b="1" i="1" u="dash" spc="-10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ffects, </a:t>
            </a:r>
            <a:r>
              <a:rPr sz="3200" b="1" i="1" u="dash" spc="-5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shape</a:t>
            </a:r>
            <a:r>
              <a:rPr sz="3200" b="1" i="1" u="dash" spc="-85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 </a:t>
            </a:r>
            <a:r>
              <a:rPr sz="3200" b="1" i="1" u="dash" spc="-10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effects..	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pPr marL="38100">
                <a:lnSpc>
                  <a:spcPts val="1650"/>
                </a:lnSpc>
              </a:pPr>
              <a:t>122</a:t>
            </a:fld>
            <a:endParaRPr dirty="0"/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0882"/>
            <a:ext cx="8893175" cy="569658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3200" b="1" i="1" spc="-5" dirty="0">
                <a:latin typeface="Arial"/>
                <a:cs typeface="Arial"/>
              </a:rPr>
              <a:t>Particle-size</a:t>
            </a:r>
            <a:r>
              <a:rPr sz="3200" b="1" i="1" spc="-35" dirty="0">
                <a:latin typeface="Arial"/>
                <a:cs typeface="Arial"/>
              </a:rPr>
              <a:t> </a:t>
            </a:r>
            <a:r>
              <a:rPr sz="3200" b="1" i="1" spc="-10" dirty="0">
                <a:latin typeface="Arial"/>
                <a:cs typeface="Arial"/>
              </a:rPr>
              <a:t>effects</a:t>
            </a:r>
            <a:endParaRPr sz="3200">
              <a:latin typeface="Arial"/>
              <a:cs typeface="Arial"/>
            </a:endParaRPr>
          </a:p>
          <a:p>
            <a:pPr marL="287020" marR="121285" indent="-274320">
              <a:lnSpc>
                <a:spcPct val="100000"/>
              </a:lnSpc>
              <a:spcBef>
                <a:spcPts val="605"/>
              </a:spcBef>
              <a:buClr>
                <a:srgbClr val="717BA2"/>
              </a:buClr>
              <a:buSzPct val="75000"/>
              <a:buChar char=""/>
              <a:tabLst>
                <a:tab pos="287020" algn="l"/>
              </a:tabLst>
            </a:pPr>
            <a:r>
              <a:rPr sz="3200" dirty="0">
                <a:latin typeface="Arial"/>
                <a:cs typeface="Arial"/>
              </a:rPr>
              <a:t>A </a:t>
            </a:r>
            <a:r>
              <a:rPr sz="3200" spc="-10" dirty="0">
                <a:latin typeface="Arial"/>
                <a:cs typeface="Arial"/>
              </a:rPr>
              <a:t>difference </a:t>
            </a:r>
            <a:r>
              <a:rPr sz="3200" dirty="0">
                <a:latin typeface="Arial"/>
                <a:cs typeface="Arial"/>
              </a:rPr>
              <a:t>in the particle sizes of </a:t>
            </a:r>
            <a:r>
              <a:rPr sz="3200" spc="-50" dirty="0">
                <a:latin typeface="Arial"/>
                <a:cs typeface="Arial"/>
              </a:rPr>
              <a:t>components  </a:t>
            </a:r>
            <a:r>
              <a:rPr sz="3200" dirty="0">
                <a:latin typeface="Arial"/>
                <a:cs typeface="Arial"/>
              </a:rPr>
              <a:t>of a </a:t>
            </a:r>
            <a:r>
              <a:rPr sz="3200" spc="-5" dirty="0">
                <a:latin typeface="Arial"/>
                <a:cs typeface="Arial"/>
              </a:rPr>
              <a:t>formulation </a:t>
            </a:r>
            <a:r>
              <a:rPr sz="3200" dirty="0">
                <a:latin typeface="Arial"/>
                <a:cs typeface="Arial"/>
              </a:rPr>
              <a:t>is the </a:t>
            </a:r>
            <a:r>
              <a:rPr sz="3200" spc="-5" dirty="0">
                <a:latin typeface="Arial"/>
                <a:cs typeface="Arial"/>
              </a:rPr>
              <a:t>main </a:t>
            </a:r>
            <a:r>
              <a:rPr sz="3200" dirty="0">
                <a:latin typeface="Arial"/>
                <a:cs typeface="Arial"/>
              </a:rPr>
              <a:t>cause of  </a:t>
            </a:r>
            <a:r>
              <a:rPr sz="3200" spc="-5" dirty="0">
                <a:latin typeface="Arial"/>
                <a:cs typeface="Arial"/>
              </a:rPr>
              <a:t>segregation </a:t>
            </a:r>
            <a:r>
              <a:rPr sz="3200" dirty="0">
                <a:latin typeface="Arial"/>
                <a:cs typeface="Arial"/>
              </a:rPr>
              <a:t>in </a:t>
            </a:r>
            <a:r>
              <a:rPr sz="3200" spc="-5" dirty="0">
                <a:latin typeface="Arial"/>
                <a:cs typeface="Arial"/>
              </a:rPr>
              <a:t>powder </a:t>
            </a:r>
            <a:r>
              <a:rPr sz="3200" dirty="0">
                <a:latin typeface="Arial"/>
                <a:cs typeface="Arial"/>
              </a:rPr>
              <a:t>mixes in</a:t>
            </a:r>
            <a:r>
              <a:rPr sz="3200" spc="-8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practice.</a:t>
            </a:r>
            <a:endParaRPr sz="3200">
              <a:latin typeface="Arial"/>
              <a:cs typeface="Arial"/>
            </a:endParaRPr>
          </a:p>
          <a:p>
            <a:pPr marL="287020" marR="5080" indent="-274320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000"/>
              <a:buChar char=""/>
              <a:tabLst>
                <a:tab pos="287020" algn="l"/>
              </a:tabLst>
            </a:pPr>
            <a:r>
              <a:rPr sz="3200" spc="-5" dirty="0">
                <a:latin typeface="Arial"/>
                <a:cs typeface="Arial"/>
              </a:rPr>
              <a:t>Smaller particles tend </a:t>
            </a:r>
            <a:r>
              <a:rPr sz="3200" dirty="0">
                <a:latin typeface="Arial"/>
                <a:cs typeface="Arial"/>
              </a:rPr>
              <a:t>to </a:t>
            </a:r>
            <a:r>
              <a:rPr sz="3200" spc="-5" dirty="0">
                <a:latin typeface="Arial"/>
                <a:cs typeface="Arial"/>
              </a:rPr>
              <a:t>fall through </a:t>
            </a:r>
            <a:r>
              <a:rPr sz="3200" dirty="0">
                <a:latin typeface="Arial"/>
                <a:cs typeface="Arial"/>
              </a:rPr>
              <a:t>the </a:t>
            </a:r>
            <a:r>
              <a:rPr sz="3200" spc="-5" dirty="0">
                <a:latin typeface="Arial"/>
                <a:cs typeface="Arial"/>
              </a:rPr>
              <a:t>voids  between larger ones and </a:t>
            </a:r>
            <a:r>
              <a:rPr sz="3200" dirty="0">
                <a:latin typeface="Arial"/>
                <a:cs typeface="Arial"/>
              </a:rPr>
              <a:t>so </a:t>
            </a:r>
            <a:r>
              <a:rPr sz="3200" spc="-5" dirty="0">
                <a:latin typeface="Arial"/>
                <a:cs typeface="Arial"/>
              </a:rPr>
              <a:t>move </a:t>
            </a:r>
            <a:r>
              <a:rPr sz="3200" dirty="0">
                <a:latin typeface="Arial"/>
                <a:cs typeface="Arial"/>
              </a:rPr>
              <a:t>to the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bottom  </a:t>
            </a:r>
            <a:r>
              <a:rPr sz="3200" dirty="0">
                <a:latin typeface="Arial"/>
                <a:cs typeface="Arial"/>
              </a:rPr>
              <a:t>of </a:t>
            </a:r>
            <a:r>
              <a:rPr sz="3200" spc="-5" dirty="0">
                <a:latin typeface="Arial"/>
                <a:cs typeface="Arial"/>
              </a:rPr>
              <a:t>the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mass.</a:t>
            </a:r>
            <a:endParaRPr sz="3200">
              <a:latin typeface="Arial"/>
              <a:cs typeface="Arial"/>
            </a:endParaRPr>
          </a:p>
          <a:p>
            <a:pPr marL="287020" marR="74930" indent="-274320">
              <a:lnSpc>
                <a:spcPct val="100000"/>
              </a:lnSpc>
              <a:spcBef>
                <a:spcPts val="605"/>
              </a:spcBef>
              <a:buClr>
                <a:srgbClr val="717BA2"/>
              </a:buClr>
              <a:buSzPct val="75000"/>
              <a:buChar char=""/>
              <a:tabLst>
                <a:tab pos="287020" algn="l"/>
                <a:tab pos="3513454" algn="l"/>
              </a:tabLst>
            </a:pPr>
            <a:r>
              <a:rPr sz="3200" spc="-5" dirty="0">
                <a:latin typeface="Arial"/>
                <a:cs typeface="Arial"/>
              </a:rPr>
              <a:t>This </a:t>
            </a:r>
            <a:r>
              <a:rPr sz="3200" spc="-10" dirty="0">
                <a:latin typeface="Arial"/>
                <a:cs typeface="Arial"/>
              </a:rPr>
              <a:t>is</a:t>
            </a:r>
            <a:r>
              <a:rPr sz="3200" spc="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known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as	</a:t>
            </a:r>
            <a:r>
              <a:rPr sz="3200" b="1" i="1" dirty="0">
                <a:latin typeface="Arial"/>
                <a:cs typeface="Arial"/>
              </a:rPr>
              <a:t>percolation segregation.</a:t>
            </a:r>
            <a:r>
              <a:rPr sz="3200" b="1" i="1" spc="-180" dirty="0">
                <a:latin typeface="Arial"/>
                <a:cs typeface="Arial"/>
              </a:rPr>
              <a:t> </a:t>
            </a:r>
            <a:r>
              <a:rPr sz="3200" b="1" i="1" spc="-10" dirty="0">
                <a:latin typeface="Arial"/>
                <a:cs typeface="Arial"/>
              </a:rPr>
              <a:t>eg  </a:t>
            </a:r>
            <a:r>
              <a:rPr sz="3200" dirty="0">
                <a:latin typeface="Arial"/>
                <a:cs typeface="Arial"/>
              </a:rPr>
              <a:t>in cereal packets or jars of </a:t>
            </a:r>
            <a:r>
              <a:rPr sz="3200" spc="-10" dirty="0">
                <a:latin typeface="Arial"/>
                <a:cs typeface="Arial"/>
              </a:rPr>
              <a:t>coffee, </a:t>
            </a:r>
            <a:r>
              <a:rPr sz="3200" dirty="0">
                <a:latin typeface="Arial"/>
                <a:cs typeface="Arial"/>
              </a:rPr>
              <a:t>where the  </a:t>
            </a:r>
            <a:r>
              <a:rPr sz="3200" spc="-5" dirty="0">
                <a:latin typeface="Arial"/>
                <a:cs typeface="Arial"/>
              </a:rPr>
              <a:t>smaller 'particles' </a:t>
            </a:r>
            <a:r>
              <a:rPr sz="3200" dirty="0">
                <a:latin typeface="Arial"/>
                <a:cs typeface="Arial"/>
              </a:rPr>
              <a:t>settle </a:t>
            </a:r>
            <a:r>
              <a:rPr sz="3200" spc="-5" dirty="0">
                <a:latin typeface="Arial"/>
                <a:cs typeface="Arial"/>
              </a:rPr>
              <a:t>towards the bottom </a:t>
            </a:r>
            <a:r>
              <a:rPr sz="3200" dirty="0">
                <a:latin typeface="Arial"/>
                <a:cs typeface="Arial"/>
              </a:rPr>
              <a:t>of  the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container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pPr marL="38100">
                <a:lnSpc>
                  <a:spcPts val="1650"/>
                </a:lnSpc>
              </a:pPr>
              <a:t>123</a:t>
            </a:fld>
            <a:endParaRPr dirty="0"/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509371"/>
            <a:ext cx="8935720" cy="464439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3200" b="1" i="1" spc="-5" dirty="0">
                <a:latin typeface="Arial"/>
                <a:cs typeface="Arial"/>
              </a:rPr>
              <a:t>Particle-size</a:t>
            </a:r>
            <a:r>
              <a:rPr sz="3200" b="1" i="1" spc="-40" dirty="0">
                <a:latin typeface="Arial"/>
                <a:cs typeface="Arial"/>
              </a:rPr>
              <a:t> </a:t>
            </a:r>
            <a:r>
              <a:rPr sz="3200" b="1" i="1" spc="-10" dirty="0">
                <a:latin typeface="Arial"/>
                <a:cs typeface="Arial"/>
              </a:rPr>
              <a:t>effects</a:t>
            </a:r>
            <a:endParaRPr sz="3200">
              <a:latin typeface="Arial"/>
              <a:cs typeface="Arial"/>
            </a:endParaRPr>
          </a:p>
          <a:p>
            <a:pPr marL="287020" marR="5080" indent="-274320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000"/>
              <a:buChar char=""/>
              <a:tabLst>
                <a:tab pos="287020" algn="l"/>
              </a:tabLst>
            </a:pPr>
            <a:r>
              <a:rPr sz="3200" spc="-5" dirty="0">
                <a:latin typeface="Arial"/>
                <a:cs typeface="Arial"/>
              </a:rPr>
              <a:t>During </a:t>
            </a:r>
            <a:r>
              <a:rPr sz="3200" dirty="0">
                <a:latin typeface="Arial"/>
                <a:cs typeface="Arial"/>
              </a:rPr>
              <a:t>mixing, </a:t>
            </a:r>
            <a:r>
              <a:rPr sz="3200" spc="-5" dirty="0">
                <a:latin typeface="Arial"/>
                <a:cs typeface="Arial"/>
              </a:rPr>
              <a:t>larger </a:t>
            </a:r>
            <a:r>
              <a:rPr sz="3200" dirty="0">
                <a:latin typeface="Arial"/>
                <a:cs typeface="Arial"/>
              </a:rPr>
              <a:t>particles will </a:t>
            </a:r>
            <a:r>
              <a:rPr sz="3200" spc="-5" dirty="0">
                <a:latin typeface="Arial"/>
                <a:cs typeface="Arial"/>
              </a:rPr>
              <a:t>tend </a:t>
            </a:r>
            <a:r>
              <a:rPr sz="3200" dirty="0">
                <a:latin typeface="Arial"/>
                <a:cs typeface="Arial"/>
              </a:rPr>
              <a:t>to </a:t>
            </a:r>
            <a:r>
              <a:rPr sz="3200" spc="-5" dirty="0">
                <a:latin typeface="Arial"/>
                <a:cs typeface="Arial"/>
              </a:rPr>
              <a:t>have  greater </a:t>
            </a:r>
            <a:r>
              <a:rPr sz="3200" dirty="0">
                <a:latin typeface="Arial"/>
                <a:cs typeface="Arial"/>
              </a:rPr>
              <a:t>kinetic </a:t>
            </a:r>
            <a:r>
              <a:rPr sz="3200" spc="-5" dirty="0">
                <a:latin typeface="Arial"/>
                <a:cs typeface="Arial"/>
              </a:rPr>
              <a:t>energy imparted </a:t>
            </a:r>
            <a:r>
              <a:rPr sz="3200" dirty="0">
                <a:latin typeface="Arial"/>
                <a:cs typeface="Arial"/>
              </a:rPr>
              <a:t>to </a:t>
            </a:r>
            <a:r>
              <a:rPr sz="3200" spc="-5" dirty="0">
                <a:latin typeface="Arial"/>
                <a:cs typeface="Arial"/>
              </a:rPr>
              <a:t>them (owing  </a:t>
            </a:r>
            <a:r>
              <a:rPr sz="3200" dirty="0">
                <a:latin typeface="Arial"/>
                <a:cs typeface="Arial"/>
              </a:rPr>
              <a:t>to </a:t>
            </a:r>
            <a:r>
              <a:rPr sz="3200" spc="-5" dirty="0">
                <a:latin typeface="Arial"/>
                <a:cs typeface="Arial"/>
              </a:rPr>
              <a:t>their larger mass) and therefore move greater  </a:t>
            </a:r>
            <a:r>
              <a:rPr sz="3200" dirty="0">
                <a:latin typeface="Arial"/>
                <a:cs typeface="Arial"/>
              </a:rPr>
              <a:t>distances </a:t>
            </a:r>
            <a:r>
              <a:rPr sz="3200" spc="-5" dirty="0">
                <a:latin typeface="Arial"/>
                <a:cs typeface="Arial"/>
              </a:rPr>
              <a:t>than smaller </a:t>
            </a:r>
            <a:r>
              <a:rPr sz="3200" dirty="0">
                <a:latin typeface="Arial"/>
                <a:cs typeface="Arial"/>
              </a:rPr>
              <a:t>particles before </a:t>
            </a:r>
            <a:r>
              <a:rPr sz="3200" spc="-5" dirty="0">
                <a:latin typeface="Arial"/>
                <a:cs typeface="Arial"/>
              </a:rPr>
              <a:t>they  </a:t>
            </a:r>
            <a:r>
              <a:rPr sz="3200" dirty="0">
                <a:latin typeface="Arial"/>
                <a:cs typeface="Arial"/>
              </a:rPr>
              <a:t>come to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rest.</a:t>
            </a:r>
            <a:endParaRPr sz="3200">
              <a:latin typeface="Arial"/>
              <a:cs typeface="Arial"/>
            </a:endParaRPr>
          </a:p>
          <a:p>
            <a:pPr marL="287020" marR="81280" indent="-274320">
              <a:lnSpc>
                <a:spcPct val="100000"/>
              </a:lnSpc>
              <a:spcBef>
                <a:spcPts val="605"/>
              </a:spcBef>
              <a:buClr>
                <a:srgbClr val="717BA2"/>
              </a:buClr>
              <a:buSzPct val="75000"/>
              <a:buChar char=""/>
              <a:tabLst>
                <a:tab pos="287020" algn="l"/>
              </a:tabLst>
            </a:pPr>
            <a:r>
              <a:rPr sz="3200" spc="-5" dirty="0">
                <a:latin typeface="Arial"/>
                <a:cs typeface="Arial"/>
              </a:rPr>
              <a:t>This may </a:t>
            </a:r>
            <a:r>
              <a:rPr sz="3200" dirty="0">
                <a:latin typeface="Arial"/>
                <a:cs typeface="Arial"/>
              </a:rPr>
              <a:t>result in the </a:t>
            </a:r>
            <a:r>
              <a:rPr sz="3200" spc="-5" dirty="0">
                <a:latin typeface="Arial"/>
                <a:cs typeface="Arial"/>
              </a:rPr>
              <a:t>separation </a:t>
            </a:r>
            <a:r>
              <a:rPr sz="3200" dirty="0">
                <a:latin typeface="Arial"/>
                <a:cs typeface="Arial"/>
              </a:rPr>
              <a:t>of particles of  </a:t>
            </a:r>
            <a:r>
              <a:rPr sz="3200" spc="-10" dirty="0">
                <a:latin typeface="Arial"/>
                <a:cs typeface="Arial"/>
              </a:rPr>
              <a:t>different </a:t>
            </a:r>
            <a:r>
              <a:rPr sz="3200" dirty="0">
                <a:latin typeface="Arial"/>
                <a:cs typeface="Arial"/>
              </a:rPr>
              <a:t>size, an </a:t>
            </a:r>
            <a:r>
              <a:rPr sz="3200" spc="-15" dirty="0">
                <a:latin typeface="Arial"/>
                <a:cs typeface="Arial"/>
              </a:rPr>
              <a:t>effect </a:t>
            </a:r>
            <a:r>
              <a:rPr sz="3200" spc="-5" dirty="0">
                <a:latin typeface="Arial"/>
                <a:cs typeface="Arial"/>
              </a:rPr>
              <a:t>referred </a:t>
            </a:r>
            <a:r>
              <a:rPr sz="3200" dirty="0">
                <a:latin typeface="Arial"/>
                <a:cs typeface="Arial"/>
              </a:rPr>
              <a:t>to as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b="1" i="1" dirty="0">
                <a:latin typeface="Arial"/>
                <a:cs typeface="Arial"/>
              </a:rPr>
              <a:t>trajectory  </a:t>
            </a:r>
            <a:r>
              <a:rPr sz="3200" b="1" i="1" spc="-5" dirty="0">
                <a:latin typeface="Arial"/>
                <a:cs typeface="Arial"/>
              </a:rPr>
              <a:t>segregation.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pPr marL="38100">
                <a:lnSpc>
                  <a:spcPts val="1650"/>
                </a:lnSpc>
              </a:pPr>
              <a:t>124</a:t>
            </a:fld>
            <a:endParaRPr dirty="0"/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0"/>
            <a:ext cx="8851900" cy="569658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3200" b="1" i="1" spc="-5" dirty="0">
                <a:latin typeface="Arial"/>
                <a:cs typeface="Arial"/>
              </a:rPr>
              <a:t>Particle-size</a:t>
            </a:r>
            <a:r>
              <a:rPr sz="3200" b="1" i="1" spc="-35" dirty="0">
                <a:latin typeface="Arial"/>
                <a:cs typeface="Arial"/>
              </a:rPr>
              <a:t> </a:t>
            </a:r>
            <a:r>
              <a:rPr sz="3200" b="1" i="1" spc="-10" dirty="0">
                <a:latin typeface="Arial"/>
                <a:cs typeface="Arial"/>
              </a:rPr>
              <a:t>effects</a:t>
            </a:r>
            <a:endParaRPr sz="3200">
              <a:latin typeface="Arial"/>
              <a:cs typeface="Arial"/>
            </a:endParaRPr>
          </a:p>
          <a:p>
            <a:pPr marL="287020" marR="5080" indent="-274320">
              <a:lnSpc>
                <a:spcPct val="100000"/>
              </a:lnSpc>
              <a:spcBef>
                <a:spcPts val="605"/>
              </a:spcBef>
              <a:buClr>
                <a:srgbClr val="717BA2"/>
              </a:buClr>
              <a:buSzPct val="75000"/>
              <a:buChar char=""/>
              <a:tabLst>
                <a:tab pos="287020" algn="l"/>
                <a:tab pos="2089785" algn="l"/>
              </a:tabLst>
            </a:pPr>
            <a:r>
              <a:rPr sz="3200" spc="-5" dirty="0">
                <a:latin typeface="Arial"/>
                <a:cs typeface="Arial"/>
              </a:rPr>
              <a:t>During </a:t>
            </a:r>
            <a:r>
              <a:rPr sz="3200" dirty="0">
                <a:latin typeface="Arial"/>
                <a:cs typeface="Arial"/>
              </a:rPr>
              <a:t>mixing, or when a </a:t>
            </a:r>
            <a:r>
              <a:rPr sz="3200" spc="-5" dirty="0">
                <a:latin typeface="Arial"/>
                <a:cs typeface="Arial"/>
              </a:rPr>
              <a:t>material </a:t>
            </a:r>
            <a:r>
              <a:rPr sz="3200" dirty="0">
                <a:latin typeface="Arial"/>
                <a:cs typeface="Arial"/>
              </a:rPr>
              <a:t>is </a:t>
            </a:r>
            <a:r>
              <a:rPr sz="3200" spc="-45" dirty="0">
                <a:latin typeface="Arial"/>
                <a:cs typeface="Arial"/>
              </a:rPr>
              <a:t>discharged  </a:t>
            </a:r>
            <a:r>
              <a:rPr sz="3200" dirty="0">
                <a:latin typeface="Arial"/>
                <a:cs typeface="Arial"/>
              </a:rPr>
              <a:t>from a </a:t>
            </a:r>
            <a:r>
              <a:rPr sz="3200" spc="-25" dirty="0">
                <a:latin typeface="Arial"/>
                <a:cs typeface="Arial"/>
              </a:rPr>
              <a:t>container, </a:t>
            </a:r>
            <a:r>
              <a:rPr sz="3200" dirty="0">
                <a:latin typeface="Arial"/>
                <a:cs typeface="Arial"/>
              </a:rPr>
              <a:t>very small </a:t>
            </a:r>
            <a:r>
              <a:rPr sz="3200" spc="-5" dirty="0">
                <a:latin typeface="Arial"/>
                <a:cs typeface="Arial"/>
              </a:rPr>
              <a:t>particles </a:t>
            </a:r>
            <a:r>
              <a:rPr sz="3200" dirty="0">
                <a:latin typeface="Arial"/>
                <a:cs typeface="Arial"/>
              </a:rPr>
              <a:t>('dust')  </a:t>
            </a:r>
            <a:r>
              <a:rPr sz="3200" spc="-5" dirty="0">
                <a:latin typeface="Arial"/>
                <a:cs typeface="Arial"/>
              </a:rPr>
              <a:t>tends </a:t>
            </a:r>
            <a:r>
              <a:rPr sz="3200" dirty="0">
                <a:latin typeface="Arial"/>
                <a:cs typeface="Arial"/>
              </a:rPr>
              <a:t>to </a:t>
            </a:r>
            <a:r>
              <a:rPr sz="3200" spc="-5" dirty="0">
                <a:latin typeface="Arial"/>
                <a:cs typeface="Arial"/>
              </a:rPr>
              <a:t>be 'blown' upwards </a:t>
            </a:r>
            <a:r>
              <a:rPr sz="3200" dirty="0">
                <a:latin typeface="Arial"/>
                <a:cs typeface="Arial"/>
              </a:rPr>
              <a:t>by </a:t>
            </a:r>
            <a:r>
              <a:rPr sz="3200" spc="-5" dirty="0">
                <a:latin typeface="Arial"/>
                <a:cs typeface="Arial"/>
              </a:rPr>
              <a:t>turbulent air  </a:t>
            </a:r>
            <a:r>
              <a:rPr sz="3200" dirty="0">
                <a:latin typeface="Arial"/>
                <a:cs typeface="Arial"/>
              </a:rPr>
              <a:t>currents,	</a:t>
            </a:r>
            <a:r>
              <a:rPr sz="3200" spc="-5" dirty="0">
                <a:latin typeface="Arial"/>
                <a:cs typeface="Arial"/>
              </a:rPr>
              <a:t>and remains suspended </a:t>
            </a:r>
            <a:r>
              <a:rPr sz="3200" dirty="0">
                <a:latin typeface="Arial"/>
                <a:cs typeface="Arial"/>
              </a:rPr>
              <a:t>in the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spc="-50" dirty="0">
                <a:latin typeface="Arial"/>
                <a:cs typeface="Arial"/>
              </a:rPr>
              <a:t>air.</a:t>
            </a:r>
            <a:endParaRPr sz="3200">
              <a:latin typeface="Arial"/>
              <a:cs typeface="Arial"/>
            </a:endParaRPr>
          </a:p>
          <a:p>
            <a:pPr marL="287020" marR="121285" indent="-274320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000"/>
              <a:buChar char=""/>
              <a:tabLst>
                <a:tab pos="287020" algn="l"/>
              </a:tabLst>
            </a:pPr>
            <a:r>
              <a:rPr sz="3200" spc="-5" dirty="0">
                <a:latin typeface="Arial"/>
                <a:cs typeface="Arial"/>
              </a:rPr>
              <a:t>When the mixer </a:t>
            </a:r>
            <a:r>
              <a:rPr sz="3200" dirty="0">
                <a:latin typeface="Arial"/>
                <a:cs typeface="Arial"/>
              </a:rPr>
              <a:t>is </a:t>
            </a:r>
            <a:r>
              <a:rPr sz="3200" spc="-5" dirty="0">
                <a:latin typeface="Arial"/>
                <a:cs typeface="Arial"/>
              </a:rPr>
              <a:t>stopped </a:t>
            </a:r>
            <a:r>
              <a:rPr sz="3200" dirty="0">
                <a:latin typeface="Arial"/>
                <a:cs typeface="Arial"/>
              </a:rPr>
              <a:t>or </a:t>
            </a:r>
            <a:r>
              <a:rPr sz="3200" spc="-5" dirty="0">
                <a:latin typeface="Arial"/>
                <a:cs typeface="Arial"/>
              </a:rPr>
              <a:t>material  </a:t>
            </a:r>
            <a:r>
              <a:rPr sz="3200" dirty="0">
                <a:latin typeface="Arial"/>
                <a:cs typeface="Arial"/>
              </a:rPr>
              <a:t>discharge is </a:t>
            </a:r>
            <a:r>
              <a:rPr sz="3200" spc="-5" dirty="0">
                <a:latin typeface="Arial"/>
                <a:cs typeface="Arial"/>
              </a:rPr>
              <a:t>complete, </a:t>
            </a:r>
            <a:r>
              <a:rPr sz="3200" dirty="0">
                <a:latin typeface="Arial"/>
                <a:cs typeface="Arial"/>
              </a:rPr>
              <a:t>these </a:t>
            </a:r>
            <a:r>
              <a:rPr sz="3200" spc="-5" dirty="0">
                <a:latin typeface="Arial"/>
                <a:cs typeface="Arial"/>
              </a:rPr>
              <a:t>particles </a:t>
            </a:r>
            <a:r>
              <a:rPr sz="3200" dirty="0">
                <a:latin typeface="Arial"/>
                <a:cs typeface="Arial"/>
              </a:rPr>
              <a:t>will  </a:t>
            </a:r>
            <a:r>
              <a:rPr sz="3200" spc="-5" dirty="0">
                <a:latin typeface="Arial"/>
                <a:cs typeface="Arial"/>
              </a:rPr>
              <a:t>sediment and subsequently </a:t>
            </a:r>
            <a:r>
              <a:rPr sz="3200" dirty="0">
                <a:latin typeface="Arial"/>
                <a:cs typeface="Arial"/>
              </a:rPr>
              <a:t>form a </a:t>
            </a:r>
            <a:r>
              <a:rPr sz="3200" spc="-5" dirty="0">
                <a:latin typeface="Arial"/>
                <a:cs typeface="Arial"/>
              </a:rPr>
              <a:t>layer </a:t>
            </a:r>
            <a:r>
              <a:rPr sz="3200" dirty="0">
                <a:latin typeface="Arial"/>
                <a:cs typeface="Arial"/>
              </a:rPr>
              <a:t>on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top  </a:t>
            </a:r>
            <a:r>
              <a:rPr sz="3200" dirty="0">
                <a:latin typeface="Arial"/>
                <a:cs typeface="Arial"/>
              </a:rPr>
              <a:t>of the coarser</a:t>
            </a:r>
            <a:r>
              <a:rPr sz="3200" spc="-8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particles.</a:t>
            </a:r>
            <a:endParaRPr sz="3200">
              <a:latin typeface="Arial"/>
              <a:cs typeface="Arial"/>
            </a:endParaRPr>
          </a:p>
          <a:p>
            <a:pPr marL="287020" marR="439420" indent="-274320">
              <a:lnSpc>
                <a:spcPct val="100000"/>
              </a:lnSpc>
              <a:spcBef>
                <a:spcPts val="605"/>
              </a:spcBef>
              <a:buClr>
                <a:srgbClr val="717BA2"/>
              </a:buClr>
              <a:buSzPct val="75000"/>
              <a:buChar char=""/>
              <a:tabLst>
                <a:tab pos="287020" algn="l"/>
              </a:tabLst>
            </a:pPr>
            <a:r>
              <a:rPr sz="3200" dirty="0">
                <a:latin typeface="Arial"/>
                <a:cs typeface="Arial"/>
              </a:rPr>
              <a:t>This is </a:t>
            </a:r>
            <a:r>
              <a:rPr sz="3200" spc="-5" dirty="0">
                <a:latin typeface="Arial"/>
                <a:cs typeface="Arial"/>
              </a:rPr>
              <a:t>called </a:t>
            </a:r>
            <a:r>
              <a:rPr sz="3200" b="1" i="1" dirty="0">
                <a:latin typeface="Arial"/>
                <a:cs typeface="Arial"/>
              </a:rPr>
              <a:t>elutriation </a:t>
            </a:r>
            <a:r>
              <a:rPr sz="3200" b="1" i="1" spc="-5" dirty="0">
                <a:latin typeface="Arial"/>
                <a:cs typeface="Arial"/>
              </a:rPr>
              <a:t>segregation </a:t>
            </a:r>
            <a:r>
              <a:rPr sz="3200" b="1" i="1" dirty="0">
                <a:latin typeface="Arial"/>
                <a:cs typeface="Arial"/>
              </a:rPr>
              <a:t>and </a:t>
            </a:r>
            <a:r>
              <a:rPr sz="3200" b="1" i="1" spc="-220" dirty="0">
                <a:latin typeface="Arial"/>
                <a:cs typeface="Arial"/>
              </a:rPr>
              <a:t>is  </a:t>
            </a:r>
            <a:r>
              <a:rPr sz="3200" b="1" i="1" spc="-5" dirty="0">
                <a:latin typeface="Arial"/>
                <a:cs typeface="Arial"/>
              </a:rPr>
              <a:t>also </a:t>
            </a:r>
            <a:r>
              <a:rPr sz="3200" b="1" i="1" dirty="0">
                <a:latin typeface="Arial"/>
                <a:cs typeface="Arial"/>
              </a:rPr>
              <a:t>referred to as 'dusting</a:t>
            </a:r>
            <a:r>
              <a:rPr sz="3200" b="1" i="1" spc="-105" dirty="0">
                <a:latin typeface="Arial"/>
                <a:cs typeface="Arial"/>
              </a:rPr>
              <a:t> </a:t>
            </a:r>
            <a:r>
              <a:rPr sz="3200" b="1" i="1" dirty="0">
                <a:latin typeface="Arial"/>
                <a:cs typeface="Arial"/>
              </a:rPr>
              <a:t>out'.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pPr marL="38100">
                <a:lnSpc>
                  <a:spcPts val="1650"/>
                </a:lnSpc>
              </a:pPr>
              <a:t>125</a:t>
            </a:fld>
            <a:endParaRPr dirty="0"/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6353555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4151" y="6432803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0" y="0"/>
                </a:moveTo>
                <a:lnTo>
                  <a:pt x="0" y="190500"/>
                </a:lnTo>
                <a:lnTo>
                  <a:pt x="120396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8739" y="97082"/>
            <a:ext cx="8871585" cy="658050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3200" b="1" i="1" spc="-5" dirty="0">
                <a:latin typeface="Arial"/>
                <a:cs typeface="Arial"/>
              </a:rPr>
              <a:t>Particle-density</a:t>
            </a:r>
            <a:r>
              <a:rPr sz="3200" b="1" i="1" spc="-55" dirty="0">
                <a:latin typeface="Arial"/>
                <a:cs typeface="Arial"/>
              </a:rPr>
              <a:t> </a:t>
            </a:r>
            <a:r>
              <a:rPr sz="3200" b="1" i="1" spc="-10" dirty="0">
                <a:latin typeface="Arial"/>
                <a:cs typeface="Arial"/>
              </a:rPr>
              <a:t>effects</a:t>
            </a:r>
            <a:endParaRPr sz="3200">
              <a:latin typeface="Arial"/>
              <a:cs typeface="Arial"/>
            </a:endParaRPr>
          </a:p>
          <a:p>
            <a:pPr marL="287020" marR="5080" indent="-274320">
              <a:lnSpc>
                <a:spcPct val="100000"/>
              </a:lnSpc>
              <a:spcBef>
                <a:spcPts val="605"/>
              </a:spcBef>
              <a:buClr>
                <a:srgbClr val="717BA2"/>
              </a:buClr>
              <a:buSzPct val="75000"/>
              <a:buChar char=""/>
              <a:tabLst>
                <a:tab pos="287020" algn="l"/>
              </a:tabLst>
            </a:pPr>
            <a:r>
              <a:rPr sz="3200" dirty="0">
                <a:latin typeface="Arial"/>
                <a:cs typeface="Arial"/>
              </a:rPr>
              <a:t>I</a:t>
            </a:r>
            <a:r>
              <a:rPr sz="3200" u="dash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f </a:t>
            </a:r>
            <a:r>
              <a:rPr sz="3200" u="dash" spc="-5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components </a:t>
            </a:r>
            <a:r>
              <a:rPr sz="3200" u="dash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are of </a:t>
            </a:r>
            <a:r>
              <a:rPr sz="3200" u="dash" spc="-10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different </a:t>
            </a:r>
            <a:r>
              <a:rPr sz="3200" u="dash" spc="-35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density, </a:t>
            </a:r>
            <a:r>
              <a:rPr sz="3200" u="dash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the </a:t>
            </a:r>
            <a:r>
              <a:rPr sz="3200" u="dash" spc="-5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more </a:t>
            </a:r>
            <a:r>
              <a:rPr sz="3200" spc="-5" dirty="0">
                <a:latin typeface="Arial"/>
                <a:cs typeface="Arial"/>
              </a:rPr>
              <a:t> dense material </a:t>
            </a:r>
            <a:r>
              <a:rPr sz="3200" dirty="0">
                <a:latin typeface="Arial"/>
                <a:cs typeface="Arial"/>
              </a:rPr>
              <a:t>will have a </a:t>
            </a:r>
            <a:r>
              <a:rPr sz="3200" spc="-5" dirty="0">
                <a:latin typeface="Arial"/>
                <a:cs typeface="Arial"/>
              </a:rPr>
              <a:t>tendency </a:t>
            </a:r>
            <a:r>
              <a:rPr sz="3200" dirty="0">
                <a:latin typeface="Arial"/>
                <a:cs typeface="Arial"/>
              </a:rPr>
              <a:t>to </a:t>
            </a:r>
            <a:r>
              <a:rPr sz="3200" spc="-5" dirty="0">
                <a:latin typeface="Arial"/>
                <a:cs typeface="Arial"/>
              </a:rPr>
              <a:t>move  downwards </a:t>
            </a:r>
            <a:r>
              <a:rPr sz="3200" dirty="0">
                <a:latin typeface="Arial"/>
                <a:cs typeface="Arial"/>
              </a:rPr>
              <a:t>even if </a:t>
            </a:r>
            <a:r>
              <a:rPr sz="3200" spc="-5" dirty="0">
                <a:latin typeface="Arial"/>
                <a:cs typeface="Arial"/>
              </a:rPr>
              <a:t>the </a:t>
            </a:r>
            <a:r>
              <a:rPr sz="3200" dirty="0">
                <a:latin typeface="Arial"/>
                <a:cs typeface="Arial"/>
              </a:rPr>
              <a:t>particle sizes are</a:t>
            </a:r>
            <a:r>
              <a:rPr sz="3200" spc="-130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similar.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120"/>
              </a:spcBef>
            </a:pPr>
            <a:r>
              <a:rPr sz="3200" b="1" i="1" spc="-5" dirty="0">
                <a:latin typeface="Arial"/>
                <a:cs typeface="Arial"/>
              </a:rPr>
              <a:t>Particle-shape</a:t>
            </a:r>
            <a:r>
              <a:rPr sz="3200" b="1" i="1" spc="-40" dirty="0">
                <a:latin typeface="Arial"/>
                <a:cs typeface="Arial"/>
              </a:rPr>
              <a:t> </a:t>
            </a:r>
            <a:r>
              <a:rPr sz="3200" b="1" i="1" spc="-10" dirty="0">
                <a:latin typeface="Arial"/>
                <a:cs typeface="Arial"/>
              </a:rPr>
              <a:t>effects</a:t>
            </a:r>
            <a:endParaRPr sz="3200">
              <a:latin typeface="Arial"/>
              <a:cs typeface="Arial"/>
            </a:endParaRPr>
          </a:p>
          <a:p>
            <a:pPr marL="287020" marR="94615" indent="-274320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000"/>
              <a:buChar char=""/>
              <a:tabLst>
                <a:tab pos="287020" algn="l"/>
              </a:tabLst>
            </a:pPr>
            <a:r>
              <a:rPr sz="3200" spc="-5" dirty="0">
                <a:latin typeface="Arial"/>
                <a:cs typeface="Arial"/>
              </a:rPr>
              <a:t>Spherical particles exhibit the greatest  flowability and are therefore more easily mixed,  but they </a:t>
            </a:r>
            <a:r>
              <a:rPr sz="3200" dirty="0">
                <a:latin typeface="Arial"/>
                <a:cs typeface="Arial"/>
              </a:rPr>
              <a:t>also </a:t>
            </a:r>
            <a:r>
              <a:rPr sz="3200" spc="-5" dirty="0">
                <a:latin typeface="Arial"/>
                <a:cs typeface="Arial"/>
              </a:rPr>
              <a:t>segregate more easily than non-  </a:t>
            </a:r>
            <a:r>
              <a:rPr sz="3200" dirty="0">
                <a:latin typeface="Arial"/>
                <a:cs typeface="Arial"/>
              </a:rPr>
              <a:t>spherical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particles.</a:t>
            </a:r>
            <a:endParaRPr sz="3200">
              <a:latin typeface="Arial"/>
              <a:cs typeface="Arial"/>
            </a:endParaRPr>
          </a:p>
          <a:p>
            <a:pPr marL="287020" marR="389890" indent="-274320">
              <a:lnSpc>
                <a:spcPct val="100000"/>
              </a:lnSpc>
              <a:spcBef>
                <a:spcPts val="605"/>
              </a:spcBef>
              <a:buClr>
                <a:srgbClr val="717BA2"/>
              </a:buClr>
              <a:buSzPct val="75000"/>
              <a:buChar char=""/>
              <a:tabLst>
                <a:tab pos="287020" algn="l"/>
              </a:tabLst>
            </a:pPr>
            <a:r>
              <a:rPr sz="3200" spc="-5" dirty="0">
                <a:latin typeface="Arial"/>
                <a:cs typeface="Arial"/>
              </a:rPr>
              <a:t>Irregularly </a:t>
            </a:r>
            <a:r>
              <a:rPr sz="3200" dirty="0">
                <a:latin typeface="Arial"/>
                <a:cs typeface="Arial"/>
              </a:rPr>
              <a:t>or </a:t>
            </a:r>
            <a:r>
              <a:rPr sz="3200" spc="-5" dirty="0">
                <a:latin typeface="Arial"/>
                <a:cs typeface="Arial"/>
              </a:rPr>
              <a:t>needle-shaped </a:t>
            </a:r>
            <a:r>
              <a:rPr sz="3200" dirty="0">
                <a:latin typeface="Arial"/>
                <a:cs typeface="Arial"/>
              </a:rPr>
              <a:t>particles </a:t>
            </a:r>
            <a:r>
              <a:rPr sz="3200" spc="-5" dirty="0">
                <a:latin typeface="Arial"/>
                <a:cs typeface="Arial"/>
              </a:rPr>
              <a:t>may  </a:t>
            </a:r>
            <a:r>
              <a:rPr sz="3200" dirty="0">
                <a:latin typeface="Arial"/>
                <a:cs typeface="Arial"/>
              </a:rPr>
              <a:t>become </a:t>
            </a:r>
            <a:r>
              <a:rPr sz="3200" spc="-5" dirty="0">
                <a:latin typeface="Arial"/>
                <a:cs typeface="Arial"/>
              </a:rPr>
              <a:t>interlocked, </a:t>
            </a:r>
            <a:r>
              <a:rPr sz="3200" dirty="0">
                <a:latin typeface="Arial"/>
                <a:cs typeface="Arial"/>
              </a:rPr>
              <a:t>reducing the </a:t>
            </a:r>
            <a:r>
              <a:rPr sz="3200" spc="-5" dirty="0">
                <a:latin typeface="Arial"/>
                <a:cs typeface="Arial"/>
              </a:rPr>
              <a:t>tendency</a:t>
            </a:r>
            <a:r>
              <a:rPr sz="3200" spc="-1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to  s</a:t>
            </a:r>
            <a:r>
              <a:rPr sz="3200" spc="-725" dirty="0">
                <a:latin typeface="Arial"/>
                <a:cs typeface="Arial"/>
              </a:rPr>
              <a:t>e</a:t>
            </a:r>
            <a:r>
              <a:rPr sz="2100" spc="-89" baseline="1984" dirty="0">
                <a:solidFill>
                  <a:srgbClr val="464652"/>
                </a:solidFill>
                <a:latin typeface="Arial"/>
                <a:cs typeface="Arial"/>
              </a:rPr>
              <a:t>1</a:t>
            </a:r>
            <a:r>
              <a:rPr sz="3200" spc="-1725" dirty="0">
                <a:latin typeface="Arial"/>
                <a:cs typeface="Arial"/>
              </a:rPr>
              <a:t>g</a:t>
            </a:r>
            <a:r>
              <a:rPr sz="2100" baseline="1984" dirty="0">
                <a:solidFill>
                  <a:srgbClr val="464652"/>
                </a:solidFill>
                <a:latin typeface="Arial"/>
                <a:cs typeface="Arial"/>
              </a:rPr>
              <a:t>26</a:t>
            </a:r>
            <a:r>
              <a:rPr sz="2100" spc="-345" baseline="1984" dirty="0">
                <a:solidFill>
                  <a:srgbClr val="464652"/>
                </a:solidFill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-20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g</a:t>
            </a:r>
            <a:r>
              <a:rPr sz="3200" spc="-15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te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</a:t>
            </a:r>
            <a:r>
              <a:rPr sz="3200" spc="-15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ce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m</a:t>
            </a:r>
            <a:r>
              <a:rPr sz="3200" spc="-10" dirty="0">
                <a:latin typeface="Arial"/>
                <a:cs typeface="Arial"/>
              </a:rPr>
              <a:t>i</a:t>
            </a:r>
            <a:r>
              <a:rPr sz="3200" dirty="0">
                <a:latin typeface="Arial"/>
                <a:cs typeface="Arial"/>
              </a:rPr>
              <a:t>xing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h</a:t>
            </a:r>
            <a:r>
              <a:rPr sz="3200" dirty="0">
                <a:latin typeface="Arial"/>
                <a:cs typeface="Arial"/>
              </a:rPr>
              <a:t>as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occurr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d.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6353555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4151" y="6432803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0" y="0"/>
                </a:moveTo>
                <a:lnTo>
                  <a:pt x="0" y="190500"/>
                </a:lnTo>
                <a:lnTo>
                  <a:pt x="120396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8739" y="97082"/>
            <a:ext cx="8846185" cy="569658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Approaches to </a:t>
            </a:r>
            <a:r>
              <a:rPr sz="3200" b="1" spc="-5" dirty="0">
                <a:solidFill>
                  <a:srgbClr val="FF0000"/>
                </a:solidFill>
                <a:latin typeface="Arial"/>
                <a:cs typeface="Arial"/>
              </a:rPr>
              <a:t>reduce/ prevent</a:t>
            </a:r>
            <a:r>
              <a:rPr sz="3200" b="1" spc="-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Arial"/>
                <a:cs typeface="Arial"/>
              </a:rPr>
              <a:t>segregation</a:t>
            </a:r>
            <a:endParaRPr sz="3200">
              <a:latin typeface="Arial"/>
              <a:cs typeface="Arial"/>
            </a:endParaRPr>
          </a:p>
          <a:p>
            <a:pPr marL="287020" marR="24765" indent="-274320">
              <a:lnSpc>
                <a:spcPct val="100000"/>
              </a:lnSpc>
              <a:spcBef>
                <a:spcPts val="605"/>
              </a:spcBef>
              <a:buClr>
                <a:srgbClr val="717BA2"/>
              </a:buClr>
              <a:buSzPct val="75000"/>
              <a:buFont typeface="Arial"/>
              <a:buChar char=""/>
              <a:tabLst>
                <a:tab pos="287020" algn="l"/>
              </a:tabLst>
            </a:pPr>
            <a:r>
              <a:rPr sz="3200" b="1" spc="-5" dirty="0">
                <a:latin typeface="Arial"/>
                <a:cs typeface="Arial"/>
              </a:rPr>
              <a:t>S</a:t>
            </a:r>
            <a:r>
              <a:rPr sz="3200" b="1" u="dash" spc="-5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election </a:t>
            </a:r>
            <a:r>
              <a:rPr sz="3200" b="1" u="dash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of </a:t>
            </a:r>
            <a:r>
              <a:rPr sz="3200" b="1" u="dash" spc="-5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particular </a:t>
            </a:r>
            <a:r>
              <a:rPr sz="3200" b="1" u="dash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size </a:t>
            </a:r>
            <a:r>
              <a:rPr sz="3200" u="dash" spc="-5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fractions (e.g. </a:t>
            </a:r>
            <a:r>
              <a:rPr sz="3200" u="dash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by </a:t>
            </a:r>
            <a:r>
              <a:rPr sz="3200" dirty="0">
                <a:latin typeface="Arial"/>
                <a:cs typeface="Arial"/>
              </a:rPr>
              <a:t> sieving to </a:t>
            </a:r>
            <a:r>
              <a:rPr sz="3200" spc="-5" dirty="0">
                <a:latin typeface="Arial"/>
                <a:cs typeface="Arial"/>
              </a:rPr>
              <a:t>remove fines </a:t>
            </a:r>
            <a:r>
              <a:rPr sz="3200" dirty="0">
                <a:latin typeface="Arial"/>
                <a:cs typeface="Arial"/>
              </a:rPr>
              <a:t>or </a:t>
            </a:r>
            <a:r>
              <a:rPr sz="3200" spc="-5" dirty="0">
                <a:latin typeface="Arial"/>
                <a:cs typeface="Arial"/>
              </a:rPr>
              <a:t>lumps) </a:t>
            </a:r>
            <a:r>
              <a:rPr sz="3200" dirty="0">
                <a:latin typeface="Arial"/>
                <a:cs typeface="Arial"/>
              </a:rPr>
              <a:t>to </a:t>
            </a:r>
            <a:r>
              <a:rPr sz="3200" spc="-5" dirty="0">
                <a:latin typeface="Arial"/>
                <a:cs typeface="Arial"/>
              </a:rPr>
              <a:t>achieve  drug and excipients </a:t>
            </a:r>
            <a:r>
              <a:rPr sz="3200" dirty="0">
                <a:latin typeface="Arial"/>
                <a:cs typeface="Arial"/>
              </a:rPr>
              <a:t>of </a:t>
            </a:r>
            <a:r>
              <a:rPr sz="3200" spc="-5" dirty="0">
                <a:latin typeface="Arial"/>
                <a:cs typeface="Arial"/>
              </a:rPr>
              <a:t>the </a:t>
            </a:r>
            <a:r>
              <a:rPr sz="3200" dirty="0">
                <a:latin typeface="Arial"/>
                <a:cs typeface="Arial"/>
              </a:rPr>
              <a:t>same narrow</a:t>
            </a:r>
            <a:r>
              <a:rPr sz="3200" spc="-114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particle  size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range;</a:t>
            </a:r>
            <a:endParaRPr sz="3200">
              <a:latin typeface="Arial"/>
              <a:cs typeface="Arial"/>
            </a:endParaRPr>
          </a:p>
          <a:p>
            <a:pPr marL="287020" marR="1017269" indent="-274320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000"/>
              <a:buFont typeface="Arial"/>
              <a:buChar char=""/>
              <a:tabLst>
                <a:tab pos="287020" algn="l"/>
              </a:tabLst>
            </a:pPr>
            <a:r>
              <a:rPr sz="3200" b="1" dirty="0">
                <a:latin typeface="Arial"/>
                <a:cs typeface="Arial"/>
              </a:rPr>
              <a:t>Size reduction </a:t>
            </a:r>
            <a:r>
              <a:rPr sz="3200" spc="-5" dirty="0">
                <a:latin typeface="Arial"/>
                <a:cs typeface="Arial"/>
              </a:rPr>
              <a:t>(Milling </a:t>
            </a:r>
            <a:r>
              <a:rPr sz="3200" spc="-10" dirty="0">
                <a:latin typeface="Arial"/>
                <a:cs typeface="Arial"/>
              </a:rPr>
              <a:t>of </a:t>
            </a:r>
            <a:r>
              <a:rPr sz="3200" spc="-5" dirty="0">
                <a:latin typeface="Arial"/>
                <a:cs typeface="Arial"/>
              </a:rPr>
              <a:t>components) </a:t>
            </a:r>
            <a:r>
              <a:rPr sz="3200" spc="-225" dirty="0">
                <a:latin typeface="Arial"/>
                <a:cs typeface="Arial"/>
              </a:rPr>
              <a:t>to  </a:t>
            </a:r>
            <a:r>
              <a:rPr sz="3200" dirty="0">
                <a:latin typeface="Arial"/>
                <a:cs typeface="Arial"/>
              </a:rPr>
              <a:t>reduce </a:t>
            </a:r>
            <a:r>
              <a:rPr sz="3200" spc="-5" dirty="0">
                <a:latin typeface="Arial"/>
                <a:cs typeface="Arial"/>
              </a:rPr>
              <a:t>the </a:t>
            </a:r>
            <a:r>
              <a:rPr sz="3200" dirty="0">
                <a:latin typeface="Arial"/>
                <a:cs typeface="Arial"/>
              </a:rPr>
              <a:t>particle size (excessive size  </a:t>
            </a:r>
            <a:r>
              <a:rPr sz="3200" spc="-5" dirty="0">
                <a:latin typeface="Arial"/>
                <a:cs typeface="Arial"/>
              </a:rPr>
              <a:t>reduction should </a:t>
            </a:r>
            <a:r>
              <a:rPr sz="3200" dirty="0">
                <a:latin typeface="Arial"/>
                <a:cs typeface="Arial"/>
              </a:rPr>
              <a:t>be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avoided)</a:t>
            </a:r>
            <a:endParaRPr sz="3200">
              <a:latin typeface="Arial"/>
              <a:cs typeface="Arial"/>
            </a:endParaRPr>
          </a:p>
          <a:p>
            <a:pPr marL="287020" marR="5080" indent="-274320">
              <a:lnSpc>
                <a:spcPct val="100000"/>
              </a:lnSpc>
              <a:spcBef>
                <a:spcPts val="605"/>
              </a:spcBef>
              <a:buClr>
                <a:srgbClr val="717BA2"/>
              </a:buClr>
              <a:buSzPct val="75000"/>
              <a:buFont typeface="Arial"/>
              <a:buChar char=""/>
              <a:tabLst>
                <a:tab pos="287020" algn="l"/>
              </a:tabLst>
            </a:pPr>
            <a:r>
              <a:rPr sz="3200" b="1" dirty="0">
                <a:latin typeface="Arial"/>
                <a:cs typeface="Arial"/>
              </a:rPr>
              <a:t>Controlled </a:t>
            </a:r>
            <a:r>
              <a:rPr sz="3200" b="1" spc="-5" dirty="0">
                <a:latin typeface="Arial"/>
                <a:cs typeface="Arial"/>
              </a:rPr>
              <a:t>crystallization </a:t>
            </a:r>
            <a:r>
              <a:rPr sz="3200" spc="-5" dirty="0">
                <a:latin typeface="Arial"/>
                <a:cs typeface="Arial"/>
              </a:rPr>
              <a:t>during production </a:t>
            </a:r>
            <a:r>
              <a:rPr sz="3200" spc="-225" dirty="0">
                <a:latin typeface="Arial"/>
                <a:cs typeface="Arial"/>
              </a:rPr>
              <a:t>of  </a:t>
            </a:r>
            <a:r>
              <a:rPr sz="3200" spc="-5" dirty="0">
                <a:latin typeface="Arial"/>
                <a:cs typeface="Arial"/>
              </a:rPr>
              <a:t>the drug/excipients </a:t>
            </a:r>
            <a:r>
              <a:rPr sz="3200" dirty="0">
                <a:latin typeface="Arial"/>
                <a:cs typeface="Arial"/>
              </a:rPr>
              <a:t>to give </a:t>
            </a:r>
            <a:r>
              <a:rPr sz="3200" spc="-5" dirty="0">
                <a:latin typeface="Arial"/>
                <a:cs typeface="Arial"/>
              </a:rPr>
              <a:t>components </a:t>
            </a:r>
            <a:r>
              <a:rPr sz="3200" dirty="0">
                <a:latin typeface="Arial"/>
                <a:cs typeface="Arial"/>
              </a:rPr>
              <a:t>of a  </a:t>
            </a:r>
            <a:r>
              <a:rPr sz="3200" spc="-5" dirty="0">
                <a:latin typeface="Arial"/>
                <a:cs typeface="Arial"/>
              </a:rPr>
              <a:t>particular </a:t>
            </a:r>
            <a:r>
              <a:rPr sz="3200" dirty="0">
                <a:latin typeface="Arial"/>
                <a:cs typeface="Arial"/>
              </a:rPr>
              <a:t>crystal </a:t>
            </a:r>
            <a:r>
              <a:rPr sz="3200" spc="-5" dirty="0">
                <a:latin typeface="Arial"/>
                <a:cs typeface="Arial"/>
              </a:rPr>
              <a:t>shape </a:t>
            </a:r>
            <a:r>
              <a:rPr sz="3200" dirty="0">
                <a:latin typeface="Arial"/>
                <a:cs typeface="Arial"/>
              </a:rPr>
              <a:t>or size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range.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pPr marL="38100">
                <a:lnSpc>
                  <a:spcPts val="1650"/>
                </a:lnSpc>
              </a:pPr>
              <a:t>127</a:t>
            </a:fld>
            <a:endParaRPr dirty="0"/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6353555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4151" y="6432803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0" y="0"/>
                </a:moveTo>
                <a:lnTo>
                  <a:pt x="0" y="190500"/>
                </a:lnTo>
                <a:lnTo>
                  <a:pt x="120396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8739" y="172923"/>
            <a:ext cx="8936990" cy="5132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229870" indent="-274320">
              <a:lnSpc>
                <a:spcPct val="100000"/>
              </a:lnSpc>
              <a:spcBef>
                <a:spcPts val="105"/>
              </a:spcBef>
              <a:buClr>
                <a:srgbClr val="717BA2"/>
              </a:buClr>
              <a:buSzPct val="75000"/>
              <a:buFont typeface="Arial"/>
              <a:buChar char=""/>
              <a:tabLst>
                <a:tab pos="287020" algn="l"/>
                <a:tab pos="8607425" algn="l"/>
              </a:tabLst>
            </a:pPr>
            <a:r>
              <a:rPr sz="3200" b="1" spc="-5" dirty="0">
                <a:latin typeface="Arial"/>
                <a:cs typeface="Arial"/>
              </a:rPr>
              <a:t>Selection </a:t>
            </a:r>
            <a:r>
              <a:rPr sz="3200" b="1" dirty="0">
                <a:latin typeface="Arial"/>
                <a:cs typeface="Arial"/>
              </a:rPr>
              <a:t>of </a:t>
            </a:r>
            <a:r>
              <a:rPr sz="3200" b="1" spc="-5" dirty="0">
                <a:latin typeface="Arial"/>
                <a:cs typeface="Arial"/>
              </a:rPr>
              <a:t>excipients </a:t>
            </a:r>
            <a:r>
              <a:rPr sz="3200" dirty="0">
                <a:latin typeface="Arial"/>
                <a:cs typeface="Arial"/>
              </a:rPr>
              <a:t>which </a:t>
            </a:r>
            <a:r>
              <a:rPr sz="3200" spc="-5" dirty="0">
                <a:latin typeface="Arial"/>
                <a:cs typeface="Arial"/>
              </a:rPr>
              <a:t>have </a:t>
            </a:r>
            <a:r>
              <a:rPr sz="3200" dirty="0">
                <a:latin typeface="Arial"/>
                <a:cs typeface="Arial"/>
              </a:rPr>
              <a:t>a </a:t>
            </a:r>
            <a:r>
              <a:rPr sz="3200" b="1" spc="-65" dirty="0">
                <a:latin typeface="Arial"/>
                <a:cs typeface="Arial"/>
              </a:rPr>
              <a:t>density  </a:t>
            </a:r>
            <a:r>
              <a:rPr sz="3200" b="1" spc="-5" dirty="0">
                <a:latin typeface="Arial"/>
                <a:cs typeface="Arial"/>
              </a:rPr>
              <a:t>s</a:t>
            </a:r>
            <a:r>
              <a:rPr sz="3200" b="1" u="dash" spc="-5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imilar </a:t>
            </a:r>
            <a:r>
              <a:rPr sz="3200" u="dash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to the active </a:t>
            </a:r>
            <a:r>
              <a:rPr sz="3200" u="dash" spc="-5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component</a:t>
            </a:r>
            <a:r>
              <a:rPr sz="3200" u="dash" spc="-100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 </a:t>
            </a:r>
            <a:r>
              <a:rPr sz="3200" u="dash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(s)	</a:t>
            </a:r>
            <a:endParaRPr sz="3200">
              <a:latin typeface="Arial"/>
              <a:cs typeface="Arial"/>
            </a:endParaRPr>
          </a:p>
          <a:p>
            <a:pPr marL="287020" marR="160020" indent="-274320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000"/>
              <a:buChar char=""/>
              <a:tabLst>
                <a:tab pos="287020" algn="l"/>
              </a:tabLst>
            </a:pPr>
            <a:r>
              <a:rPr sz="3200" spc="-5" dirty="0">
                <a:latin typeface="Arial"/>
                <a:cs typeface="Arial"/>
              </a:rPr>
              <a:t>Granulation </a:t>
            </a:r>
            <a:r>
              <a:rPr sz="3200" dirty="0">
                <a:latin typeface="Arial"/>
                <a:cs typeface="Arial"/>
              </a:rPr>
              <a:t>of the </a:t>
            </a:r>
            <a:r>
              <a:rPr sz="3200" spc="-5" dirty="0">
                <a:latin typeface="Arial"/>
                <a:cs typeface="Arial"/>
              </a:rPr>
              <a:t>powder </a:t>
            </a:r>
            <a:r>
              <a:rPr sz="3200" dirty="0">
                <a:latin typeface="Arial"/>
                <a:cs typeface="Arial"/>
              </a:rPr>
              <a:t>mixture (size  </a:t>
            </a:r>
            <a:r>
              <a:rPr sz="3200" spc="-5" dirty="0">
                <a:latin typeface="Arial"/>
                <a:cs typeface="Arial"/>
              </a:rPr>
              <a:t>enlargement) </a:t>
            </a:r>
            <a:r>
              <a:rPr sz="3200" dirty="0">
                <a:latin typeface="Arial"/>
                <a:cs typeface="Arial"/>
              </a:rPr>
              <a:t>so that </a:t>
            </a:r>
            <a:r>
              <a:rPr sz="3200" spc="-5" dirty="0">
                <a:latin typeface="Arial"/>
                <a:cs typeface="Arial"/>
              </a:rPr>
              <a:t>large numbers </a:t>
            </a:r>
            <a:r>
              <a:rPr sz="3200" dirty="0">
                <a:latin typeface="Arial"/>
                <a:cs typeface="Arial"/>
              </a:rPr>
              <a:t>of </a:t>
            </a:r>
            <a:r>
              <a:rPr sz="3200" spc="-10" dirty="0">
                <a:latin typeface="Arial"/>
                <a:cs typeface="Arial"/>
              </a:rPr>
              <a:t>different  </a:t>
            </a:r>
            <a:r>
              <a:rPr sz="3200" dirty="0">
                <a:latin typeface="Arial"/>
                <a:cs typeface="Arial"/>
              </a:rPr>
              <a:t>particles are </a:t>
            </a:r>
            <a:r>
              <a:rPr sz="3200" spc="-5" dirty="0">
                <a:latin typeface="Arial"/>
                <a:cs typeface="Arial"/>
              </a:rPr>
              <a:t>evenly distributed </a:t>
            </a:r>
            <a:r>
              <a:rPr sz="3200" dirty="0">
                <a:latin typeface="Arial"/>
                <a:cs typeface="Arial"/>
              </a:rPr>
              <a:t>in </a:t>
            </a:r>
            <a:r>
              <a:rPr sz="3200" spc="-5" dirty="0">
                <a:latin typeface="Arial"/>
                <a:cs typeface="Arial"/>
              </a:rPr>
              <a:t>each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granule.</a:t>
            </a:r>
            <a:endParaRPr sz="3200">
              <a:latin typeface="Arial"/>
              <a:cs typeface="Arial"/>
            </a:endParaRPr>
          </a:p>
          <a:p>
            <a:pPr marL="287020" marR="5080" indent="-274320">
              <a:lnSpc>
                <a:spcPct val="100000"/>
              </a:lnSpc>
              <a:spcBef>
                <a:spcPts val="605"/>
              </a:spcBef>
              <a:buClr>
                <a:srgbClr val="717BA2"/>
              </a:buClr>
              <a:buSzPct val="75000"/>
              <a:buChar char=""/>
              <a:tabLst>
                <a:tab pos="287020" algn="l"/>
              </a:tabLst>
            </a:pPr>
            <a:r>
              <a:rPr sz="3200" spc="-5" dirty="0">
                <a:latin typeface="Arial"/>
                <a:cs typeface="Arial"/>
              </a:rPr>
              <a:t>Reduce </a:t>
            </a:r>
            <a:r>
              <a:rPr sz="3200" dirty="0">
                <a:latin typeface="Arial"/>
                <a:cs typeface="Arial"/>
              </a:rPr>
              <a:t>the </a:t>
            </a:r>
            <a:r>
              <a:rPr sz="3200" spc="-5" dirty="0">
                <a:latin typeface="Arial"/>
                <a:cs typeface="Arial"/>
              </a:rPr>
              <a:t>extent </a:t>
            </a:r>
            <a:r>
              <a:rPr sz="3200" dirty="0">
                <a:latin typeface="Arial"/>
                <a:cs typeface="Arial"/>
              </a:rPr>
              <a:t>to which the </a:t>
            </a:r>
            <a:r>
              <a:rPr sz="3200" spc="-5" dirty="0">
                <a:latin typeface="Arial"/>
                <a:cs typeface="Arial"/>
              </a:rPr>
              <a:t>powder mass </a:t>
            </a:r>
            <a:r>
              <a:rPr sz="3200" dirty="0">
                <a:latin typeface="Arial"/>
                <a:cs typeface="Arial"/>
              </a:rPr>
              <a:t>is  </a:t>
            </a:r>
            <a:r>
              <a:rPr sz="3200" spc="-5" dirty="0">
                <a:latin typeface="Arial"/>
                <a:cs typeface="Arial"/>
              </a:rPr>
              <a:t>subjected </a:t>
            </a:r>
            <a:r>
              <a:rPr sz="3200" dirty="0">
                <a:latin typeface="Arial"/>
                <a:cs typeface="Arial"/>
              </a:rPr>
              <a:t>to </a:t>
            </a:r>
            <a:r>
              <a:rPr sz="3200" spc="-5" dirty="0">
                <a:latin typeface="Arial"/>
                <a:cs typeface="Arial"/>
              </a:rPr>
              <a:t>vibration </a:t>
            </a:r>
            <a:r>
              <a:rPr sz="3200" dirty="0">
                <a:latin typeface="Arial"/>
                <a:cs typeface="Arial"/>
              </a:rPr>
              <a:t>or </a:t>
            </a:r>
            <a:r>
              <a:rPr sz="3200" spc="-5" dirty="0">
                <a:latin typeface="Arial"/>
                <a:cs typeface="Arial"/>
              </a:rPr>
              <a:t>movement after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mixing;</a:t>
            </a:r>
            <a:endParaRPr sz="3200">
              <a:latin typeface="Arial"/>
              <a:cs typeface="Arial"/>
            </a:endParaRPr>
          </a:p>
          <a:p>
            <a:pPr marL="287020" marR="274320" indent="-274320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000"/>
              <a:buChar char=""/>
              <a:tabLst>
                <a:tab pos="287020" algn="l"/>
              </a:tabLst>
            </a:pPr>
            <a:r>
              <a:rPr sz="3200" dirty="0">
                <a:latin typeface="Arial"/>
                <a:cs typeface="Arial"/>
              </a:rPr>
              <a:t>Use </a:t>
            </a:r>
            <a:r>
              <a:rPr sz="3200" spc="-5" dirty="0">
                <a:latin typeface="Arial"/>
                <a:cs typeface="Arial"/>
              </a:rPr>
              <a:t>equipment </a:t>
            </a:r>
            <a:r>
              <a:rPr sz="3200" dirty="0">
                <a:latin typeface="Arial"/>
                <a:cs typeface="Arial"/>
              </a:rPr>
              <a:t>where several </a:t>
            </a:r>
            <a:r>
              <a:rPr sz="3200" spc="-5" dirty="0">
                <a:latin typeface="Arial"/>
                <a:cs typeface="Arial"/>
              </a:rPr>
              <a:t>operations </a:t>
            </a:r>
            <a:r>
              <a:rPr sz="3200" dirty="0">
                <a:latin typeface="Arial"/>
                <a:cs typeface="Arial"/>
              </a:rPr>
              <a:t>can  be carried </a:t>
            </a:r>
            <a:r>
              <a:rPr sz="3200" spc="-5" dirty="0">
                <a:latin typeface="Arial"/>
                <a:cs typeface="Arial"/>
              </a:rPr>
              <a:t>out without transferring </a:t>
            </a:r>
            <a:r>
              <a:rPr sz="3200" dirty="0">
                <a:latin typeface="Arial"/>
                <a:cs typeface="Arial"/>
              </a:rPr>
              <a:t>the mix,</a:t>
            </a:r>
            <a:r>
              <a:rPr sz="3200" spc="-8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e.g.  </a:t>
            </a:r>
            <a:r>
              <a:rPr sz="3200" dirty="0">
                <a:latin typeface="Arial"/>
                <a:cs typeface="Arial"/>
              </a:rPr>
              <a:t>a </a:t>
            </a:r>
            <a:r>
              <a:rPr sz="3200" spc="-5" dirty="0">
                <a:latin typeface="Arial"/>
                <a:cs typeface="Arial"/>
              </a:rPr>
              <a:t>fluidized-bed </a:t>
            </a:r>
            <a:r>
              <a:rPr sz="3200" dirty="0">
                <a:latin typeface="Arial"/>
                <a:cs typeface="Arial"/>
              </a:rPr>
              <a:t>drier or a </a:t>
            </a:r>
            <a:r>
              <a:rPr sz="3200" spc="-5" dirty="0">
                <a:latin typeface="Arial"/>
                <a:cs typeface="Arial"/>
              </a:rPr>
              <a:t>high-speed</a:t>
            </a:r>
            <a:r>
              <a:rPr sz="3200" spc="-114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mixer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pPr marL="38100">
                <a:lnSpc>
                  <a:spcPts val="1650"/>
                </a:lnSpc>
              </a:pPr>
              <a:t>128</a:t>
            </a:fld>
            <a:endParaRPr dirty="0"/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353555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4151" y="6432803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0" y="0"/>
                </a:moveTo>
                <a:lnTo>
                  <a:pt x="0" y="190500"/>
                </a:lnTo>
                <a:lnTo>
                  <a:pt x="120396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739" y="172923"/>
            <a:ext cx="508190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Arial"/>
                <a:cs typeface="Arial"/>
              </a:rPr>
              <a:t>Powder mixing</a:t>
            </a:r>
            <a:r>
              <a:rPr sz="3200" b="1" spc="-8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equipment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pPr marL="38100">
                <a:lnSpc>
                  <a:spcPts val="1650"/>
                </a:lnSpc>
              </a:pPr>
              <a:t>129</a:t>
            </a:fld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739" y="735837"/>
            <a:ext cx="86207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607425" algn="l"/>
              </a:tabLst>
            </a:pPr>
            <a:r>
              <a:rPr sz="3000" b="0" i="1" u="none" spc="15" dirty="0">
                <a:solidFill>
                  <a:srgbClr val="717BA2"/>
                </a:solidFill>
                <a:latin typeface="Arial"/>
                <a:cs typeface="Arial"/>
              </a:rPr>
              <a:t>1. </a:t>
            </a:r>
            <a:r>
              <a:rPr sz="3000" b="0" i="1" u="dash" spc="15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 </a:t>
            </a:r>
            <a:r>
              <a:rPr sz="4000" b="0" i="1" u="dash" spc="-45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Tumbling</a:t>
            </a:r>
            <a:r>
              <a:rPr sz="4000" b="0" i="1" u="dash" spc="-165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 </a:t>
            </a:r>
            <a:r>
              <a:rPr sz="4000" b="0" i="1" u="dash" spc="-5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mixers/blenders	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1344157"/>
            <a:ext cx="7219950" cy="208407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705"/>
              </a:spcBef>
              <a:buClr>
                <a:srgbClr val="717BA2"/>
              </a:buClr>
              <a:buSzPct val="75000"/>
              <a:buAutoNum type="arabicPeriod" startAt="2"/>
              <a:tabLst>
                <a:tab pos="527685" algn="l"/>
                <a:tab pos="528320" algn="l"/>
              </a:tabLst>
            </a:pPr>
            <a:r>
              <a:rPr sz="4000" i="1" spc="-5" dirty="0">
                <a:latin typeface="Arial"/>
                <a:cs typeface="Arial"/>
              </a:rPr>
              <a:t>High-speed</a:t>
            </a:r>
            <a:r>
              <a:rPr sz="4000" i="1" spc="10" dirty="0">
                <a:latin typeface="Arial"/>
                <a:cs typeface="Arial"/>
              </a:rPr>
              <a:t> </a:t>
            </a:r>
            <a:r>
              <a:rPr sz="4000" i="1" spc="-10" dirty="0">
                <a:latin typeface="Arial"/>
                <a:cs typeface="Arial"/>
              </a:rPr>
              <a:t>mixer-granulators</a:t>
            </a:r>
            <a:endParaRPr sz="40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605"/>
              </a:spcBef>
              <a:buClr>
                <a:srgbClr val="717BA2"/>
              </a:buClr>
              <a:buSzPct val="75000"/>
              <a:buAutoNum type="arabicPeriod" startAt="2"/>
              <a:tabLst>
                <a:tab pos="527685" algn="l"/>
                <a:tab pos="528320" algn="l"/>
              </a:tabLst>
            </a:pPr>
            <a:r>
              <a:rPr sz="4000" i="1" spc="-5" dirty="0">
                <a:latin typeface="Arial"/>
                <a:cs typeface="Arial"/>
              </a:rPr>
              <a:t>Fluidized-bed</a:t>
            </a:r>
            <a:r>
              <a:rPr sz="4000" i="1" spc="30" dirty="0">
                <a:latin typeface="Arial"/>
                <a:cs typeface="Arial"/>
              </a:rPr>
              <a:t> </a:t>
            </a:r>
            <a:r>
              <a:rPr sz="4000" i="1" spc="-5" dirty="0">
                <a:latin typeface="Arial"/>
                <a:cs typeface="Arial"/>
              </a:rPr>
              <a:t>mixers</a:t>
            </a:r>
            <a:endParaRPr sz="40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000"/>
              <a:buAutoNum type="arabicPeriod" startAt="2"/>
              <a:tabLst>
                <a:tab pos="527685" algn="l"/>
                <a:tab pos="528320" algn="l"/>
              </a:tabLst>
            </a:pPr>
            <a:r>
              <a:rPr sz="4000" i="1" spc="-5" dirty="0">
                <a:latin typeface="Arial"/>
                <a:cs typeface="Arial"/>
              </a:rPr>
              <a:t>Agitator</a:t>
            </a:r>
            <a:r>
              <a:rPr sz="4000" i="1" spc="10" dirty="0">
                <a:latin typeface="Arial"/>
                <a:cs typeface="Arial"/>
              </a:rPr>
              <a:t> </a:t>
            </a:r>
            <a:r>
              <a:rPr sz="4000" i="1" spc="-5" dirty="0">
                <a:latin typeface="Arial"/>
                <a:cs typeface="Arial"/>
              </a:rPr>
              <a:t>mixers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353555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4151" y="6432803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0" y="0"/>
                </a:moveTo>
                <a:lnTo>
                  <a:pt x="0" y="190500"/>
                </a:lnTo>
                <a:lnTo>
                  <a:pt x="120396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528827" y="300227"/>
            <a:ext cx="8620125" cy="680085"/>
            <a:chOff x="528827" y="300227"/>
            <a:chExt cx="8620125" cy="680085"/>
          </a:xfrm>
        </p:grpSpPr>
        <p:sp>
          <p:nvSpPr>
            <p:cNvPr id="6" name="object 6"/>
            <p:cNvSpPr/>
            <p:nvPr/>
          </p:nvSpPr>
          <p:spPr>
            <a:xfrm>
              <a:off x="533399" y="304799"/>
              <a:ext cx="8610600" cy="670560"/>
            </a:xfrm>
            <a:custGeom>
              <a:avLst/>
              <a:gdLst/>
              <a:ahLst/>
              <a:cxnLst/>
              <a:rect l="l" t="t" r="r" b="b"/>
              <a:pathLst>
                <a:path w="8610600" h="670560">
                  <a:moveTo>
                    <a:pt x="8610600" y="0"/>
                  </a:moveTo>
                  <a:lnTo>
                    <a:pt x="0" y="0"/>
                  </a:lnTo>
                  <a:lnTo>
                    <a:pt x="0" y="670560"/>
                  </a:lnTo>
                  <a:lnTo>
                    <a:pt x="8610600" y="670560"/>
                  </a:lnTo>
                  <a:lnTo>
                    <a:pt x="8610600" y="0"/>
                  </a:lnTo>
                  <a:close/>
                </a:path>
              </a:pathLst>
            </a:custGeom>
            <a:solidFill>
              <a:srgbClr val="FBE9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33399" y="304799"/>
              <a:ext cx="8610600" cy="670560"/>
            </a:xfrm>
            <a:custGeom>
              <a:avLst/>
              <a:gdLst/>
              <a:ahLst/>
              <a:cxnLst/>
              <a:rect l="l" t="t" r="r" b="b"/>
              <a:pathLst>
                <a:path w="8610600" h="670560">
                  <a:moveTo>
                    <a:pt x="0" y="670560"/>
                  </a:moveTo>
                  <a:lnTo>
                    <a:pt x="8610600" y="670560"/>
                  </a:lnTo>
                  <a:lnTo>
                    <a:pt x="8610600" y="0"/>
                  </a:lnTo>
                  <a:lnTo>
                    <a:pt x="0" y="0"/>
                  </a:lnTo>
                  <a:lnTo>
                    <a:pt x="0" y="670560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37972" y="353314"/>
            <a:ext cx="86061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94864">
              <a:lnSpc>
                <a:spcPct val="100000"/>
              </a:lnSpc>
              <a:spcBef>
                <a:spcPts val="100"/>
              </a:spcBef>
              <a:tabLst>
                <a:tab pos="2665730" algn="l"/>
              </a:tabLst>
            </a:pPr>
            <a:r>
              <a:rPr u="none" dirty="0">
                <a:latin typeface="Times New Roman"/>
                <a:cs typeface="Times New Roman"/>
              </a:rPr>
              <a:t>1.	Optical</a:t>
            </a:r>
            <a:r>
              <a:rPr u="none" spc="-10" dirty="0">
                <a:latin typeface="Times New Roman"/>
                <a:cs typeface="Times New Roman"/>
              </a:rPr>
              <a:t> Microscopy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0640" y="1086358"/>
            <a:ext cx="8886190" cy="5680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5120" marR="1171575" indent="-274320">
              <a:lnSpc>
                <a:spcPct val="100000"/>
              </a:lnSpc>
              <a:spcBef>
                <a:spcPts val="100"/>
              </a:spcBef>
              <a:buClr>
                <a:srgbClr val="717BA2"/>
              </a:buClr>
              <a:buSzPct val="75000"/>
              <a:buFont typeface="Arial"/>
              <a:buChar char=""/>
              <a:tabLst>
                <a:tab pos="325120" algn="l"/>
              </a:tabLst>
            </a:pPr>
            <a:r>
              <a:rPr sz="3000" spc="-5" dirty="0">
                <a:latin typeface="Times New Roman"/>
                <a:cs typeface="Times New Roman"/>
              </a:rPr>
              <a:t>Particle size </a:t>
            </a:r>
            <a:r>
              <a:rPr sz="3000" dirty="0">
                <a:latin typeface="Times New Roman"/>
                <a:cs typeface="Times New Roman"/>
              </a:rPr>
              <a:t>in the range of 0.2 – 100 </a:t>
            </a:r>
            <a:r>
              <a:rPr sz="3000" spc="-5" dirty="0">
                <a:latin typeface="Times New Roman"/>
                <a:cs typeface="Times New Roman"/>
              </a:rPr>
              <a:t>µm </a:t>
            </a:r>
            <a:r>
              <a:rPr sz="3000" dirty="0">
                <a:latin typeface="Times New Roman"/>
                <a:cs typeface="Times New Roman"/>
              </a:rPr>
              <a:t>can </a:t>
            </a:r>
            <a:r>
              <a:rPr sz="3000" spc="-210" dirty="0">
                <a:latin typeface="Times New Roman"/>
                <a:cs typeface="Times New Roman"/>
              </a:rPr>
              <a:t>be  </a:t>
            </a:r>
            <a:r>
              <a:rPr sz="3000" spc="-5" dirty="0">
                <a:latin typeface="Times New Roman"/>
                <a:cs typeface="Times New Roman"/>
              </a:rPr>
              <a:t>measured.</a:t>
            </a:r>
            <a:endParaRPr sz="3000">
              <a:latin typeface="Times New Roman"/>
              <a:cs typeface="Times New Roman"/>
            </a:endParaRPr>
          </a:p>
          <a:p>
            <a:pPr marL="325120" marR="513715" indent="-274320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000"/>
              <a:buFont typeface="Arial"/>
              <a:buChar char=""/>
              <a:tabLst>
                <a:tab pos="325120" algn="l"/>
              </a:tabLst>
            </a:pPr>
            <a:r>
              <a:rPr sz="3000" dirty="0">
                <a:latin typeface="Times New Roman"/>
                <a:cs typeface="Times New Roman"/>
              </a:rPr>
              <a:t>This </a:t>
            </a:r>
            <a:r>
              <a:rPr sz="3000" spc="-5" dirty="0">
                <a:latin typeface="Times New Roman"/>
                <a:cs typeface="Times New Roman"/>
              </a:rPr>
              <a:t>method </a:t>
            </a:r>
            <a:r>
              <a:rPr sz="3000" dirty="0">
                <a:latin typeface="Times New Roman"/>
                <a:cs typeface="Times New Roman"/>
              </a:rPr>
              <a:t>gives number </a:t>
            </a:r>
            <a:r>
              <a:rPr sz="3000" spc="-5" dirty="0">
                <a:latin typeface="Times New Roman"/>
                <a:cs typeface="Times New Roman"/>
              </a:rPr>
              <a:t>distribution </a:t>
            </a:r>
            <a:r>
              <a:rPr sz="3000" dirty="0">
                <a:latin typeface="Times New Roman"/>
                <a:cs typeface="Times New Roman"/>
              </a:rPr>
              <a:t>which can </a:t>
            </a:r>
            <a:r>
              <a:rPr sz="3000" spc="-210" dirty="0">
                <a:latin typeface="Times New Roman"/>
                <a:cs typeface="Times New Roman"/>
              </a:rPr>
              <a:t>be  </a:t>
            </a:r>
            <a:r>
              <a:rPr sz="3000" spc="-5" dirty="0">
                <a:latin typeface="Times New Roman"/>
                <a:cs typeface="Times New Roman"/>
              </a:rPr>
              <a:t>converted </a:t>
            </a:r>
            <a:r>
              <a:rPr sz="3000" dirty="0">
                <a:latin typeface="Times New Roman"/>
                <a:cs typeface="Times New Roman"/>
              </a:rPr>
              <a:t>to weight</a:t>
            </a:r>
            <a:r>
              <a:rPr sz="3000" spc="3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distribution</a:t>
            </a:r>
            <a:endParaRPr sz="3000">
              <a:latin typeface="Times New Roman"/>
              <a:cs typeface="Times New Roman"/>
            </a:endParaRPr>
          </a:p>
          <a:p>
            <a:pPr marL="325120" indent="-274320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000"/>
              <a:buFont typeface="Arial"/>
              <a:buChar char=""/>
              <a:tabLst>
                <a:tab pos="325120" algn="l"/>
              </a:tabLst>
            </a:pPr>
            <a:r>
              <a:rPr sz="3000" dirty="0">
                <a:latin typeface="Times New Roman"/>
                <a:cs typeface="Times New Roman"/>
              </a:rPr>
              <a:t>Optical </a:t>
            </a:r>
            <a:r>
              <a:rPr sz="3000" spc="-5" dirty="0">
                <a:latin typeface="Times New Roman"/>
                <a:cs typeface="Times New Roman"/>
              </a:rPr>
              <a:t>microscope </a:t>
            </a:r>
            <a:r>
              <a:rPr sz="3000" dirty="0">
                <a:latin typeface="Times New Roman"/>
                <a:cs typeface="Times New Roman"/>
              </a:rPr>
              <a:t>lens </a:t>
            </a:r>
            <a:r>
              <a:rPr sz="3000" spc="-5" dirty="0">
                <a:latin typeface="Times New Roman"/>
                <a:cs typeface="Times New Roman"/>
              </a:rPr>
              <a:t>has limited resolving</a:t>
            </a:r>
            <a:r>
              <a:rPr sz="3000" spc="11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power</a:t>
            </a:r>
            <a:endParaRPr sz="3000">
              <a:latin typeface="Times New Roman"/>
              <a:cs typeface="Times New Roman"/>
            </a:endParaRPr>
          </a:p>
          <a:p>
            <a:pPr marL="325120" marR="17780" indent="-274320">
              <a:lnSpc>
                <a:spcPct val="100000"/>
              </a:lnSpc>
              <a:spcBef>
                <a:spcPts val="605"/>
              </a:spcBef>
              <a:buClr>
                <a:srgbClr val="717BA2"/>
              </a:buClr>
              <a:buSzPct val="75000"/>
              <a:buFont typeface="Arial"/>
              <a:buChar char=""/>
              <a:tabLst>
                <a:tab pos="325120" algn="l"/>
              </a:tabLst>
            </a:pPr>
            <a:r>
              <a:rPr sz="3000" dirty="0">
                <a:latin typeface="Times New Roman"/>
                <a:cs typeface="Times New Roman"/>
              </a:rPr>
              <a:t>Advanced </a:t>
            </a:r>
            <a:r>
              <a:rPr sz="3000" spc="-5" dirty="0">
                <a:latin typeface="Times New Roman"/>
                <a:cs typeface="Times New Roman"/>
              </a:rPr>
              <a:t>microscopes </a:t>
            </a:r>
            <a:r>
              <a:rPr sz="3000" dirty="0">
                <a:latin typeface="Times New Roman"/>
                <a:cs typeface="Times New Roman"/>
              </a:rPr>
              <a:t>have better </a:t>
            </a:r>
            <a:r>
              <a:rPr sz="3000" spc="-5" dirty="0">
                <a:latin typeface="Times New Roman"/>
                <a:cs typeface="Times New Roman"/>
              </a:rPr>
              <a:t>resolving </a:t>
            </a:r>
            <a:r>
              <a:rPr sz="3000" dirty="0">
                <a:latin typeface="Times New Roman"/>
                <a:cs typeface="Times New Roman"/>
              </a:rPr>
              <a:t>power </a:t>
            </a:r>
            <a:r>
              <a:rPr sz="3000" spc="-145" dirty="0">
                <a:latin typeface="Times New Roman"/>
                <a:cs typeface="Times New Roman"/>
              </a:rPr>
              <a:t>and  </a:t>
            </a:r>
            <a:r>
              <a:rPr sz="3000" dirty="0">
                <a:latin typeface="Times New Roman"/>
                <a:cs typeface="Times New Roman"/>
              </a:rPr>
              <a:t>can measure </a:t>
            </a:r>
            <a:r>
              <a:rPr sz="3000" spc="-5" dirty="0">
                <a:latin typeface="Times New Roman"/>
                <a:cs typeface="Times New Roman"/>
              </a:rPr>
              <a:t>size </a:t>
            </a:r>
            <a:r>
              <a:rPr sz="3000" dirty="0">
                <a:latin typeface="Times New Roman"/>
                <a:cs typeface="Times New Roman"/>
              </a:rPr>
              <a:t>in nano range: </a:t>
            </a:r>
            <a:r>
              <a:rPr sz="3000" spc="-5" dirty="0">
                <a:latin typeface="Times New Roman"/>
                <a:cs typeface="Times New Roman"/>
              </a:rPr>
              <a:t>Ultramicroscope,  Electron microscope- </a:t>
            </a:r>
            <a:r>
              <a:rPr sz="3000" dirty="0">
                <a:latin typeface="Times New Roman"/>
                <a:cs typeface="Times New Roman"/>
              </a:rPr>
              <a:t>Scanning </a:t>
            </a:r>
            <a:r>
              <a:rPr sz="3000" spc="-5" dirty="0">
                <a:latin typeface="Times New Roman"/>
                <a:cs typeface="Times New Roman"/>
              </a:rPr>
              <a:t>Electron microscope  (SEM), </a:t>
            </a:r>
            <a:r>
              <a:rPr sz="3000" spc="-15" dirty="0">
                <a:latin typeface="Times New Roman"/>
                <a:cs typeface="Times New Roman"/>
              </a:rPr>
              <a:t>Transmission </a:t>
            </a:r>
            <a:r>
              <a:rPr sz="3000" spc="-5" dirty="0">
                <a:latin typeface="Times New Roman"/>
                <a:cs typeface="Times New Roman"/>
              </a:rPr>
              <a:t>Electron microscope</a:t>
            </a:r>
            <a:r>
              <a:rPr sz="3000" spc="6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(TEM).</a:t>
            </a:r>
            <a:endParaRPr sz="3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717BA2"/>
              </a:buClr>
              <a:buFont typeface="Arial"/>
              <a:buChar char=""/>
            </a:pPr>
            <a:endParaRPr sz="2700">
              <a:latin typeface="Times New Roman"/>
              <a:cs typeface="Times New Roman"/>
            </a:endParaRPr>
          </a:p>
          <a:p>
            <a:pPr marL="325120" marR="866140" indent="-274320">
              <a:lnSpc>
                <a:spcPct val="100000"/>
              </a:lnSpc>
              <a:buClr>
                <a:srgbClr val="717BA2"/>
              </a:buClr>
              <a:buSzPct val="75000"/>
              <a:buFont typeface="Arial"/>
              <a:buChar char=""/>
              <a:tabLst>
                <a:tab pos="325120" algn="l"/>
              </a:tabLst>
            </a:pPr>
            <a:r>
              <a:rPr sz="3000" b="1" spc="-5" dirty="0">
                <a:latin typeface="Times New Roman"/>
                <a:cs typeface="Times New Roman"/>
              </a:rPr>
              <a:t>Application</a:t>
            </a:r>
            <a:r>
              <a:rPr sz="3000" spc="-5" dirty="0">
                <a:latin typeface="Times New Roman"/>
                <a:cs typeface="Times New Roman"/>
              </a:rPr>
              <a:t>: </a:t>
            </a:r>
            <a:r>
              <a:rPr sz="3000" spc="-5" dirty="0">
                <a:solidFill>
                  <a:srgbClr val="C00000"/>
                </a:solidFill>
                <a:latin typeface="Times New Roman"/>
                <a:cs typeface="Times New Roman"/>
              </a:rPr>
              <a:t>Particle size analysis </a:t>
            </a:r>
            <a:r>
              <a:rPr sz="3000" dirty="0">
                <a:solidFill>
                  <a:srgbClr val="C00000"/>
                </a:solidFill>
                <a:latin typeface="Times New Roman"/>
                <a:cs typeface="Times New Roman"/>
              </a:rPr>
              <a:t>in </a:t>
            </a:r>
            <a:r>
              <a:rPr sz="3000" spc="-40" dirty="0">
                <a:solidFill>
                  <a:srgbClr val="C00000"/>
                </a:solidFill>
                <a:latin typeface="Times New Roman"/>
                <a:cs typeface="Times New Roman"/>
              </a:rPr>
              <a:t>suspensions,  </a:t>
            </a:r>
            <a:r>
              <a:rPr sz="3000" dirty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r>
              <a:rPr sz="3000" spc="-5" dirty="0">
                <a:solidFill>
                  <a:srgbClr val="C00000"/>
                </a:solidFill>
                <a:latin typeface="Times New Roman"/>
                <a:cs typeface="Times New Roman"/>
              </a:rPr>
              <a:t>e</a:t>
            </a:r>
            <a:r>
              <a:rPr sz="2100" spc="-1170" baseline="31746" dirty="0">
                <a:solidFill>
                  <a:srgbClr val="464652"/>
                </a:solidFill>
                <a:latin typeface="Arial"/>
                <a:cs typeface="Arial"/>
              </a:rPr>
              <a:t>1</a:t>
            </a:r>
            <a:r>
              <a:rPr sz="3000" spc="-225" dirty="0">
                <a:solidFill>
                  <a:srgbClr val="C00000"/>
                </a:solidFill>
                <a:latin typeface="Times New Roman"/>
                <a:cs typeface="Times New Roman"/>
              </a:rPr>
              <a:t>r</a:t>
            </a:r>
            <a:r>
              <a:rPr sz="2100" spc="-839" baseline="31746" dirty="0">
                <a:solidFill>
                  <a:srgbClr val="464652"/>
                </a:solidFill>
                <a:latin typeface="Arial"/>
                <a:cs typeface="Arial"/>
              </a:rPr>
              <a:t>3</a:t>
            </a:r>
            <a:r>
              <a:rPr sz="3000" dirty="0">
                <a:solidFill>
                  <a:srgbClr val="C00000"/>
                </a:solidFill>
                <a:latin typeface="Times New Roman"/>
                <a:cs typeface="Times New Roman"/>
              </a:rPr>
              <a:t>o</a:t>
            </a:r>
            <a:r>
              <a:rPr sz="3000" spc="-15" dirty="0">
                <a:solidFill>
                  <a:srgbClr val="C00000"/>
                </a:solidFill>
                <a:latin typeface="Times New Roman"/>
                <a:cs typeface="Times New Roman"/>
              </a:rPr>
              <a:t>s</a:t>
            </a:r>
            <a:r>
              <a:rPr sz="3000" dirty="0">
                <a:solidFill>
                  <a:srgbClr val="C00000"/>
                </a:solidFill>
                <a:latin typeface="Times New Roman"/>
                <a:cs typeface="Times New Roman"/>
              </a:rPr>
              <a:t>ol</a:t>
            </a:r>
            <a:r>
              <a:rPr sz="3000" spc="-15" dirty="0">
                <a:solidFill>
                  <a:srgbClr val="C00000"/>
                </a:solidFill>
                <a:latin typeface="Times New Roman"/>
                <a:cs typeface="Times New Roman"/>
              </a:rPr>
              <a:t>s</a:t>
            </a:r>
            <a:r>
              <a:rPr sz="3000" dirty="0">
                <a:solidFill>
                  <a:srgbClr val="C00000"/>
                </a:solidFill>
                <a:latin typeface="Times New Roman"/>
                <a:cs typeface="Times New Roman"/>
              </a:rPr>
              <a:t>,</a:t>
            </a:r>
            <a:r>
              <a:rPr sz="3000" spc="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C00000"/>
                </a:solidFill>
                <a:latin typeface="Times New Roman"/>
                <a:cs typeface="Times New Roman"/>
              </a:rPr>
              <a:t>gl</a:t>
            </a:r>
            <a:r>
              <a:rPr sz="3000" spc="-10" dirty="0">
                <a:solidFill>
                  <a:srgbClr val="C00000"/>
                </a:solidFill>
                <a:latin typeface="Times New Roman"/>
                <a:cs typeface="Times New Roman"/>
              </a:rPr>
              <a:t>o</a:t>
            </a:r>
            <a:r>
              <a:rPr sz="3000" dirty="0">
                <a:solidFill>
                  <a:srgbClr val="C00000"/>
                </a:solidFill>
                <a:latin typeface="Times New Roman"/>
                <a:cs typeface="Times New Roman"/>
              </a:rPr>
              <a:t>bu</a:t>
            </a:r>
            <a:r>
              <a:rPr sz="3000" spc="-10" dirty="0">
                <a:solidFill>
                  <a:srgbClr val="C00000"/>
                </a:solidFill>
                <a:latin typeface="Times New Roman"/>
                <a:cs typeface="Times New Roman"/>
              </a:rPr>
              <a:t>l</a:t>
            </a:r>
            <a:r>
              <a:rPr sz="3000" dirty="0">
                <a:solidFill>
                  <a:srgbClr val="C00000"/>
                </a:solidFill>
                <a:latin typeface="Times New Roman"/>
                <a:cs typeface="Times New Roman"/>
              </a:rPr>
              <a:t>e</a:t>
            </a:r>
            <a:r>
              <a:rPr sz="3000" spc="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C00000"/>
                </a:solidFill>
                <a:latin typeface="Times New Roman"/>
                <a:cs typeface="Times New Roman"/>
              </a:rPr>
              <a:t>s</a:t>
            </a:r>
            <a:r>
              <a:rPr sz="3000" spc="-15" dirty="0">
                <a:solidFill>
                  <a:srgbClr val="C00000"/>
                </a:solidFill>
                <a:latin typeface="Times New Roman"/>
                <a:cs typeface="Times New Roman"/>
              </a:rPr>
              <a:t>i</a:t>
            </a:r>
            <a:r>
              <a:rPr sz="3000" dirty="0">
                <a:solidFill>
                  <a:srgbClr val="C00000"/>
                </a:solidFill>
                <a:latin typeface="Times New Roman"/>
                <a:cs typeface="Times New Roman"/>
              </a:rPr>
              <a:t>ze</a:t>
            </a:r>
            <a:r>
              <a:rPr sz="3000" spc="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C00000"/>
                </a:solidFill>
                <a:latin typeface="Times New Roman"/>
                <a:cs typeface="Times New Roman"/>
              </a:rPr>
              <a:t>ana</a:t>
            </a:r>
            <a:r>
              <a:rPr sz="3000" spc="-10" dirty="0">
                <a:solidFill>
                  <a:srgbClr val="C00000"/>
                </a:solidFill>
                <a:latin typeface="Times New Roman"/>
                <a:cs typeface="Times New Roman"/>
              </a:rPr>
              <a:t>l</a:t>
            </a:r>
            <a:r>
              <a:rPr sz="3000" dirty="0">
                <a:solidFill>
                  <a:srgbClr val="C00000"/>
                </a:solidFill>
                <a:latin typeface="Times New Roman"/>
                <a:cs typeface="Times New Roman"/>
              </a:rPr>
              <a:t>ys</a:t>
            </a:r>
            <a:r>
              <a:rPr sz="3000" spc="-15" dirty="0">
                <a:solidFill>
                  <a:srgbClr val="C00000"/>
                </a:solidFill>
                <a:latin typeface="Times New Roman"/>
                <a:cs typeface="Times New Roman"/>
              </a:rPr>
              <a:t>i</a:t>
            </a:r>
            <a:r>
              <a:rPr sz="3000" dirty="0">
                <a:solidFill>
                  <a:srgbClr val="C00000"/>
                </a:solidFill>
                <a:latin typeface="Times New Roman"/>
                <a:cs typeface="Times New Roman"/>
              </a:rPr>
              <a:t>s</a:t>
            </a:r>
            <a:r>
              <a:rPr sz="3000" spc="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C00000"/>
                </a:solidFill>
                <a:latin typeface="Times New Roman"/>
                <a:cs typeface="Times New Roman"/>
              </a:rPr>
              <a:t>in e</a:t>
            </a:r>
            <a:r>
              <a:rPr sz="3000" spc="-15" dirty="0">
                <a:solidFill>
                  <a:srgbClr val="C00000"/>
                </a:solidFill>
                <a:latin typeface="Times New Roman"/>
                <a:cs typeface="Times New Roman"/>
              </a:rPr>
              <a:t>m</a:t>
            </a:r>
            <a:r>
              <a:rPr sz="3000" dirty="0">
                <a:solidFill>
                  <a:srgbClr val="C00000"/>
                </a:solidFill>
                <a:latin typeface="Times New Roman"/>
                <a:cs typeface="Times New Roman"/>
              </a:rPr>
              <a:t>ul</a:t>
            </a:r>
            <a:r>
              <a:rPr sz="3000" spc="-15" dirty="0">
                <a:solidFill>
                  <a:srgbClr val="C00000"/>
                </a:solidFill>
                <a:latin typeface="Times New Roman"/>
                <a:cs typeface="Times New Roman"/>
              </a:rPr>
              <a:t>s</a:t>
            </a:r>
            <a:r>
              <a:rPr sz="3000" dirty="0">
                <a:solidFill>
                  <a:srgbClr val="C00000"/>
                </a:solidFill>
                <a:latin typeface="Times New Roman"/>
                <a:cs typeface="Times New Roman"/>
              </a:rPr>
              <a:t>ion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4151" y="6432803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0" y="0"/>
                </a:moveTo>
                <a:lnTo>
                  <a:pt x="0" y="190500"/>
                </a:lnTo>
                <a:lnTo>
                  <a:pt x="120396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8739" y="97082"/>
            <a:ext cx="8937625" cy="626046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  <a:tabLst>
                <a:tab pos="527685" algn="l"/>
              </a:tabLst>
            </a:pPr>
            <a:r>
              <a:rPr sz="2400" b="1" i="1" spc="15" dirty="0">
                <a:solidFill>
                  <a:srgbClr val="717BA2"/>
                </a:solidFill>
                <a:latin typeface="Arial"/>
                <a:cs typeface="Arial"/>
              </a:rPr>
              <a:t>1.	</a:t>
            </a:r>
            <a:r>
              <a:rPr sz="3200" b="1" i="1" spc="-10" dirty="0">
                <a:solidFill>
                  <a:srgbClr val="FF0000"/>
                </a:solidFill>
                <a:latin typeface="Arial"/>
                <a:cs typeface="Arial"/>
              </a:rPr>
              <a:t>Tumbling</a:t>
            </a:r>
            <a:r>
              <a:rPr sz="3200" b="1" i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i="1" spc="-5" dirty="0">
                <a:solidFill>
                  <a:srgbClr val="FF0000"/>
                </a:solidFill>
                <a:latin typeface="Arial"/>
                <a:cs typeface="Arial"/>
              </a:rPr>
              <a:t>mixers/blenders</a:t>
            </a:r>
            <a:endParaRPr sz="3200">
              <a:latin typeface="Arial"/>
              <a:cs typeface="Arial"/>
            </a:endParaRPr>
          </a:p>
          <a:p>
            <a:pPr marL="287020" marR="297180" indent="-274320">
              <a:lnSpc>
                <a:spcPct val="100000"/>
              </a:lnSpc>
              <a:spcBef>
                <a:spcPts val="605"/>
              </a:spcBef>
              <a:buClr>
                <a:srgbClr val="717BA2"/>
              </a:buClr>
              <a:buSzPct val="75000"/>
              <a:buChar char=""/>
              <a:tabLst>
                <a:tab pos="287020" algn="l"/>
              </a:tabLst>
            </a:pPr>
            <a:r>
              <a:rPr sz="3200" spc="-20" dirty="0">
                <a:latin typeface="Arial"/>
                <a:cs typeface="Arial"/>
              </a:rPr>
              <a:t>Tumbling </a:t>
            </a:r>
            <a:r>
              <a:rPr sz="3200" dirty="0">
                <a:latin typeface="Arial"/>
                <a:cs typeface="Arial"/>
              </a:rPr>
              <a:t>mixers are </a:t>
            </a:r>
            <a:r>
              <a:rPr sz="3200" spc="-5" dirty="0">
                <a:latin typeface="Arial"/>
                <a:cs typeface="Arial"/>
              </a:rPr>
              <a:t>commonly </a:t>
            </a:r>
            <a:r>
              <a:rPr sz="3200" dirty="0">
                <a:latin typeface="Arial"/>
                <a:cs typeface="Arial"/>
              </a:rPr>
              <a:t>used for the  </a:t>
            </a:r>
            <a:r>
              <a:rPr sz="3200" b="1" dirty="0">
                <a:latin typeface="Arial"/>
                <a:cs typeface="Arial"/>
              </a:rPr>
              <a:t>mixing/blending of granules or</a:t>
            </a:r>
            <a:r>
              <a:rPr sz="3200" b="1" spc="-13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free-flowing  </a:t>
            </a:r>
            <a:r>
              <a:rPr sz="3200" b="1" dirty="0">
                <a:latin typeface="Arial"/>
                <a:cs typeface="Arial"/>
              </a:rPr>
              <a:t>powders</a:t>
            </a:r>
            <a:r>
              <a:rPr sz="3200" dirty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 marL="287020" marR="600075" indent="-274320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000"/>
              <a:buChar char=""/>
              <a:tabLst>
                <a:tab pos="287020" algn="l"/>
              </a:tabLst>
            </a:pPr>
            <a:r>
              <a:rPr sz="3200" spc="-5" dirty="0">
                <a:latin typeface="Arial"/>
                <a:cs typeface="Arial"/>
              </a:rPr>
              <a:t>There </a:t>
            </a:r>
            <a:r>
              <a:rPr sz="3200" dirty="0">
                <a:latin typeface="Arial"/>
                <a:cs typeface="Arial"/>
              </a:rPr>
              <a:t>are </a:t>
            </a:r>
            <a:r>
              <a:rPr sz="3200" spc="-5" dirty="0">
                <a:latin typeface="Arial"/>
                <a:cs typeface="Arial"/>
              </a:rPr>
              <a:t>many </a:t>
            </a:r>
            <a:r>
              <a:rPr sz="3200" spc="-10" dirty="0">
                <a:latin typeface="Arial"/>
                <a:cs typeface="Arial"/>
              </a:rPr>
              <a:t>different </a:t>
            </a:r>
            <a:r>
              <a:rPr sz="3200" dirty="0">
                <a:latin typeface="Arial"/>
                <a:cs typeface="Arial"/>
              </a:rPr>
              <a:t>designs of </a:t>
            </a:r>
            <a:r>
              <a:rPr sz="3200" spc="-60" dirty="0">
                <a:latin typeface="Arial"/>
                <a:cs typeface="Arial"/>
              </a:rPr>
              <a:t>tumbling  </a:t>
            </a:r>
            <a:r>
              <a:rPr sz="3200" spc="-30" dirty="0">
                <a:latin typeface="Arial"/>
                <a:cs typeface="Arial"/>
              </a:rPr>
              <a:t>mixer, </a:t>
            </a:r>
            <a:r>
              <a:rPr sz="3200" spc="-5" dirty="0">
                <a:latin typeface="Arial"/>
                <a:cs typeface="Arial"/>
              </a:rPr>
              <a:t>e.g. </a:t>
            </a:r>
            <a:r>
              <a:rPr sz="3200" b="1" spc="-5" dirty="0">
                <a:latin typeface="Arial"/>
                <a:cs typeface="Arial"/>
              </a:rPr>
              <a:t>double-cone mixers, </a:t>
            </a:r>
            <a:r>
              <a:rPr sz="3200" b="1" dirty="0">
                <a:latin typeface="Arial"/>
                <a:cs typeface="Arial"/>
              </a:rPr>
              <a:t>twin-shell  </a:t>
            </a:r>
            <a:r>
              <a:rPr sz="3200" b="1" spc="-5" dirty="0">
                <a:latin typeface="Arial"/>
                <a:cs typeface="Arial"/>
              </a:rPr>
              <a:t>mixers, </a:t>
            </a:r>
            <a:r>
              <a:rPr sz="3200" b="1" dirty="0">
                <a:latin typeface="Arial"/>
                <a:cs typeface="Arial"/>
              </a:rPr>
              <a:t>cube </a:t>
            </a:r>
            <a:r>
              <a:rPr sz="3200" b="1" spc="-5" dirty="0">
                <a:latin typeface="Arial"/>
                <a:cs typeface="Arial"/>
              </a:rPr>
              <a:t>mixers, </a:t>
            </a:r>
            <a:r>
              <a:rPr sz="3200" b="1" spc="-30" dirty="0">
                <a:latin typeface="Arial"/>
                <a:cs typeface="Arial"/>
              </a:rPr>
              <a:t>Y-cone </a:t>
            </a:r>
            <a:r>
              <a:rPr sz="3200" b="1" dirty="0">
                <a:latin typeface="Arial"/>
                <a:cs typeface="Arial"/>
              </a:rPr>
              <a:t>mixers and  drum </a:t>
            </a:r>
            <a:r>
              <a:rPr sz="3200" b="1" spc="-5" dirty="0">
                <a:latin typeface="Arial"/>
                <a:cs typeface="Arial"/>
              </a:rPr>
              <a:t>mixers </a:t>
            </a:r>
            <a:r>
              <a:rPr sz="3200" dirty="0">
                <a:latin typeface="Arial"/>
                <a:cs typeface="Arial"/>
              </a:rPr>
              <a:t>etc (see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diagram)</a:t>
            </a:r>
            <a:endParaRPr sz="3200">
              <a:latin typeface="Arial"/>
              <a:cs typeface="Arial"/>
            </a:endParaRPr>
          </a:p>
          <a:p>
            <a:pPr marL="287020" marR="5080" indent="-274320">
              <a:lnSpc>
                <a:spcPct val="100000"/>
              </a:lnSpc>
              <a:spcBef>
                <a:spcPts val="605"/>
              </a:spcBef>
              <a:buClr>
                <a:srgbClr val="717BA2"/>
              </a:buClr>
              <a:buSzPct val="75000"/>
              <a:buChar char=""/>
              <a:tabLst>
                <a:tab pos="287020" algn="l"/>
              </a:tabLst>
            </a:pPr>
            <a:r>
              <a:rPr sz="3200" spc="-5" dirty="0">
                <a:latin typeface="Arial"/>
                <a:cs typeface="Arial"/>
              </a:rPr>
              <a:t>Mixing containers </a:t>
            </a:r>
            <a:r>
              <a:rPr sz="3200" dirty="0">
                <a:latin typeface="Arial"/>
                <a:cs typeface="Arial"/>
              </a:rPr>
              <a:t>are </a:t>
            </a:r>
            <a:r>
              <a:rPr sz="3200" spc="-5" dirty="0">
                <a:latin typeface="Arial"/>
                <a:cs typeface="Arial"/>
              </a:rPr>
              <a:t>generally mounted </a:t>
            </a:r>
            <a:r>
              <a:rPr sz="3200" dirty="0">
                <a:latin typeface="Arial"/>
                <a:cs typeface="Arial"/>
              </a:rPr>
              <a:t>so </a:t>
            </a:r>
            <a:r>
              <a:rPr sz="3200" spc="-120" dirty="0">
                <a:latin typeface="Arial"/>
                <a:cs typeface="Arial"/>
              </a:rPr>
              <a:t>that  </a:t>
            </a:r>
            <a:r>
              <a:rPr sz="3200" dirty="0">
                <a:latin typeface="Arial"/>
                <a:cs typeface="Arial"/>
              </a:rPr>
              <a:t>they can be </a:t>
            </a:r>
            <a:r>
              <a:rPr sz="3200" spc="-5" dirty="0">
                <a:latin typeface="Arial"/>
                <a:cs typeface="Arial"/>
              </a:rPr>
              <a:t>rotated about an</a:t>
            </a:r>
            <a:r>
              <a:rPr sz="3200" spc="-10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axis.</a:t>
            </a:r>
            <a:endParaRPr sz="3200">
              <a:latin typeface="Arial"/>
              <a:cs typeface="Arial"/>
            </a:endParaRPr>
          </a:p>
          <a:p>
            <a:pPr marL="287020" marR="321310" indent="-274320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000"/>
              <a:buChar char=""/>
              <a:tabLst>
                <a:tab pos="287020" algn="l"/>
                <a:tab pos="8607425" algn="l"/>
              </a:tabLst>
            </a:pPr>
            <a:r>
              <a:rPr sz="3200" spc="-5" dirty="0">
                <a:latin typeface="Arial"/>
                <a:cs typeface="Arial"/>
              </a:rPr>
              <a:t>When operated </a:t>
            </a:r>
            <a:r>
              <a:rPr sz="3200" dirty="0">
                <a:latin typeface="Arial"/>
                <a:cs typeface="Arial"/>
              </a:rPr>
              <a:t>at the correct speed, the  d</a:t>
            </a:r>
            <a:r>
              <a:rPr sz="3200" u="dash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esired </a:t>
            </a:r>
            <a:r>
              <a:rPr sz="3200" u="dash" spc="-5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tumbling action </a:t>
            </a:r>
            <a:r>
              <a:rPr sz="3200" u="dash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is</a:t>
            </a:r>
            <a:r>
              <a:rPr sz="3200" u="dash" spc="-55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 </a:t>
            </a:r>
            <a:r>
              <a:rPr sz="3200" u="dash" spc="-5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achieved.	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pPr marL="38100">
                <a:lnSpc>
                  <a:spcPts val="1650"/>
                </a:lnSpc>
              </a:pPr>
              <a:t>130</a:t>
            </a:fld>
            <a:endParaRPr dirty="0"/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4151" y="6432803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0" y="0"/>
                </a:moveTo>
                <a:lnTo>
                  <a:pt x="0" y="190500"/>
                </a:lnTo>
                <a:lnTo>
                  <a:pt x="120396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8739" y="97082"/>
            <a:ext cx="8961120" cy="115443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  <a:tabLst>
                <a:tab pos="527685" algn="l"/>
              </a:tabLst>
            </a:pPr>
            <a:r>
              <a:rPr sz="2400" b="1" i="1" spc="15" dirty="0">
                <a:solidFill>
                  <a:srgbClr val="717BA2"/>
                </a:solidFill>
                <a:latin typeface="Arial"/>
                <a:cs typeface="Arial"/>
              </a:rPr>
              <a:t>1.	</a:t>
            </a:r>
            <a:r>
              <a:rPr sz="3200" b="1" i="1" spc="-10" dirty="0">
                <a:latin typeface="Arial"/>
                <a:cs typeface="Arial"/>
              </a:rPr>
              <a:t>Tumbling</a:t>
            </a:r>
            <a:r>
              <a:rPr sz="3200" b="1" i="1" spc="-35" dirty="0">
                <a:latin typeface="Arial"/>
                <a:cs typeface="Arial"/>
              </a:rPr>
              <a:t> </a:t>
            </a:r>
            <a:r>
              <a:rPr sz="3200" b="1" i="1" spc="-5" dirty="0">
                <a:latin typeface="Arial"/>
                <a:cs typeface="Arial"/>
              </a:rPr>
              <a:t>mixers/blenders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2400" spc="-680" dirty="0">
                <a:solidFill>
                  <a:srgbClr val="717BA2"/>
                </a:solidFill>
                <a:latin typeface="Arial"/>
                <a:cs typeface="Arial"/>
              </a:rPr>
              <a:t></a:t>
            </a:r>
            <a:r>
              <a:rPr sz="2400" spc="200" dirty="0">
                <a:solidFill>
                  <a:srgbClr val="717BA2"/>
                </a:solidFill>
                <a:latin typeface="Arial"/>
                <a:cs typeface="Arial"/>
              </a:rPr>
              <a:t> </a:t>
            </a:r>
            <a:r>
              <a:rPr sz="3200" spc="-120" dirty="0">
                <a:latin typeface="Arial"/>
                <a:cs typeface="Arial"/>
              </a:rPr>
              <a:t>Too </a:t>
            </a:r>
            <a:r>
              <a:rPr sz="3200" spc="-5" dirty="0">
                <a:latin typeface="Arial"/>
                <a:cs typeface="Arial"/>
              </a:rPr>
              <a:t>high </a:t>
            </a:r>
            <a:r>
              <a:rPr sz="3200" dirty="0">
                <a:latin typeface="Arial"/>
                <a:cs typeface="Arial"/>
              </a:rPr>
              <a:t>a </a:t>
            </a:r>
            <a:r>
              <a:rPr sz="3200" spc="-5" dirty="0">
                <a:latin typeface="Arial"/>
                <a:cs typeface="Arial"/>
              </a:rPr>
              <a:t>rotation speed </a:t>
            </a:r>
            <a:r>
              <a:rPr sz="3200" dirty="0">
                <a:latin typeface="Arial"/>
                <a:cs typeface="Arial"/>
              </a:rPr>
              <a:t>will cause the</a:t>
            </a:r>
            <a:r>
              <a:rPr sz="3200" spc="35" dirty="0">
                <a:latin typeface="Arial"/>
                <a:cs typeface="Arial"/>
              </a:rPr>
              <a:t> </a:t>
            </a:r>
            <a:r>
              <a:rPr sz="3200" spc="-50" dirty="0">
                <a:latin typeface="Arial"/>
                <a:cs typeface="Arial"/>
              </a:rPr>
              <a:t>material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1225041"/>
            <a:ext cx="8967470" cy="5208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68707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Arial"/>
                <a:cs typeface="Arial"/>
              </a:rPr>
              <a:t>to be </a:t>
            </a:r>
            <a:r>
              <a:rPr sz="3200" spc="-5" dirty="0">
                <a:latin typeface="Arial"/>
                <a:cs typeface="Arial"/>
              </a:rPr>
              <a:t>held </a:t>
            </a:r>
            <a:r>
              <a:rPr sz="3200" dirty="0">
                <a:latin typeface="Arial"/>
                <a:cs typeface="Arial"/>
              </a:rPr>
              <a:t>on </a:t>
            </a:r>
            <a:r>
              <a:rPr sz="3200" spc="-5" dirty="0">
                <a:latin typeface="Arial"/>
                <a:cs typeface="Arial"/>
              </a:rPr>
              <a:t>the </a:t>
            </a:r>
            <a:r>
              <a:rPr sz="3200" dirty="0">
                <a:latin typeface="Arial"/>
                <a:cs typeface="Arial"/>
              </a:rPr>
              <a:t>mixer walls </a:t>
            </a:r>
            <a:r>
              <a:rPr sz="3200" spc="-10" dirty="0">
                <a:latin typeface="Arial"/>
                <a:cs typeface="Arial"/>
              </a:rPr>
              <a:t>by </a:t>
            </a:r>
            <a:r>
              <a:rPr sz="3200" spc="-5" dirty="0">
                <a:latin typeface="Arial"/>
                <a:cs typeface="Arial"/>
              </a:rPr>
              <a:t>centrifugal  </a:t>
            </a:r>
            <a:r>
              <a:rPr sz="3200" dirty="0">
                <a:latin typeface="Arial"/>
                <a:cs typeface="Arial"/>
              </a:rPr>
              <a:t>force, </a:t>
            </a:r>
            <a:r>
              <a:rPr sz="3200" spc="-5" dirty="0">
                <a:latin typeface="Arial"/>
                <a:cs typeface="Arial"/>
              </a:rPr>
              <a:t>and too low </a:t>
            </a:r>
            <a:r>
              <a:rPr sz="3200" dirty="0">
                <a:latin typeface="Arial"/>
                <a:cs typeface="Arial"/>
              </a:rPr>
              <a:t>a </a:t>
            </a:r>
            <a:r>
              <a:rPr sz="3200" spc="-5" dirty="0">
                <a:latin typeface="Arial"/>
                <a:cs typeface="Arial"/>
              </a:rPr>
              <a:t>speed </a:t>
            </a:r>
            <a:r>
              <a:rPr sz="3200" dirty="0">
                <a:latin typeface="Arial"/>
                <a:cs typeface="Arial"/>
              </a:rPr>
              <a:t>will </a:t>
            </a:r>
            <a:r>
              <a:rPr sz="3200" spc="-5" dirty="0">
                <a:latin typeface="Arial"/>
                <a:cs typeface="Arial"/>
              </a:rPr>
              <a:t>generate</a:t>
            </a:r>
            <a:r>
              <a:rPr sz="3200" spc="-10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little  </a:t>
            </a:r>
            <a:r>
              <a:rPr sz="3200" spc="-5" dirty="0">
                <a:latin typeface="Arial"/>
                <a:cs typeface="Arial"/>
              </a:rPr>
              <a:t>shear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mixing.</a:t>
            </a:r>
            <a:endParaRPr sz="3200">
              <a:latin typeface="Arial"/>
              <a:cs typeface="Arial"/>
            </a:endParaRPr>
          </a:p>
          <a:p>
            <a:pPr marL="287020" marR="629285" indent="-274320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000"/>
              <a:buChar char=""/>
              <a:tabLst>
                <a:tab pos="287020" algn="l"/>
              </a:tabLst>
            </a:pPr>
            <a:r>
              <a:rPr sz="3200" dirty="0">
                <a:latin typeface="Arial"/>
                <a:cs typeface="Arial"/>
              </a:rPr>
              <a:t>The </a:t>
            </a:r>
            <a:r>
              <a:rPr sz="3200" spc="-5" dirty="0">
                <a:latin typeface="Arial"/>
                <a:cs typeface="Arial"/>
              </a:rPr>
              <a:t>addition </a:t>
            </a:r>
            <a:r>
              <a:rPr sz="3200" dirty="0">
                <a:latin typeface="Arial"/>
                <a:cs typeface="Arial"/>
              </a:rPr>
              <a:t>of </a:t>
            </a:r>
            <a:r>
              <a:rPr sz="3200" b="1" spc="-5" dirty="0">
                <a:latin typeface="Arial"/>
                <a:cs typeface="Arial"/>
              </a:rPr>
              <a:t>'prongs', baffles </a:t>
            </a:r>
            <a:r>
              <a:rPr sz="3200" b="1" dirty="0">
                <a:latin typeface="Arial"/>
                <a:cs typeface="Arial"/>
              </a:rPr>
              <a:t>or </a:t>
            </a:r>
            <a:r>
              <a:rPr sz="3200" b="1" spc="-60" dirty="0">
                <a:latin typeface="Arial"/>
                <a:cs typeface="Arial"/>
              </a:rPr>
              <a:t>rotating  </a:t>
            </a:r>
            <a:r>
              <a:rPr sz="3200" b="1" dirty="0">
                <a:latin typeface="Arial"/>
                <a:cs typeface="Arial"/>
              </a:rPr>
              <a:t>bars </a:t>
            </a:r>
            <a:r>
              <a:rPr sz="3200" dirty="0">
                <a:latin typeface="Arial"/>
                <a:cs typeface="Arial"/>
              </a:rPr>
              <a:t>also </a:t>
            </a:r>
            <a:r>
              <a:rPr sz="3200" spc="-5" dirty="0">
                <a:latin typeface="Arial"/>
                <a:cs typeface="Arial"/>
              </a:rPr>
              <a:t>helps </a:t>
            </a:r>
            <a:r>
              <a:rPr sz="3200" dirty="0">
                <a:latin typeface="Arial"/>
                <a:cs typeface="Arial"/>
              </a:rPr>
              <a:t>in </a:t>
            </a:r>
            <a:r>
              <a:rPr sz="3200" spc="-5" dirty="0">
                <a:latin typeface="Arial"/>
                <a:cs typeface="Arial"/>
              </a:rPr>
              <a:t>good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mixing.</a:t>
            </a:r>
            <a:endParaRPr sz="32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05"/>
              </a:spcBef>
              <a:buClr>
                <a:srgbClr val="717BA2"/>
              </a:buClr>
              <a:buSzPct val="75000"/>
              <a:buChar char=""/>
              <a:tabLst>
                <a:tab pos="287020" algn="l"/>
              </a:tabLst>
            </a:pPr>
            <a:r>
              <a:rPr sz="3200" spc="-20" dirty="0">
                <a:latin typeface="Arial"/>
                <a:cs typeface="Arial"/>
              </a:rPr>
              <a:t>Tumbling </a:t>
            </a:r>
            <a:r>
              <a:rPr sz="3200" dirty="0">
                <a:latin typeface="Arial"/>
                <a:cs typeface="Arial"/>
              </a:rPr>
              <a:t>mixers are </a:t>
            </a:r>
            <a:r>
              <a:rPr sz="3200" spc="-5" dirty="0">
                <a:latin typeface="Arial"/>
                <a:cs typeface="Arial"/>
              </a:rPr>
              <a:t>available </a:t>
            </a:r>
            <a:r>
              <a:rPr sz="3200" dirty="0">
                <a:latin typeface="Arial"/>
                <a:cs typeface="Arial"/>
              </a:rPr>
              <a:t>from </a:t>
            </a:r>
            <a:r>
              <a:rPr sz="3200" spc="-5" dirty="0">
                <a:latin typeface="Arial"/>
                <a:cs typeface="Arial"/>
              </a:rPr>
              <a:t>approx </a:t>
            </a:r>
            <a:r>
              <a:rPr sz="3200" dirty="0">
                <a:latin typeface="Arial"/>
                <a:cs typeface="Arial"/>
              </a:rPr>
              <a:t>50</a:t>
            </a:r>
            <a:r>
              <a:rPr sz="3200" spc="-90" dirty="0">
                <a:latin typeface="Arial"/>
                <a:cs typeface="Arial"/>
              </a:rPr>
              <a:t> </a:t>
            </a:r>
            <a:r>
              <a:rPr sz="3200" spc="-175" dirty="0">
                <a:latin typeface="Arial"/>
                <a:cs typeface="Arial"/>
              </a:rPr>
              <a:t>g,</a:t>
            </a:r>
            <a:endParaRPr sz="3200">
              <a:latin typeface="Arial"/>
              <a:cs typeface="Arial"/>
            </a:endParaRPr>
          </a:p>
          <a:p>
            <a:pPr marL="287020" marR="440690">
              <a:lnSpc>
                <a:spcPct val="100000"/>
              </a:lnSpc>
            </a:pPr>
            <a:r>
              <a:rPr sz="3200" spc="-5" dirty="0">
                <a:latin typeface="Arial"/>
                <a:cs typeface="Arial"/>
              </a:rPr>
              <a:t>e.g. for </a:t>
            </a:r>
            <a:r>
              <a:rPr sz="3200" dirty="0">
                <a:latin typeface="Arial"/>
                <a:cs typeface="Arial"/>
              </a:rPr>
              <a:t>laboratory-scale </a:t>
            </a:r>
            <a:r>
              <a:rPr sz="3200" spc="-5" dirty="0">
                <a:latin typeface="Arial"/>
                <a:cs typeface="Arial"/>
              </a:rPr>
              <a:t>development </a:t>
            </a:r>
            <a:r>
              <a:rPr sz="3200" dirty="0">
                <a:latin typeface="Arial"/>
                <a:cs typeface="Arial"/>
              </a:rPr>
              <a:t>work,</a:t>
            </a:r>
            <a:r>
              <a:rPr sz="3200" spc="-1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to  over </a:t>
            </a:r>
            <a:r>
              <a:rPr sz="3200" spc="-5" dirty="0">
                <a:latin typeface="Arial"/>
                <a:cs typeface="Arial"/>
              </a:rPr>
              <a:t>100 </a:t>
            </a:r>
            <a:r>
              <a:rPr sz="3200" dirty="0">
                <a:latin typeface="Arial"/>
                <a:cs typeface="Arial"/>
              </a:rPr>
              <a:t>kg </a:t>
            </a:r>
            <a:r>
              <a:rPr sz="3200" spc="-5" dirty="0">
                <a:latin typeface="Arial"/>
                <a:cs typeface="Arial"/>
              </a:rPr>
              <a:t>at </a:t>
            </a:r>
            <a:r>
              <a:rPr sz="3200" dirty="0">
                <a:latin typeface="Arial"/>
                <a:cs typeface="Arial"/>
              </a:rPr>
              <a:t>a </a:t>
            </a:r>
            <a:r>
              <a:rPr sz="3200" spc="-5" dirty="0">
                <a:latin typeface="Arial"/>
                <a:cs typeface="Arial"/>
              </a:rPr>
              <a:t>production</a:t>
            </a:r>
            <a:r>
              <a:rPr sz="3200" spc="-10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scale.</a:t>
            </a:r>
            <a:endParaRPr sz="32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000"/>
              <a:buChar char=""/>
              <a:tabLst>
                <a:tab pos="287020" algn="l"/>
              </a:tabLst>
            </a:pPr>
            <a:r>
              <a:rPr sz="3200" dirty="0">
                <a:latin typeface="Arial"/>
                <a:cs typeface="Arial"/>
              </a:rPr>
              <a:t>The rate of </a:t>
            </a:r>
            <a:r>
              <a:rPr sz="3200" spc="-5" dirty="0">
                <a:latin typeface="Arial"/>
                <a:cs typeface="Arial"/>
              </a:rPr>
              <a:t>mixing depends </a:t>
            </a:r>
            <a:r>
              <a:rPr sz="3200" dirty="0">
                <a:latin typeface="Arial"/>
                <a:cs typeface="Arial"/>
              </a:rPr>
              <a:t>on </a:t>
            </a:r>
            <a:r>
              <a:rPr sz="3200" spc="-5" dirty="0">
                <a:latin typeface="Arial"/>
                <a:cs typeface="Arial"/>
              </a:rPr>
              <a:t>mixer</a:t>
            </a:r>
            <a:r>
              <a:rPr sz="3200" spc="-1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design.</a:t>
            </a:r>
            <a:endParaRPr sz="32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000"/>
              <a:buChar char=""/>
              <a:tabLst>
                <a:tab pos="287020" algn="l"/>
              </a:tabLst>
            </a:pPr>
            <a:r>
              <a:rPr sz="3200" dirty="0">
                <a:latin typeface="Arial"/>
                <a:cs typeface="Arial"/>
              </a:rPr>
              <a:t>T</a:t>
            </a:r>
            <a:r>
              <a:rPr sz="3200" u="dash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he </a:t>
            </a:r>
            <a:r>
              <a:rPr sz="3200" u="dash" spc="-5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material typically occupies about </a:t>
            </a:r>
            <a:r>
              <a:rPr sz="3200" u="dash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a </a:t>
            </a:r>
            <a:r>
              <a:rPr sz="3200" u="dash" spc="-5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half</a:t>
            </a:r>
            <a:r>
              <a:rPr sz="3200" u="dash" spc="-50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 </a:t>
            </a:r>
            <a:r>
              <a:rPr sz="3200" u="dash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to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83538" y="6407302"/>
            <a:ext cx="368109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Arial"/>
                <a:cs typeface="Arial"/>
              </a:rPr>
              <a:t>of </a:t>
            </a:r>
            <a:r>
              <a:rPr sz="3200" spc="-5" dirty="0">
                <a:latin typeface="Arial"/>
                <a:cs typeface="Arial"/>
              </a:rPr>
              <a:t>the </a:t>
            </a:r>
            <a:r>
              <a:rPr sz="3200" dirty="0">
                <a:latin typeface="Arial"/>
                <a:cs typeface="Arial"/>
              </a:rPr>
              <a:t>mixer</a:t>
            </a:r>
            <a:r>
              <a:rPr sz="3200" spc="-8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volume.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7659" y="6155537"/>
            <a:ext cx="880744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4800" baseline="-34722" dirty="0">
                <a:latin typeface="Arial"/>
                <a:cs typeface="Arial"/>
              </a:rPr>
              <a:t>2</a:t>
            </a:r>
            <a:r>
              <a:rPr sz="4800" spc="-22" baseline="-34722" dirty="0">
                <a:latin typeface="Arial"/>
                <a:cs typeface="Arial"/>
              </a:rPr>
              <a:t>/</a:t>
            </a:r>
            <a:r>
              <a:rPr sz="1400" spc="-785" dirty="0">
                <a:solidFill>
                  <a:srgbClr val="464652"/>
                </a:solidFill>
                <a:latin typeface="Arial"/>
                <a:cs typeface="Arial"/>
              </a:rPr>
              <a:t>1</a:t>
            </a:r>
            <a:r>
              <a:rPr sz="4800" spc="-1507" baseline="-34722" dirty="0">
                <a:latin typeface="Arial"/>
                <a:cs typeface="Arial"/>
              </a:rPr>
              <a:t>3</a:t>
            </a:r>
            <a:r>
              <a:rPr sz="1400" spc="-5" dirty="0">
                <a:solidFill>
                  <a:srgbClr val="464652"/>
                </a:solidFill>
                <a:latin typeface="Arial"/>
                <a:cs typeface="Arial"/>
              </a:rPr>
              <a:t>3</a:t>
            </a:r>
            <a:r>
              <a:rPr sz="1400" spc="-565" dirty="0">
                <a:solidFill>
                  <a:srgbClr val="464652"/>
                </a:solidFill>
                <a:latin typeface="Arial"/>
                <a:cs typeface="Arial"/>
              </a:rPr>
              <a:t>1</a:t>
            </a:r>
            <a:r>
              <a:rPr sz="3150" spc="15" baseline="-26455" dirty="0">
                <a:latin typeface="Arial"/>
                <a:cs typeface="Arial"/>
              </a:rPr>
              <a:t>rd</a:t>
            </a:r>
            <a:endParaRPr sz="3150" baseline="-26455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97082"/>
            <a:ext cx="8895080" cy="3669029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  <a:tabLst>
                <a:tab pos="527685" algn="l"/>
              </a:tabLst>
            </a:pPr>
            <a:r>
              <a:rPr sz="2400" b="1" i="1" spc="15" dirty="0">
                <a:solidFill>
                  <a:srgbClr val="717BA2"/>
                </a:solidFill>
                <a:latin typeface="Arial"/>
                <a:cs typeface="Arial"/>
              </a:rPr>
              <a:t>1.	</a:t>
            </a:r>
            <a:r>
              <a:rPr sz="3200" b="1" i="1" spc="-10" dirty="0">
                <a:latin typeface="Arial"/>
                <a:cs typeface="Arial"/>
              </a:rPr>
              <a:t>Tumbling</a:t>
            </a:r>
            <a:r>
              <a:rPr sz="3200" b="1" i="1" spc="-35" dirty="0">
                <a:latin typeface="Arial"/>
                <a:cs typeface="Arial"/>
              </a:rPr>
              <a:t> </a:t>
            </a:r>
            <a:r>
              <a:rPr sz="3200" b="1" i="1" spc="-5" dirty="0">
                <a:latin typeface="Arial"/>
                <a:cs typeface="Arial"/>
              </a:rPr>
              <a:t>mixers/blenders</a:t>
            </a:r>
            <a:endParaRPr sz="3200">
              <a:latin typeface="Arial"/>
              <a:cs typeface="Arial"/>
            </a:endParaRPr>
          </a:p>
          <a:p>
            <a:pPr marL="287020" marR="5080" indent="-274320">
              <a:lnSpc>
                <a:spcPct val="100000"/>
              </a:lnSpc>
              <a:spcBef>
                <a:spcPts val="605"/>
              </a:spcBef>
              <a:buClr>
                <a:srgbClr val="717BA2"/>
              </a:buClr>
              <a:buSzPct val="75000"/>
              <a:buChar char=""/>
              <a:tabLst>
                <a:tab pos="287020" algn="l"/>
              </a:tabLst>
            </a:pPr>
            <a:r>
              <a:rPr sz="3200" spc="-20" dirty="0">
                <a:latin typeface="Arial"/>
                <a:cs typeface="Arial"/>
              </a:rPr>
              <a:t>Tumbling </a:t>
            </a:r>
            <a:r>
              <a:rPr sz="3200" dirty="0">
                <a:latin typeface="Arial"/>
                <a:cs typeface="Arial"/>
              </a:rPr>
              <a:t>mixers are </a:t>
            </a:r>
            <a:r>
              <a:rPr sz="3200" b="1" dirty="0">
                <a:latin typeface="Arial"/>
                <a:cs typeface="Arial"/>
              </a:rPr>
              <a:t>good for </a:t>
            </a:r>
            <a:r>
              <a:rPr sz="3200" b="1" spc="-5" dirty="0">
                <a:latin typeface="Arial"/>
                <a:cs typeface="Arial"/>
              </a:rPr>
              <a:t>free-flowing  </a:t>
            </a:r>
            <a:r>
              <a:rPr sz="3200" b="1" dirty="0">
                <a:latin typeface="Arial"/>
                <a:cs typeface="Arial"/>
              </a:rPr>
              <a:t>powders/granules </a:t>
            </a:r>
            <a:r>
              <a:rPr sz="3200" spc="-5" dirty="0">
                <a:latin typeface="Arial"/>
                <a:cs typeface="Arial"/>
              </a:rPr>
              <a:t>but poor </a:t>
            </a:r>
            <a:r>
              <a:rPr sz="3200" dirty="0">
                <a:latin typeface="Arial"/>
                <a:cs typeface="Arial"/>
              </a:rPr>
              <a:t>for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cohesive/poorly  flowing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powders.</a:t>
            </a:r>
            <a:endParaRPr sz="3200">
              <a:latin typeface="Arial"/>
              <a:cs typeface="Arial"/>
            </a:endParaRPr>
          </a:p>
          <a:p>
            <a:pPr marL="287020" marR="661670" indent="-274320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000"/>
              <a:buChar char=""/>
              <a:tabLst>
                <a:tab pos="287020" algn="l"/>
              </a:tabLst>
            </a:pPr>
            <a:r>
              <a:rPr sz="3200" dirty="0">
                <a:latin typeface="Arial"/>
                <a:cs typeface="Arial"/>
              </a:rPr>
              <a:t>A </a:t>
            </a:r>
            <a:r>
              <a:rPr sz="3200" spc="-5" dirty="0">
                <a:latin typeface="Arial"/>
                <a:cs typeface="Arial"/>
              </a:rPr>
              <a:t>common </a:t>
            </a:r>
            <a:r>
              <a:rPr sz="3200" dirty="0">
                <a:latin typeface="Arial"/>
                <a:cs typeface="Arial"/>
              </a:rPr>
              <a:t>use of </a:t>
            </a:r>
            <a:r>
              <a:rPr sz="3200" spc="-5" dirty="0">
                <a:latin typeface="Arial"/>
                <a:cs typeface="Arial"/>
              </a:rPr>
              <a:t>tumbling </a:t>
            </a:r>
            <a:r>
              <a:rPr sz="3200" dirty="0">
                <a:latin typeface="Arial"/>
                <a:cs typeface="Arial"/>
              </a:rPr>
              <a:t>mixers </a:t>
            </a:r>
            <a:r>
              <a:rPr sz="3200" spc="-5" dirty="0">
                <a:latin typeface="Arial"/>
                <a:cs typeface="Arial"/>
              </a:rPr>
              <a:t>is </a:t>
            </a:r>
            <a:r>
              <a:rPr sz="3200" spc="-10" dirty="0">
                <a:latin typeface="Arial"/>
                <a:cs typeface="Arial"/>
              </a:rPr>
              <a:t>in </a:t>
            </a:r>
            <a:r>
              <a:rPr sz="3200" dirty="0">
                <a:latin typeface="Arial"/>
                <a:cs typeface="Arial"/>
              </a:rPr>
              <a:t>the  </a:t>
            </a:r>
            <a:r>
              <a:rPr sz="3200" spc="-5" dirty="0">
                <a:latin typeface="Arial"/>
                <a:cs typeface="Arial"/>
              </a:rPr>
              <a:t>blending </a:t>
            </a:r>
            <a:r>
              <a:rPr sz="3200" dirty="0">
                <a:latin typeface="Arial"/>
                <a:cs typeface="Arial"/>
              </a:rPr>
              <a:t>of </a:t>
            </a:r>
            <a:r>
              <a:rPr sz="3200" spc="-5" dirty="0">
                <a:latin typeface="Arial"/>
                <a:cs typeface="Arial"/>
              </a:rPr>
              <a:t>lubricants, glidants </a:t>
            </a:r>
            <a:r>
              <a:rPr sz="3200" dirty="0">
                <a:latin typeface="Arial"/>
                <a:cs typeface="Arial"/>
              </a:rPr>
              <a:t>or </a:t>
            </a:r>
            <a:r>
              <a:rPr sz="3200" spc="-5" dirty="0">
                <a:latin typeface="Arial"/>
                <a:cs typeface="Arial"/>
              </a:rPr>
              <a:t>external  disintegrants </a:t>
            </a:r>
            <a:r>
              <a:rPr sz="3200" dirty="0">
                <a:latin typeface="Arial"/>
                <a:cs typeface="Arial"/>
              </a:rPr>
              <a:t>with </a:t>
            </a:r>
            <a:r>
              <a:rPr sz="3200" spc="-5" dirty="0">
                <a:latin typeface="Arial"/>
                <a:cs typeface="Arial"/>
              </a:rPr>
              <a:t>granules </a:t>
            </a:r>
            <a:r>
              <a:rPr sz="3200" dirty="0">
                <a:latin typeface="Arial"/>
                <a:cs typeface="Arial"/>
              </a:rPr>
              <a:t>prior to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tableting.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pPr marL="38100">
                <a:lnSpc>
                  <a:spcPts val="1650"/>
                </a:lnSpc>
              </a:pPr>
              <a:t>132</a:t>
            </a:fld>
            <a:endParaRPr dirty="0"/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353555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4151" y="6432803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0" y="0"/>
                </a:moveTo>
                <a:lnTo>
                  <a:pt x="0" y="190500"/>
                </a:lnTo>
                <a:lnTo>
                  <a:pt x="120396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00200" y="304798"/>
            <a:ext cx="6477000" cy="65531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pPr marL="38100">
                <a:lnSpc>
                  <a:spcPts val="1650"/>
                </a:lnSpc>
              </a:pPr>
              <a:t>133</a:t>
            </a:fld>
            <a:endParaRPr dirty="0"/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353555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4151" y="6432803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0" y="0"/>
                </a:moveTo>
                <a:lnTo>
                  <a:pt x="0" y="190500"/>
                </a:lnTo>
                <a:lnTo>
                  <a:pt x="120396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8739" y="172923"/>
            <a:ext cx="63182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27685" algn="l"/>
              </a:tabLst>
            </a:pPr>
            <a:r>
              <a:rPr sz="2400" i="1" u="none" spc="15" dirty="0">
                <a:solidFill>
                  <a:srgbClr val="717BA2"/>
                </a:solidFill>
                <a:latin typeface="Arial"/>
                <a:cs typeface="Arial"/>
              </a:rPr>
              <a:t>2.	</a:t>
            </a:r>
            <a:r>
              <a:rPr sz="3200" i="1" u="none" dirty="0">
                <a:latin typeface="Arial"/>
                <a:cs typeface="Arial"/>
              </a:rPr>
              <a:t>High-speed</a:t>
            </a:r>
            <a:r>
              <a:rPr sz="3200" i="1" u="none" spc="-55" dirty="0">
                <a:latin typeface="Arial"/>
                <a:cs typeface="Arial"/>
              </a:rPr>
              <a:t> </a:t>
            </a:r>
            <a:r>
              <a:rPr sz="3200" i="1" u="none" spc="-5" dirty="0">
                <a:latin typeface="Arial"/>
                <a:cs typeface="Arial"/>
              </a:rPr>
              <a:t>mixer-granulators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738885"/>
            <a:ext cx="8863965" cy="5741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279400" indent="-274320" algn="just">
              <a:lnSpc>
                <a:spcPct val="100000"/>
              </a:lnSpc>
              <a:spcBef>
                <a:spcPts val="100"/>
              </a:spcBef>
              <a:buClr>
                <a:srgbClr val="717BA2"/>
              </a:buClr>
              <a:buSzPct val="75000"/>
              <a:buChar char=""/>
              <a:tabLst>
                <a:tab pos="287020" algn="l"/>
              </a:tabLst>
            </a:pPr>
            <a:r>
              <a:rPr sz="3000" dirty="0">
                <a:latin typeface="Arial"/>
                <a:cs typeface="Arial"/>
              </a:rPr>
              <a:t>I</a:t>
            </a:r>
            <a:r>
              <a:rPr sz="3000" u="dash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n </a:t>
            </a:r>
            <a:r>
              <a:rPr sz="3000" u="dash" spc="-5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pharmaceutical product manufacture </a:t>
            </a:r>
            <a:r>
              <a:rPr sz="3000" u="dash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it is </a:t>
            </a:r>
            <a:r>
              <a:rPr sz="3000" u="dash" spc="-5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often </a:t>
            </a:r>
            <a:r>
              <a:rPr sz="3000" spc="-5" dirty="0">
                <a:latin typeface="Arial"/>
                <a:cs typeface="Arial"/>
              </a:rPr>
              <a:t> preferable </a:t>
            </a:r>
            <a:r>
              <a:rPr sz="3000" dirty="0">
                <a:latin typeface="Arial"/>
                <a:cs typeface="Arial"/>
              </a:rPr>
              <a:t>to </a:t>
            </a:r>
            <a:r>
              <a:rPr sz="3000" spc="-5" dirty="0">
                <a:latin typeface="Arial"/>
                <a:cs typeface="Arial"/>
              </a:rPr>
              <a:t>use one piece </a:t>
            </a:r>
            <a:r>
              <a:rPr sz="3000" dirty="0">
                <a:latin typeface="Arial"/>
                <a:cs typeface="Arial"/>
              </a:rPr>
              <a:t>of </a:t>
            </a:r>
            <a:r>
              <a:rPr sz="3000" spc="-5" dirty="0">
                <a:latin typeface="Arial"/>
                <a:cs typeface="Arial"/>
              </a:rPr>
              <a:t>equipment </a:t>
            </a:r>
            <a:r>
              <a:rPr sz="3000" dirty="0">
                <a:latin typeface="Arial"/>
                <a:cs typeface="Arial"/>
              </a:rPr>
              <a:t>to</a:t>
            </a:r>
            <a:r>
              <a:rPr sz="3000" spc="-4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carry  out more </a:t>
            </a:r>
            <a:r>
              <a:rPr sz="3000" spc="-5" dirty="0">
                <a:latin typeface="Arial"/>
                <a:cs typeface="Arial"/>
              </a:rPr>
              <a:t>than one</a:t>
            </a:r>
            <a:r>
              <a:rPr sz="3000" spc="-35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function.</a:t>
            </a:r>
            <a:endParaRPr sz="3000">
              <a:latin typeface="Arial"/>
              <a:cs typeface="Arial"/>
            </a:endParaRPr>
          </a:p>
          <a:p>
            <a:pPr marL="287020" marR="674370" indent="-274320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000"/>
              <a:buChar char=""/>
              <a:tabLst>
                <a:tab pos="287020" algn="l"/>
              </a:tabLst>
            </a:pPr>
            <a:r>
              <a:rPr sz="3000" spc="-5" dirty="0">
                <a:latin typeface="Arial"/>
                <a:cs typeface="Arial"/>
              </a:rPr>
              <a:t>An example </a:t>
            </a:r>
            <a:r>
              <a:rPr sz="3000" dirty="0">
                <a:latin typeface="Arial"/>
                <a:cs typeface="Arial"/>
              </a:rPr>
              <a:t>of this </a:t>
            </a:r>
            <a:r>
              <a:rPr sz="3000" spc="-5" dirty="0">
                <a:latin typeface="Arial"/>
                <a:cs typeface="Arial"/>
              </a:rPr>
              <a:t>is </a:t>
            </a:r>
            <a:r>
              <a:rPr sz="3000" spc="-10" dirty="0">
                <a:latin typeface="Arial"/>
                <a:cs typeface="Arial"/>
              </a:rPr>
              <a:t>the </a:t>
            </a:r>
            <a:r>
              <a:rPr sz="3000" spc="-5" dirty="0">
                <a:latin typeface="Arial"/>
                <a:cs typeface="Arial"/>
              </a:rPr>
              <a:t>use </a:t>
            </a:r>
            <a:r>
              <a:rPr sz="3000" dirty="0">
                <a:latin typeface="Arial"/>
                <a:cs typeface="Arial"/>
              </a:rPr>
              <a:t>of </a:t>
            </a:r>
            <a:r>
              <a:rPr sz="3000" spc="-5" dirty="0">
                <a:latin typeface="Arial"/>
                <a:cs typeface="Arial"/>
              </a:rPr>
              <a:t>a </a:t>
            </a:r>
            <a:r>
              <a:rPr sz="3000" b="1" dirty="0">
                <a:latin typeface="Arial"/>
                <a:cs typeface="Arial"/>
              </a:rPr>
              <a:t>rapid </a:t>
            </a:r>
            <a:r>
              <a:rPr sz="3000" b="1" spc="-80" dirty="0">
                <a:latin typeface="Arial"/>
                <a:cs typeface="Arial"/>
              </a:rPr>
              <a:t>mixer-  </a:t>
            </a:r>
            <a:r>
              <a:rPr sz="3000" b="1" dirty="0">
                <a:latin typeface="Arial"/>
                <a:cs typeface="Arial"/>
              </a:rPr>
              <a:t>granulator</a:t>
            </a:r>
            <a:r>
              <a:rPr sz="3000" b="1" spc="-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(RMG)</a:t>
            </a:r>
            <a:endParaRPr sz="3000">
              <a:latin typeface="Arial"/>
              <a:cs typeface="Arial"/>
            </a:endParaRPr>
          </a:p>
          <a:p>
            <a:pPr marL="287020" marR="131445" indent="-274320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000"/>
              <a:buChar char=""/>
              <a:tabLst>
                <a:tab pos="287020" algn="l"/>
              </a:tabLst>
            </a:pPr>
            <a:r>
              <a:rPr sz="3000" dirty="0">
                <a:latin typeface="Arial"/>
                <a:cs typeface="Arial"/>
              </a:rPr>
              <a:t>As </a:t>
            </a:r>
            <a:r>
              <a:rPr sz="3000" spc="-5" dirty="0">
                <a:latin typeface="Arial"/>
                <a:cs typeface="Arial"/>
              </a:rPr>
              <a:t>the </a:t>
            </a:r>
            <a:r>
              <a:rPr sz="3000" dirty="0">
                <a:latin typeface="Arial"/>
                <a:cs typeface="Arial"/>
              </a:rPr>
              <a:t>name </a:t>
            </a:r>
            <a:r>
              <a:rPr sz="3000" spc="-5" dirty="0">
                <a:latin typeface="Arial"/>
                <a:cs typeface="Arial"/>
              </a:rPr>
              <a:t>suggests, </a:t>
            </a:r>
            <a:r>
              <a:rPr sz="3000" dirty="0">
                <a:latin typeface="Arial"/>
                <a:cs typeface="Arial"/>
              </a:rPr>
              <a:t>it can </a:t>
            </a:r>
            <a:r>
              <a:rPr sz="3000" spc="-5" dirty="0">
                <a:latin typeface="Arial"/>
                <a:cs typeface="Arial"/>
              </a:rPr>
              <a:t>both </a:t>
            </a:r>
            <a:r>
              <a:rPr sz="3000" dirty="0">
                <a:latin typeface="Arial"/>
                <a:cs typeface="Arial"/>
              </a:rPr>
              <a:t>mix and  </a:t>
            </a:r>
            <a:r>
              <a:rPr sz="3000" spc="-5" dirty="0">
                <a:latin typeface="Arial"/>
                <a:cs typeface="Arial"/>
              </a:rPr>
              <a:t>granulate a </a:t>
            </a:r>
            <a:r>
              <a:rPr sz="3000" dirty="0">
                <a:latin typeface="Arial"/>
                <a:cs typeface="Arial"/>
              </a:rPr>
              <a:t>product, </a:t>
            </a:r>
            <a:r>
              <a:rPr sz="3000" spc="-5" dirty="0">
                <a:latin typeface="Arial"/>
                <a:cs typeface="Arial"/>
              </a:rPr>
              <a:t>thereby removing </a:t>
            </a:r>
            <a:r>
              <a:rPr sz="3000" dirty="0">
                <a:latin typeface="Arial"/>
                <a:cs typeface="Arial"/>
              </a:rPr>
              <a:t>the </a:t>
            </a:r>
            <a:r>
              <a:rPr sz="3000" spc="-5" dirty="0">
                <a:latin typeface="Arial"/>
                <a:cs typeface="Arial"/>
              </a:rPr>
              <a:t>need</a:t>
            </a:r>
            <a:r>
              <a:rPr sz="3000" spc="-5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to  </a:t>
            </a:r>
            <a:r>
              <a:rPr sz="3000" spc="-5" dirty="0">
                <a:latin typeface="Arial"/>
                <a:cs typeface="Arial"/>
              </a:rPr>
              <a:t>transfer </a:t>
            </a:r>
            <a:r>
              <a:rPr sz="3000" dirty="0">
                <a:latin typeface="Arial"/>
                <a:cs typeface="Arial"/>
              </a:rPr>
              <a:t>the </a:t>
            </a:r>
            <a:r>
              <a:rPr sz="3000" spc="-5" dirty="0">
                <a:latin typeface="Arial"/>
                <a:cs typeface="Arial"/>
              </a:rPr>
              <a:t>product between pieces </a:t>
            </a:r>
            <a:r>
              <a:rPr sz="3000" dirty="0">
                <a:latin typeface="Arial"/>
                <a:cs typeface="Arial"/>
              </a:rPr>
              <a:t>of </a:t>
            </a:r>
            <a:r>
              <a:rPr sz="3000" spc="-5" dirty="0">
                <a:latin typeface="Arial"/>
                <a:cs typeface="Arial"/>
              </a:rPr>
              <a:t>equipment  and so </a:t>
            </a:r>
            <a:r>
              <a:rPr sz="3000" dirty="0">
                <a:latin typeface="Arial"/>
                <a:cs typeface="Arial"/>
              </a:rPr>
              <a:t>reducing the </a:t>
            </a:r>
            <a:r>
              <a:rPr sz="3000" spc="-5" dirty="0">
                <a:latin typeface="Arial"/>
                <a:cs typeface="Arial"/>
              </a:rPr>
              <a:t>opportunity for segregation </a:t>
            </a:r>
            <a:r>
              <a:rPr sz="3000" dirty="0">
                <a:latin typeface="Arial"/>
                <a:cs typeface="Arial"/>
              </a:rPr>
              <a:t>to  </a:t>
            </a:r>
            <a:r>
              <a:rPr sz="3000" spc="-30" dirty="0">
                <a:latin typeface="Arial"/>
                <a:cs typeface="Arial"/>
              </a:rPr>
              <a:t>occur.</a:t>
            </a:r>
            <a:endParaRPr sz="3000">
              <a:latin typeface="Arial"/>
              <a:cs typeface="Arial"/>
            </a:endParaRPr>
          </a:p>
          <a:p>
            <a:pPr marL="287020" marR="5080" indent="-274320">
              <a:lnSpc>
                <a:spcPct val="100000"/>
              </a:lnSpc>
              <a:spcBef>
                <a:spcPts val="605"/>
              </a:spcBef>
              <a:buClr>
                <a:srgbClr val="717BA2"/>
              </a:buClr>
              <a:buSzPct val="75000"/>
              <a:buChar char=""/>
              <a:tabLst>
                <a:tab pos="287020" algn="l"/>
              </a:tabLst>
            </a:pPr>
            <a:r>
              <a:rPr sz="3000" dirty="0">
                <a:latin typeface="Arial"/>
                <a:cs typeface="Arial"/>
              </a:rPr>
              <a:t>The </a:t>
            </a:r>
            <a:r>
              <a:rPr sz="3000" spc="-5" dirty="0">
                <a:solidFill>
                  <a:srgbClr val="FF0000"/>
                </a:solidFill>
                <a:latin typeface="Arial"/>
                <a:cs typeface="Arial"/>
              </a:rPr>
              <a:t>centrally mounted </a:t>
            </a:r>
            <a:r>
              <a:rPr sz="3000" dirty="0">
                <a:solidFill>
                  <a:srgbClr val="FF0000"/>
                </a:solidFill>
                <a:latin typeface="Arial"/>
                <a:cs typeface="Arial"/>
              </a:rPr>
              <a:t>impeller </a:t>
            </a:r>
            <a:r>
              <a:rPr sz="3000" spc="-5" dirty="0">
                <a:latin typeface="Arial"/>
                <a:cs typeface="Arial"/>
              </a:rPr>
              <a:t>blade </a:t>
            </a:r>
            <a:r>
              <a:rPr sz="3000" dirty="0">
                <a:latin typeface="Arial"/>
                <a:cs typeface="Arial"/>
              </a:rPr>
              <a:t>at the </a:t>
            </a:r>
            <a:r>
              <a:rPr sz="3000" spc="-75" dirty="0">
                <a:latin typeface="Arial"/>
                <a:cs typeface="Arial"/>
              </a:rPr>
              <a:t>bottom  </a:t>
            </a:r>
            <a:r>
              <a:rPr sz="3000" dirty="0">
                <a:latin typeface="Arial"/>
                <a:cs typeface="Arial"/>
              </a:rPr>
              <a:t>of </a:t>
            </a:r>
            <a:r>
              <a:rPr sz="3000" spc="-5" dirty="0">
                <a:latin typeface="Arial"/>
                <a:cs typeface="Arial"/>
              </a:rPr>
              <a:t>the mixer rotates </a:t>
            </a:r>
            <a:r>
              <a:rPr sz="3000" dirty="0">
                <a:latin typeface="Arial"/>
                <a:cs typeface="Arial"/>
              </a:rPr>
              <a:t>at high </a:t>
            </a:r>
            <a:r>
              <a:rPr sz="3000" spc="-5" dirty="0">
                <a:latin typeface="Arial"/>
                <a:cs typeface="Arial"/>
              </a:rPr>
              <a:t>speed, throwing</a:t>
            </a:r>
            <a:r>
              <a:rPr sz="3000" spc="-4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the</a:t>
            </a:r>
            <a:endParaRPr sz="3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3059" y="6454546"/>
            <a:ext cx="763905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latin typeface="Arial"/>
                <a:cs typeface="Arial"/>
              </a:rPr>
              <a:t>material towards the </a:t>
            </a:r>
            <a:r>
              <a:rPr sz="3000" dirty="0">
                <a:latin typeface="Arial"/>
                <a:cs typeface="Arial"/>
              </a:rPr>
              <a:t>wall by </a:t>
            </a:r>
            <a:r>
              <a:rPr sz="3000" spc="-5" dirty="0">
                <a:latin typeface="Arial"/>
                <a:cs typeface="Arial"/>
              </a:rPr>
              <a:t>centrifugal</a:t>
            </a:r>
            <a:r>
              <a:rPr sz="3000" spc="-15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force.</a:t>
            </a:r>
            <a:endParaRPr sz="3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1387" y="6384442"/>
            <a:ext cx="3225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464652"/>
                </a:solidFill>
                <a:latin typeface="Arial"/>
                <a:cs typeface="Arial"/>
              </a:rPr>
              <a:t>134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6353555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4151" y="6432803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0" y="0"/>
                </a:moveTo>
                <a:lnTo>
                  <a:pt x="0" y="190500"/>
                </a:lnTo>
                <a:lnTo>
                  <a:pt x="120396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339" y="97082"/>
            <a:ext cx="8984615" cy="577278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0"/>
              </a:spcBef>
              <a:tabLst>
                <a:tab pos="553085" algn="l"/>
              </a:tabLst>
            </a:pPr>
            <a:r>
              <a:rPr sz="2400" b="1" i="1" spc="15" dirty="0">
                <a:solidFill>
                  <a:srgbClr val="717BA2"/>
                </a:solidFill>
                <a:latin typeface="Arial"/>
                <a:cs typeface="Arial"/>
              </a:rPr>
              <a:t>2.	</a:t>
            </a:r>
            <a:r>
              <a:rPr sz="3200" b="1" i="1" dirty="0">
                <a:latin typeface="Arial"/>
                <a:cs typeface="Arial"/>
              </a:rPr>
              <a:t>High-speed</a:t>
            </a:r>
            <a:r>
              <a:rPr sz="3200" b="1" i="1" spc="-45" dirty="0">
                <a:latin typeface="Arial"/>
                <a:cs typeface="Arial"/>
              </a:rPr>
              <a:t> </a:t>
            </a:r>
            <a:r>
              <a:rPr sz="3200" b="1" i="1" spc="-5" dirty="0">
                <a:latin typeface="Arial"/>
                <a:cs typeface="Arial"/>
              </a:rPr>
              <a:t>mixer-granulators</a:t>
            </a:r>
            <a:endParaRPr sz="3200">
              <a:latin typeface="Arial"/>
              <a:cs typeface="Arial"/>
            </a:endParaRPr>
          </a:p>
          <a:p>
            <a:pPr marL="312420" marR="93345" indent="-274320">
              <a:lnSpc>
                <a:spcPct val="100000"/>
              </a:lnSpc>
              <a:spcBef>
                <a:spcPts val="605"/>
              </a:spcBef>
              <a:buClr>
                <a:srgbClr val="717BA2"/>
              </a:buClr>
              <a:buSzPct val="75000"/>
              <a:buChar char=""/>
              <a:tabLst>
                <a:tab pos="312420" algn="l"/>
              </a:tabLst>
            </a:pPr>
            <a:r>
              <a:rPr sz="3200" dirty="0">
                <a:latin typeface="Arial"/>
                <a:cs typeface="Arial"/>
              </a:rPr>
              <a:t>T</a:t>
            </a:r>
            <a:r>
              <a:rPr sz="3200" u="dash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he </a:t>
            </a:r>
            <a:r>
              <a:rPr sz="3200" u="dash" spc="-5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particulate movement within the bowl </a:t>
            </a:r>
            <a:r>
              <a:rPr sz="3200" u="dash" spc="-95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tend</a:t>
            </a:r>
            <a:r>
              <a:rPr sz="3200" spc="-95" dirty="0">
                <a:latin typeface="Arial"/>
                <a:cs typeface="Arial"/>
              </a:rPr>
              <a:t>s  </a:t>
            </a:r>
            <a:r>
              <a:rPr sz="3200" dirty="0">
                <a:latin typeface="Arial"/>
                <a:cs typeface="Arial"/>
              </a:rPr>
              <a:t>to mix the </a:t>
            </a:r>
            <a:r>
              <a:rPr sz="3200" spc="-5" dirty="0">
                <a:latin typeface="Arial"/>
                <a:cs typeface="Arial"/>
              </a:rPr>
              <a:t>components quickly owing </a:t>
            </a:r>
            <a:r>
              <a:rPr sz="3200" dirty="0">
                <a:latin typeface="Arial"/>
                <a:cs typeface="Arial"/>
              </a:rPr>
              <a:t>to </a:t>
            </a:r>
            <a:r>
              <a:rPr sz="3200" spc="-5" dirty="0">
                <a:latin typeface="Arial"/>
                <a:cs typeface="Arial"/>
              </a:rPr>
              <a:t>high  shear </a:t>
            </a:r>
            <a:r>
              <a:rPr sz="3200" dirty="0">
                <a:latin typeface="Arial"/>
                <a:cs typeface="Arial"/>
              </a:rPr>
              <a:t>forces (arising from </a:t>
            </a:r>
            <a:r>
              <a:rPr sz="3200" spc="-5" dirty="0">
                <a:latin typeface="Arial"/>
                <a:cs typeface="Arial"/>
              </a:rPr>
              <a:t>the </a:t>
            </a:r>
            <a:r>
              <a:rPr sz="3200" dirty="0">
                <a:latin typeface="Arial"/>
                <a:cs typeface="Arial"/>
              </a:rPr>
              <a:t>high</a:t>
            </a:r>
            <a:r>
              <a:rPr sz="3200" spc="-1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velocity)</a:t>
            </a:r>
            <a:endParaRPr sz="3200">
              <a:latin typeface="Arial"/>
              <a:cs typeface="Arial"/>
            </a:endParaRPr>
          </a:p>
          <a:p>
            <a:pPr marL="312420" marR="30480" indent="-274320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000"/>
              <a:buFont typeface="Arial"/>
              <a:buChar char=""/>
              <a:tabLst>
                <a:tab pos="312420" algn="l"/>
              </a:tabLst>
            </a:pPr>
            <a:r>
              <a:rPr sz="3200" b="1" dirty="0">
                <a:latin typeface="Arial"/>
                <a:cs typeface="Arial"/>
              </a:rPr>
              <a:t>Once </a:t>
            </a:r>
            <a:r>
              <a:rPr sz="3200" b="1" spc="-5" dirty="0">
                <a:latin typeface="Arial"/>
                <a:cs typeface="Arial"/>
              </a:rPr>
              <a:t>mixed, </a:t>
            </a:r>
            <a:r>
              <a:rPr sz="3200" b="1" dirty="0">
                <a:latin typeface="Arial"/>
                <a:cs typeface="Arial"/>
              </a:rPr>
              <a:t>granulating </a:t>
            </a:r>
            <a:r>
              <a:rPr sz="3200" b="1" spc="-5" dirty="0">
                <a:latin typeface="Arial"/>
                <a:cs typeface="Arial"/>
              </a:rPr>
              <a:t>agent can </a:t>
            </a:r>
            <a:r>
              <a:rPr sz="3200" b="1" dirty="0">
                <a:latin typeface="Arial"/>
                <a:cs typeface="Arial"/>
              </a:rPr>
              <a:t>be </a:t>
            </a:r>
            <a:r>
              <a:rPr sz="3200" b="1" spc="-95" dirty="0">
                <a:latin typeface="Arial"/>
                <a:cs typeface="Arial"/>
              </a:rPr>
              <a:t>added  </a:t>
            </a:r>
            <a:r>
              <a:rPr sz="3200" b="1" dirty="0">
                <a:latin typeface="Arial"/>
                <a:cs typeface="Arial"/>
              </a:rPr>
              <a:t>and granules formed </a:t>
            </a:r>
            <a:r>
              <a:rPr sz="3200" b="1" i="1" dirty="0">
                <a:latin typeface="Arial"/>
                <a:cs typeface="Arial"/>
              </a:rPr>
              <a:t>in </a:t>
            </a:r>
            <a:r>
              <a:rPr sz="3200" b="1" i="1" spc="-5" dirty="0">
                <a:latin typeface="Arial"/>
                <a:cs typeface="Arial"/>
              </a:rPr>
              <a:t>situ </a:t>
            </a:r>
            <a:r>
              <a:rPr sz="3200" b="1" dirty="0">
                <a:latin typeface="Arial"/>
                <a:cs typeface="Arial"/>
              </a:rPr>
              <a:t>using a </a:t>
            </a:r>
            <a:r>
              <a:rPr sz="3200" b="1" spc="-5" dirty="0">
                <a:latin typeface="Arial"/>
                <a:cs typeface="Arial"/>
              </a:rPr>
              <a:t>slower  impeller speed </a:t>
            </a:r>
            <a:r>
              <a:rPr sz="3200" b="1" dirty="0">
                <a:latin typeface="Arial"/>
                <a:cs typeface="Arial"/>
              </a:rPr>
              <a:t>and the action of the side-  mounted chopper</a:t>
            </a:r>
            <a:r>
              <a:rPr sz="3200" b="1" spc="-7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blade.</a:t>
            </a:r>
            <a:endParaRPr sz="3200">
              <a:latin typeface="Arial"/>
              <a:cs typeface="Arial"/>
            </a:endParaRPr>
          </a:p>
          <a:p>
            <a:pPr marL="312420" marR="926465" indent="-274320">
              <a:lnSpc>
                <a:spcPct val="100000"/>
              </a:lnSpc>
              <a:spcBef>
                <a:spcPts val="605"/>
              </a:spcBef>
              <a:buClr>
                <a:srgbClr val="717BA2"/>
              </a:buClr>
              <a:buSzPct val="75000"/>
              <a:buChar char=""/>
              <a:tabLst>
                <a:tab pos="312420" algn="l"/>
              </a:tabLst>
            </a:pPr>
            <a:r>
              <a:rPr sz="3200" spc="-5" dirty="0">
                <a:latin typeface="Arial"/>
                <a:cs typeface="Arial"/>
              </a:rPr>
              <a:t>Because </a:t>
            </a:r>
            <a:r>
              <a:rPr sz="3200" dirty="0">
                <a:latin typeface="Arial"/>
                <a:cs typeface="Arial"/>
              </a:rPr>
              <a:t>of the </a:t>
            </a:r>
            <a:r>
              <a:rPr sz="3200" spc="-5" dirty="0">
                <a:latin typeface="Arial"/>
                <a:cs typeface="Arial"/>
              </a:rPr>
              <a:t>high-speed movement </a:t>
            </a:r>
            <a:r>
              <a:rPr sz="3200" spc="-114" dirty="0">
                <a:latin typeface="Arial"/>
                <a:cs typeface="Arial"/>
              </a:rPr>
              <a:t>care  </a:t>
            </a:r>
            <a:r>
              <a:rPr sz="3200" spc="-5" dirty="0">
                <a:latin typeface="Arial"/>
                <a:cs typeface="Arial"/>
              </a:rPr>
              <a:t>must </a:t>
            </a:r>
            <a:r>
              <a:rPr sz="3200" dirty="0">
                <a:latin typeface="Arial"/>
                <a:cs typeface="Arial"/>
              </a:rPr>
              <a:t>be </a:t>
            </a:r>
            <a:r>
              <a:rPr sz="3200" spc="-5" dirty="0">
                <a:latin typeface="Arial"/>
                <a:cs typeface="Arial"/>
              </a:rPr>
              <a:t>taken </a:t>
            </a:r>
            <a:r>
              <a:rPr sz="3200" dirty="0">
                <a:latin typeface="Arial"/>
                <a:cs typeface="Arial"/>
              </a:rPr>
              <a:t>to </a:t>
            </a:r>
            <a:r>
              <a:rPr sz="3200" spc="-5" dirty="0">
                <a:latin typeface="Arial"/>
                <a:cs typeface="Arial"/>
              </a:rPr>
              <a:t>prevent material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fracture.</a:t>
            </a:r>
            <a:endParaRPr sz="3200">
              <a:latin typeface="Arial"/>
              <a:cs typeface="Arial"/>
            </a:endParaRPr>
          </a:p>
          <a:p>
            <a:pPr marL="312420" indent="-274320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000"/>
              <a:buFont typeface="Arial"/>
              <a:buChar char=""/>
              <a:tabLst>
                <a:tab pos="312420" algn="l"/>
              </a:tabLst>
            </a:pPr>
            <a:r>
              <a:rPr sz="3200" b="1" i="1" spc="-5" dirty="0">
                <a:latin typeface="Arial"/>
                <a:cs typeface="Arial"/>
              </a:rPr>
              <a:t>e.g. </a:t>
            </a:r>
            <a:r>
              <a:rPr sz="3200" b="1" i="1" dirty="0">
                <a:latin typeface="Arial"/>
                <a:cs typeface="Arial"/>
              </a:rPr>
              <a:t>Diosna</a:t>
            </a:r>
            <a:r>
              <a:rPr sz="3150" b="1" i="1" baseline="25132" dirty="0">
                <a:latin typeface="Arial"/>
                <a:cs typeface="Arial"/>
              </a:rPr>
              <a:t>®</a:t>
            </a:r>
            <a:r>
              <a:rPr sz="3150" b="1" i="1" spc="-37" baseline="25132" dirty="0">
                <a:latin typeface="Arial"/>
                <a:cs typeface="Arial"/>
              </a:rPr>
              <a:t> </a:t>
            </a:r>
            <a:r>
              <a:rPr sz="3200" b="1" i="1" dirty="0">
                <a:latin typeface="Arial"/>
                <a:cs typeface="Arial"/>
              </a:rPr>
              <a:t>mixer-granulator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pPr marL="38100">
                <a:lnSpc>
                  <a:spcPts val="1650"/>
                </a:lnSpc>
              </a:pPr>
              <a:t>135</a:t>
            </a:fld>
            <a:endParaRPr dirty="0"/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353555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4151" y="6432803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0" y="0"/>
                </a:moveTo>
                <a:lnTo>
                  <a:pt x="0" y="190500"/>
                </a:lnTo>
                <a:lnTo>
                  <a:pt x="120396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8011" y="457200"/>
            <a:ext cx="7371588" cy="419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40739" y="4901260"/>
            <a:ext cx="7158990" cy="879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Arial"/>
                <a:cs typeface="Arial"/>
              </a:rPr>
              <a:t>Diagrammatic representation </a:t>
            </a:r>
            <a:r>
              <a:rPr sz="2800" spc="-5" dirty="0">
                <a:latin typeface="Arial"/>
                <a:cs typeface="Arial"/>
              </a:rPr>
              <a:t>of a </a:t>
            </a:r>
            <a:r>
              <a:rPr sz="2800" dirty="0">
                <a:latin typeface="Arial"/>
                <a:cs typeface="Arial"/>
              </a:rPr>
              <a:t>high-speed  </a:t>
            </a:r>
            <a:r>
              <a:rPr sz="2800" spc="-10" dirty="0">
                <a:latin typeface="Arial"/>
                <a:cs typeface="Arial"/>
              </a:rPr>
              <a:t>mixer-granulator.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pPr marL="38100">
                <a:lnSpc>
                  <a:spcPts val="1650"/>
                </a:lnSpc>
              </a:pPr>
              <a:t>136</a:t>
            </a:fld>
            <a:endParaRPr dirty="0"/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4151" y="6432803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0" y="0"/>
                </a:moveTo>
                <a:lnTo>
                  <a:pt x="0" y="190500"/>
                </a:lnTo>
                <a:lnTo>
                  <a:pt x="120396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339" y="97082"/>
            <a:ext cx="8968740" cy="682434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0"/>
              </a:spcBef>
            </a:pPr>
            <a:r>
              <a:rPr sz="3200" b="1" i="1" dirty="0">
                <a:latin typeface="Arial"/>
                <a:cs typeface="Arial"/>
              </a:rPr>
              <a:t>3. </a:t>
            </a:r>
            <a:r>
              <a:rPr sz="3200" b="1" i="1" spc="-5" dirty="0">
                <a:latin typeface="Arial"/>
                <a:cs typeface="Arial"/>
              </a:rPr>
              <a:t>Fluidized-bed</a:t>
            </a:r>
            <a:r>
              <a:rPr sz="3200" b="1" i="1" spc="-75" dirty="0">
                <a:latin typeface="Arial"/>
                <a:cs typeface="Arial"/>
              </a:rPr>
              <a:t> </a:t>
            </a:r>
            <a:r>
              <a:rPr sz="3200" b="1" i="1" spc="-5" dirty="0">
                <a:latin typeface="Arial"/>
                <a:cs typeface="Arial"/>
              </a:rPr>
              <a:t>mixers</a:t>
            </a:r>
            <a:endParaRPr sz="32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605"/>
              </a:spcBef>
            </a:pPr>
            <a:r>
              <a:rPr sz="3200" b="1" i="1" dirty="0">
                <a:latin typeface="Arial"/>
                <a:cs typeface="Arial"/>
              </a:rPr>
              <a:t>(c</a:t>
            </a:r>
            <a:r>
              <a:rPr sz="3200" b="1" i="1" u="dash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onstruction and </a:t>
            </a:r>
            <a:r>
              <a:rPr sz="3200" b="1" i="1" u="dash" spc="-5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diagram: </a:t>
            </a:r>
            <a:r>
              <a:rPr sz="3200" b="1" i="1" u="dash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fluid </a:t>
            </a:r>
            <a:r>
              <a:rPr sz="3200" b="1" i="1" u="dash" spc="-5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energy</a:t>
            </a:r>
            <a:r>
              <a:rPr sz="3200" b="1" i="1" u="dash" spc="-140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 </a:t>
            </a:r>
            <a:r>
              <a:rPr sz="3200" b="1" i="1" u="dash" spc="-5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mill)</a:t>
            </a:r>
            <a:endParaRPr sz="3200">
              <a:latin typeface="Arial"/>
              <a:cs typeface="Arial"/>
            </a:endParaRPr>
          </a:p>
          <a:p>
            <a:pPr marL="312420" marR="481965" indent="-274320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000"/>
              <a:buChar char=""/>
              <a:tabLst>
                <a:tab pos="312420" algn="l"/>
              </a:tabLst>
            </a:pPr>
            <a:r>
              <a:rPr sz="3200" dirty="0">
                <a:latin typeface="Arial"/>
                <a:cs typeface="Arial"/>
              </a:rPr>
              <a:t>The </a:t>
            </a:r>
            <a:r>
              <a:rPr sz="3200" spc="-5" dirty="0">
                <a:latin typeface="Arial"/>
                <a:cs typeface="Arial"/>
              </a:rPr>
              <a:t>main </a:t>
            </a:r>
            <a:r>
              <a:rPr sz="3200" dirty="0">
                <a:latin typeface="Arial"/>
                <a:cs typeface="Arial"/>
              </a:rPr>
              <a:t>use of </a:t>
            </a:r>
            <a:r>
              <a:rPr sz="3200" spc="-5" dirty="0">
                <a:latin typeface="Arial"/>
                <a:cs typeface="Arial"/>
              </a:rPr>
              <a:t>fluidized-bed equipment is </a:t>
            </a:r>
            <a:r>
              <a:rPr sz="3200" spc="-215" dirty="0">
                <a:latin typeface="Arial"/>
                <a:cs typeface="Arial"/>
              </a:rPr>
              <a:t>in  </a:t>
            </a:r>
            <a:r>
              <a:rPr sz="3200" spc="-5" dirty="0">
                <a:latin typeface="Arial"/>
                <a:cs typeface="Arial"/>
              </a:rPr>
              <a:t>the </a:t>
            </a:r>
            <a:r>
              <a:rPr sz="3200" dirty="0">
                <a:latin typeface="Arial"/>
                <a:cs typeface="Arial"/>
              </a:rPr>
              <a:t>drying of </a:t>
            </a:r>
            <a:r>
              <a:rPr sz="3200" spc="-5" dirty="0">
                <a:latin typeface="Arial"/>
                <a:cs typeface="Arial"/>
              </a:rPr>
              <a:t>granules </a:t>
            </a:r>
            <a:r>
              <a:rPr sz="3200" dirty="0">
                <a:latin typeface="Arial"/>
                <a:cs typeface="Arial"/>
              </a:rPr>
              <a:t>or </a:t>
            </a:r>
            <a:r>
              <a:rPr sz="3200" spc="-5" dirty="0">
                <a:latin typeface="Arial"/>
                <a:cs typeface="Arial"/>
              </a:rPr>
              <a:t>the coating </a:t>
            </a:r>
            <a:r>
              <a:rPr sz="3200" dirty="0">
                <a:latin typeface="Arial"/>
                <a:cs typeface="Arial"/>
              </a:rPr>
              <a:t>of </a:t>
            </a:r>
            <a:r>
              <a:rPr sz="3200" spc="-5" dirty="0">
                <a:latin typeface="Arial"/>
                <a:cs typeface="Arial"/>
              </a:rPr>
              <a:t>multi-  particulates</a:t>
            </a:r>
            <a:endParaRPr sz="3200">
              <a:latin typeface="Arial"/>
              <a:cs typeface="Arial"/>
            </a:endParaRPr>
          </a:p>
          <a:p>
            <a:pPr marL="312420" marR="30480" indent="-274320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000"/>
              <a:buChar char=""/>
              <a:tabLst>
                <a:tab pos="312420" algn="l"/>
              </a:tabLst>
            </a:pPr>
            <a:r>
              <a:rPr sz="3200" spc="-5" dirty="0">
                <a:latin typeface="Arial"/>
                <a:cs typeface="Arial"/>
              </a:rPr>
              <a:t>Fluidized-bed equipment </a:t>
            </a:r>
            <a:r>
              <a:rPr sz="3200" dirty="0">
                <a:latin typeface="Arial"/>
                <a:cs typeface="Arial"/>
              </a:rPr>
              <a:t>can, </a:t>
            </a:r>
            <a:r>
              <a:rPr sz="3200" spc="-25" dirty="0">
                <a:latin typeface="Arial"/>
                <a:cs typeface="Arial"/>
              </a:rPr>
              <a:t>however, </a:t>
            </a:r>
            <a:r>
              <a:rPr sz="3200" dirty="0">
                <a:latin typeface="Arial"/>
                <a:cs typeface="Arial"/>
              </a:rPr>
              <a:t>be </a:t>
            </a:r>
            <a:r>
              <a:rPr sz="3200" spc="-114" dirty="0">
                <a:latin typeface="Arial"/>
                <a:cs typeface="Arial"/>
              </a:rPr>
              <a:t>used  </a:t>
            </a:r>
            <a:r>
              <a:rPr sz="3200" dirty="0">
                <a:latin typeface="Arial"/>
                <a:cs typeface="Arial"/>
              </a:rPr>
              <a:t>to </a:t>
            </a:r>
            <a:r>
              <a:rPr sz="3200" spc="-5" dirty="0">
                <a:latin typeface="Arial"/>
                <a:cs typeface="Arial"/>
              </a:rPr>
              <a:t>mix powders </a:t>
            </a:r>
            <a:r>
              <a:rPr sz="3200" dirty="0">
                <a:latin typeface="Arial"/>
                <a:cs typeface="Arial"/>
              </a:rPr>
              <a:t>prior to </a:t>
            </a:r>
            <a:r>
              <a:rPr sz="3200" spc="-5" dirty="0">
                <a:latin typeface="Arial"/>
                <a:cs typeface="Arial"/>
              </a:rPr>
              <a:t>granulation </a:t>
            </a:r>
            <a:r>
              <a:rPr sz="3200" dirty="0">
                <a:latin typeface="Arial"/>
                <a:cs typeface="Arial"/>
              </a:rPr>
              <a:t>in the same  </a:t>
            </a:r>
            <a:r>
              <a:rPr sz="3200" spc="-5" dirty="0">
                <a:latin typeface="Arial"/>
                <a:cs typeface="Arial"/>
              </a:rPr>
              <a:t>bowl.</a:t>
            </a:r>
            <a:endParaRPr sz="3200">
              <a:latin typeface="Arial"/>
              <a:cs typeface="Arial"/>
            </a:endParaRPr>
          </a:p>
          <a:p>
            <a:pPr marL="312420" marR="572770" indent="-274320">
              <a:lnSpc>
                <a:spcPct val="100000"/>
              </a:lnSpc>
              <a:spcBef>
                <a:spcPts val="605"/>
              </a:spcBef>
              <a:buClr>
                <a:srgbClr val="717BA2"/>
              </a:buClr>
              <a:buSzPct val="75000"/>
              <a:buChar char=""/>
              <a:tabLst>
                <a:tab pos="312420" algn="l"/>
              </a:tabLst>
            </a:pPr>
            <a:r>
              <a:rPr sz="3200" spc="-5" dirty="0">
                <a:latin typeface="Arial"/>
                <a:cs typeface="Arial"/>
              </a:rPr>
              <a:t>Fluidization </a:t>
            </a:r>
            <a:r>
              <a:rPr sz="3200" spc="-10" dirty="0">
                <a:latin typeface="Arial"/>
                <a:cs typeface="Arial"/>
              </a:rPr>
              <a:t>is </a:t>
            </a:r>
            <a:r>
              <a:rPr sz="3200" dirty="0">
                <a:latin typeface="Arial"/>
                <a:cs typeface="Arial"/>
              </a:rPr>
              <a:t>achieved by the </a:t>
            </a:r>
            <a:r>
              <a:rPr sz="3200" spc="-5" dirty="0">
                <a:latin typeface="Arial"/>
                <a:cs typeface="Arial"/>
              </a:rPr>
              <a:t>introduction </a:t>
            </a:r>
            <a:r>
              <a:rPr sz="3200" spc="-220" dirty="0">
                <a:latin typeface="Arial"/>
                <a:cs typeface="Arial"/>
              </a:rPr>
              <a:t>of  </a:t>
            </a:r>
            <a:r>
              <a:rPr sz="3200" dirty="0">
                <a:latin typeface="Arial"/>
                <a:cs typeface="Arial"/>
              </a:rPr>
              <a:t>pressurized </a:t>
            </a:r>
            <a:r>
              <a:rPr sz="3200" spc="-5" dirty="0">
                <a:latin typeface="Arial"/>
                <a:cs typeface="Arial"/>
              </a:rPr>
              <a:t>fluid </a:t>
            </a:r>
            <a:r>
              <a:rPr sz="3200" dirty="0">
                <a:latin typeface="Arial"/>
                <a:cs typeface="Arial"/>
              </a:rPr>
              <a:t>(can be </a:t>
            </a:r>
            <a:r>
              <a:rPr sz="3200" spc="-50" dirty="0">
                <a:latin typeface="Arial"/>
                <a:cs typeface="Arial"/>
              </a:rPr>
              <a:t>air, </a:t>
            </a:r>
            <a:r>
              <a:rPr sz="3200" spc="-5" dirty="0">
                <a:latin typeface="Arial"/>
                <a:cs typeface="Arial"/>
              </a:rPr>
              <a:t>gas </a:t>
            </a:r>
            <a:r>
              <a:rPr sz="3200" dirty="0">
                <a:latin typeface="Arial"/>
                <a:cs typeface="Arial"/>
              </a:rPr>
              <a:t>or </a:t>
            </a:r>
            <a:r>
              <a:rPr sz="3200" spc="-5" dirty="0">
                <a:latin typeface="Arial"/>
                <a:cs typeface="Arial"/>
              </a:rPr>
              <a:t>suitable  </a:t>
            </a:r>
            <a:r>
              <a:rPr sz="3200" dirty="0">
                <a:latin typeface="Arial"/>
                <a:cs typeface="Arial"/>
              </a:rPr>
              <a:t>solvent) </a:t>
            </a:r>
            <a:r>
              <a:rPr sz="3200" spc="-5" dirty="0">
                <a:latin typeface="Arial"/>
                <a:cs typeface="Arial"/>
              </a:rPr>
              <a:t>through </a:t>
            </a:r>
            <a:r>
              <a:rPr sz="3200" dirty="0">
                <a:latin typeface="Arial"/>
                <a:cs typeface="Arial"/>
              </a:rPr>
              <a:t>the </a:t>
            </a:r>
            <a:r>
              <a:rPr sz="3200" spc="-5" dirty="0">
                <a:latin typeface="Arial"/>
                <a:cs typeface="Arial"/>
              </a:rPr>
              <a:t>particulate</a:t>
            </a:r>
            <a:r>
              <a:rPr sz="3200" spc="-8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medium.</a:t>
            </a:r>
            <a:endParaRPr sz="3200">
              <a:latin typeface="Arial"/>
              <a:cs typeface="Arial"/>
            </a:endParaRPr>
          </a:p>
          <a:p>
            <a:pPr marL="312420" marR="327025" indent="-274320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000"/>
              <a:buChar char=""/>
              <a:tabLst>
                <a:tab pos="312420" algn="l"/>
                <a:tab pos="8632825" algn="l"/>
              </a:tabLst>
            </a:pPr>
            <a:r>
              <a:rPr sz="3200" spc="-5" dirty="0">
                <a:latin typeface="Arial"/>
                <a:cs typeface="Arial"/>
              </a:rPr>
              <a:t>T</a:t>
            </a:r>
            <a:r>
              <a:rPr sz="3200" u="dash" spc="-5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his results </a:t>
            </a:r>
            <a:r>
              <a:rPr sz="3200" u="dash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in suspension of particles</a:t>
            </a:r>
            <a:r>
              <a:rPr sz="3200" u="dash" spc="-110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 </a:t>
            </a:r>
            <a:r>
              <a:rPr sz="3200" u="dash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in</a:t>
            </a:r>
            <a:r>
              <a:rPr sz="3200" u="dash" spc="-15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 </a:t>
            </a:r>
            <a:r>
              <a:rPr sz="3200" u="dash" spc="-5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fluid, </a:t>
            </a:r>
            <a:r>
              <a:rPr sz="3200" u="dash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	</a:t>
            </a:r>
            <a:r>
              <a:rPr sz="3200" dirty="0">
                <a:latin typeface="Arial"/>
                <a:cs typeface="Arial"/>
              </a:rPr>
              <a:t> w</a:t>
            </a:r>
            <a:r>
              <a:rPr sz="3200" spc="-1435" dirty="0">
                <a:latin typeface="Arial"/>
                <a:cs typeface="Arial"/>
              </a:rPr>
              <a:t>h</a:t>
            </a:r>
            <a:r>
              <a:rPr sz="2100" spc="-7" baseline="79365" dirty="0">
                <a:solidFill>
                  <a:srgbClr val="464652"/>
                </a:solidFill>
                <a:latin typeface="Arial"/>
                <a:cs typeface="Arial"/>
              </a:rPr>
              <a:t>1</a:t>
            </a:r>
            <a:r>
              <a:rPr sz="2100" spc="-195" baseline="79365" dirty="0">
                <a:solidFill>
                  <a:srgbClr val="464652"/>
                </a:solidFill>
                <a:latin typeface="Arial"/>
                <a:cs typeface="Arial"/>
              </a:rPr>
              <a:t>3</a:t>
            </a:r>
            <a:r>
              <a:rPr sz="3200" spc="-590" dirty="0">
                <a:latin typeface="Arial"/>
                <a:cs typeface="Arial"/>
              </a:rPr>
              <a:t>i</a:t>
            </a:r>
            <a:r>
              <a:rPr sz="2100" spc="-292" baseline="79365" dirty="0">
                <a:solidFill>
                  <a:srgbClr val="464652"/>
                </a:solidFill>
                <a:latin typeface="Arial"/>
                <a:cs typeface="Arial"/>
              </a:rPr>
              <a:t>7</a:t>
            </a:r>
            <a:r>
              <a:rPr sz="3200" dirty="0">
                <a:latin typeface="Arial"/>
                <a:cs typeface="Arial"/>
              </a:rPr>
              <a:t>ch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can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be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m</a:t>
            </a:r>
            <a:r>
              <a:rPr sz="3200" dirty="0">
                <a:latin typeface="Arial"/>
                <a:cs typeface="Arial"/>
              </a:rPr>
              <a:t>ixe</a:t>
            </a:r>
            <a:r>
              <a:rPr sz="3200" spc="-15" dirty="0">
                <a:latin typeface="Arial"/>
                <a:cs typeface="Arial"/>
              </a:rPr>
              <a:t>d</a:t>
            </a:r>
            <a:r>
              <a:rPr sz="3200" dirty="0">
                <a:latin typeface="Arial"/>
                <a:cs typeface="Arial"/>
              </a:rPr>
              <a:t>,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sep</a:t>
            </a:r>
            <a:r>
              <a:rPr sz="3200" spc="-20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ra</a:t>
            </a:r>
            <a:r>
              <a:rPr sz="3200" spc="-10" dirty="0">
                <a:latin typeface="Arial"/>
                <a:cs typeface="Arial"/>
              </a:rPr>
              <a:t>t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-15" dirty="0">
                <a:latin typeface="Arial"/>
                <a:cs typeface="Arial"/>
              </a:rPr>
              <a:t>d</a:t>
            </a:r>
            <a:r>
              <a:rPr sz="3200" dirty="0">
                <a:latin typeface="Arial"/>
                <a:cs typeface="Arial"/>
              </a:rPr>
              <a:t>,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or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</a:t>
            </a:r>
            <a:r>
              <a:rPr sz="3200" spc="-15" dirty="0">
                <a:latin typeface="Arial"/>
                <a:cs typeface="Arial"/>
              </a:rPr>
              <a:t>u</a:t>
            </a:r>
            <a:r>
              <a:rPr sz="3200" spc="5" dirty="0">
                <a:latin typeface="Arial"/>
                <a:cs typeface="Arial"/>
              </a:rPr>
              <a:t>m</a:t>
            </a:r>
            <a:r>
              <a:rPr sz="3200" spc="-15" dirty="0">
                <a:latin typeface="Arial"/>
                <a:cs typeface="Arial"/>
              </a:rPr>
              <a:t>p</a:t>
            </a:r>
            <a:r>
              <a:rPr sz="3200" dirty="0">
                <a:latin typeface="Arial"/>
                <a:cs typeface="Arial"/>
              </a:rPr>
              <a:t>ed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4151" y="6432803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0" y="0"/>
                </a:moveTo>
                <a:lnTo>
                  <a:pt x="0" y="190500"/>
                </a:lnTo>
                <a:lnTo>
                  <a:pt x="120396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339" y="97082"/>
            <a:ext cx="9037320" cy="674814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0"/>
              </a:spcBef>
            </a:pPr>
            <a:r>
              <a:rPr sz="3200" b="1" i="1" dirty="0">
                <a:latin typeface="Arial"/>
                <a:cs typeface="Arial"/>
              </a:rPr>
              <a:t>4. Agitator</a:t>
            </a:r>
            <a:r>
              <a:rPr sz="3200" b="1" i="1" spc="-165" dirty="0">
                <a:latin typeface="Arial"/>
                <a:cs typeface="Arial"/>
              </a:rPr>
              <a:t> </a:t>
            </a:r>
            <a:r>
              <a:rPr sz="3200" b="1" i="1" spc="-5" dirty="0">
                <a:latin typeface="Arial"/>
                <a:cs typeface="Arial"/>
              </a:rPr>
              <a:t>mixers</a:t>
            </a:r>
            <a:endParaRPr sz="3200">
              <a:latin typeface="Arial"/>
              <a:cs typeface="Arial"/>
            </a:endParaRPr>
          </a:p>
          <a:p>
            <a:pPr marL="312420" marR="169545" indent="-274320">
              <a:lnSpc>
                <a:spcPct val="100000"/>
              </a:lnSpc>
              <a:spcBef>
                <a:spcPts val="605"/>
              </a:spcBef>
              <a:buClr>
                <a:srgbClr val="717BA2"/>
              </a:buClr>
              <a:buSzPct val="75000"/>
              <a:buChar char=""/>
              <a:tabLst>
                <a:tab pos="312420" algn="l"/>
              </a:tabLst>
            </a:pPr>
            <a:r>
              <a:rPr sz="3200" spc="-5" dirty="0">
                <a:latin typeface="Arial"/>
                <a:cs typeface="Arial"/>
              </a:rPr>
              <a:t>T</a:t>
            </a:r>
            <a:r>
              <a:rPr sz="3200" u="dash" spc="-5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his type </a:t>
            </a:r>
            <a:r>
              <a:rPr sz="3200" u="dash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of mixer </a:t>
            </a:r>
            <a:r>
              <a:rPr sz="3200" u="dash" spc="-5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depends </a:t>
            </a:r>
            <a:r>
              <a:rPr sz="3200" u="dash" spc="-10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on </a:t>
            </a:r>
            <a:r>
              <a:rPr sz="3200" u="dash" spc="-5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the motion </a:t>
            </a:r>
            <a:r>
              <a:rPr sz="3200" u="dash" spc="-10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of </a:t>
            </a:r>
            <a:r>
              <a:rPr sz="3200" u="dash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a 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blade </a:t>
            </a:r>
            <a:r>
              <a:rPr sz="3200" dirty="0">
                <a:latin typeface="Arial"/>
                <a:cs typeface="Arial"/>
              </a:rPr>
              <a:t>or </a:t>
            </a:r>
            <a:r>
              <a:rPr sz="3200" spc="-5" dirty="0">
                <a:latin typeface="Arial"/>
                <a:cs typeface="Arial"/>
              </a:rPr>
              <a:t>paddle through </a:t>
            </a:r>
            <a:r>
              <a:rPr sz="3200" dirty="0">
                <a:latin typeface="Arial"/>
                <a:cs typeface="Arial"/>
              </a:rPr>
              <a:t>the </a:t>
            </a:r>
            <a:r>
              <a:rPr sz="3200" spc="-5" dirty="0">
                <a:latin typeface="Arial"/>
                <a:cs typeface="Arial"/>
              </a:rPr>
              <a:t>product, and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hence  the main </a:t>
            </a:r>
            <a:r>
              <a:rPr sz="3200" dirty="0">
                <a:latin typeface="Arial"/>
                <a:cs typeface="Arial"/>
              </a:rPr>
              <a:t>mixing </a:t>
            </a:r>
            <a:r>
              <a:rPr sz="3200" spc="-5" dirty="0">
                <a:latin typeface="Arial"/>
                <a:cs typeface="Arial"/>
              </a:rPr>
              <a:t>mechanism </a:t>
            </a:r>
            <a:r>
              <a:rPr sz="3200" dirty="0">
                <a:latin typeface="Arial"/>
                <a:cs typeface="Arial"/>
              </a:rPr>
              <a:t>is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convection.</a:t>
            </a:r>
            <a:endParaRPr sz="3200">
              <a:latin typeface="Arial"/>
              <a:cs typeface="Arial"/>
            </a:endParaRPr>
          </a:p>
          <a:p>
            <a:pPr marL="312420" marR="30480" indent="-274320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000"/>
              <a:buChar char=""/>
              <a:tabLst>
                <a:tab pos="312420" algn="l"/>
              </a:tabLst>
            </a:pPr>
            <a:r>
              <a:rPr sz="3200" dirty="0">
                <a:latin typeface="Arial"/>
                <a:cs typeface="Arial"/>
              </a:rPr>
              <a:t>Examples </a:t>
            </a:r>
            <a:r>
              <a:rPr sz="3200" spc="-5" dirty="0">
                <a:latin typeface="Arial"/>
                <a:cs typeface="Arial"/>
              </a:rPr>
              <a:t>include </a:t>
            </a:r>
            <a:r>
              <a:rPr sz="3200" dirty="0">
                <a:latin typeface="Arial"/>
                <a:cs typeface="Arial"/>
              </a:rPr>
              <a:t>the </a:t>
            </a:r>
            <a:r>
              <a:rPr sz="3200" spc="-5" dirty="0">
                <a:solidFill>
                  <a:srgbClr val="C00000"/>
                </a:solidFill>
                <a:latin typeface="Arial"/>
                <a:cs typeface="Arial"/>
              </a:rPr>
              <a:t>ribbon </a:t>
            </a:r>
            <a:r>
              <a:rPr sz="3200" spc="-30" dirty="0">
                <a:solidFill>
                  <a:srgbClr val="C00000"/>
                </a:solidFill>
                <a:latin typeface="Arial"/>
                <a:cs typeface="Arial"/>
              </a:rPr>
              <a:t>mixer, </a:t>
            </a:r>
            <a:r>
              <a:rPr sz="3200" spc="-60" dirty="0">
                <a:solidFill>
                  <a:srgbClr val="C00000"/>
                </a:solidFill>
                <a:latin typeface="Arial"/>
                <a:cs typeface="Arial"/>
              </a:rPr>
              <a:t>Nautamixer.,  </a:t>
            </a:r>
            <a:r>
              <a:rPr sz="3200" spc="-5" dirty="0">
                <a:solidFill>
                  <a:srgbClr val="C00000"/>
                </a:solidFill>
                <a:latin typeface="Arial"/>
                <a:cs typeface="Arial"/>
              </a:rPr>
              <a:t>Planetary</a:t>
            </a:r>
            <a:r>
              <a:rPr sz="3200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spc="-30" dirty="0">
                <a:solidFill>
                  <a:srgbClr val="C00000"/>
                </a:solidFill>
                <a:latin typeface="Arial"/>
                <a:cs typeface="Arial"/>
              </a:rPr>
              <a:t>mixer.</a:t>
            </a:r>
            <a:endParaRPr sz="3200">
              <a:latin typeface="Arial"/>
              <a:cs typeface="Arial"/>
            </a:endParaRPr>
          </a:p>
          <a:p>
            <a:pPr marL="312420" marR="483234" indent="-274320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000"/>
              <a:buChar char=""/>
              <a:tabLst>
                <a:tab pos="312420" algn="l"/>
              </a:tabLst>
            </a:pPr>
            <a:r>
              <a:rPr sz="3200" dirty="0">
                <a:latin typeface="Arial"/>
                <a:cs typeface="Arial"/>
              </a:rPr>
              <a:t>In </a:t>
            </a:r>
            <a:r>
              <a:rPr sz="3200" spc="-5" dirty="0">
                <a:latin typeface="Arial"/>
                <a:cs typeface="Arial"/>
              </a:rPr>
              <a:t>the </a:t>
            </a:r>
            <a:r>
              <a:rPr sz="3200" b="1" dirty="0">
                <a:latin typeface="Arial"/>
                <a:cs typeface="Arial"/>
              </a:rPr>
              <a:t>ribbon </a:t>
            </a:r>
            <a:r>
              <a:rPr sz="3200" spc="-30" dirty="0">
                <a:latin typeface="Arial"/>
                <a:cs typeface="Arial"/>
              </a:rPr>
              <a:t>mixer, </a:t>
            </a:r>
            <a:r>
              <a:rPr sz="3200" dirty="0">
                <a:latin typeface="Arial"/>
                <a:cs typeface="Arial"/>
              </a:rPr>
              <a:t>mixing is achieved by </a:t>
            </a:r>
            <a:r>
              <a:rPr sz="3200" spc="-155" dirty="0">
                <a:latin typeface="Arial"/>
                <a:cs typeface="Arial"/>
              </a:rPr>
              <a:t>the  </a:t>
            </a:r>
            <a:r>
              <a:rPr sz="3200" spc="-5" dirty="0">
                <a:latin typeface="Arial"/>
                <a:cs typeface="Arial"/>
              </a:rPr>
              <a:t>rotation </a:t>
            </a:r>
            <a:r>
              <a:rPr sz="3200" dirty="0">
                <a:latin typeface="Arial"/>
                <a:cs typeface="Arial"/>
              </a:rPr>
              <a:t>of </a:t>
            </a:r>
            <a:r>
              <a:rPr sz="3200" spc="-5" dirty="0">
                <a:latin typeface="Arial"/>
                <a:cs typeface="Arial"/>
              </a:rPr>
              <a:t>helical blades </a:t>
            </a:r>
            <a:r>
              <a:rPr sz="3200" dirty="0">
                <a:latin typeface="Arial"/>
                <a:cs typeface="Arial"/>
              </a:rPr>
              <a:t>in a </a:t>
            </a:r>
            <a:r>
              <a:rPr sz="3200" spc="-5" dirty="0">
                <a:latin typeface="Arial"/>
                <a:cs typeface="Arial"/>
              </a:rPr>
              <a:t>hemispherical  trough. </a:t>
            </a:r>
            <a:r>
              <a:rPr sz="2800" i="1" spc="-5" dirty="0">
                <a:latin typeface="Arial"/>
                <a:cs typeface="Arial"/>
              </a:rPr>
              <a:t>(similar to screw</a:t>
            </a:r>
            <a:r>
              <a:rPr sz="2800" i="1" dirty="0">
                <a:latin typeface="Arial"/>
                <a:cs typeface="Arial"/>
              </a:rPr>
              <a:t> conveyor)</a:t>
            </a:r>
            <a:endParaRPr sz="2800">
              <a:latin typeface="Arial"/>
              <a:cs typeface="Arial"/>
            </a:endParaRPr>
          </a:p>
          <a:p>
            <a:pPr marL="312420" marR="100965" indent="-274320">
              <a:lnSpc>
                <a:spcPct val="100000"/>
              </a:lnSpc>
              <a:spcBef>
                <a:spcPts val="605"/>
              </a:spcBef>
              <a:buClr>
                <a:srgbClr val="717BA2"/>
              </a:buClr>
              <a:buSzPct val="75000"/>
              <a:buChar char=""/>
              <a:tabLst>
                <a:tab pos="312420" algn="l"/>
              </a:tabLst>
            </a:pPr>
            <a:r>
              <a:rPr sz="3200" dirty="0">
                <a:latin typeface="Arial"/>
                <a:cs typeface="Arial"/>
              </a:rPr>
              <a:t>The </a:t>
            </a:r>
            <a:r>
              <a:rPr sz="3200" spc="-5" dirty="0">
                <a:latin typeface="Arial"/>
                <a:cs typeface="Arial"/>
              </a:rPr>
              <a:t>Dead </a:t>
            </a:r>
            <a:r>
              <a:rPr sz="3200" dirty="0">
                <a:latin typeface="Arial"/>
                <a:cs typeface="Arial"/>
              </a:rPr>
              <a:t>spots' are </a:t>
            </a:r>
            <a:r>
              <a:rPr sz="3200" spc="-10" dirty="0">
                <a:latin typeface="Arial"/>
                <a:cs typeface="Arial"/>
              </a:rPr>
              <a:t>difficult </a:t>
            </a:r>
            <a:r>
              <a:rPr sz="3200" spc="-5" dirty="0">
                <a:latin typeface="Arial"/>
                <a:cs typeface="Arial"/>
              </a:rPr>
              <a:t>to eliminate </a:t>
            </a:r>
            <a:r>
              <a:rPr sz="3200" dirty="0">
                <a:latin typeface="Arial"/>
                <a:cs typeface="Arial"/>
              </a:rPr>
              <a:t>in </a:t>
            </a:r>
            <a:r>
              <a:rPr sz="3200" spc="-5" dirty="0">
                <a:latin typeface="Arial"/>
                <a:cs typeface="Arial"/>
              </a:rPr>
              <a:t>this  </a:t>
            </a:r>
            <a:r>
              <a:rPr sz="3200" dirty="0">
                <a:latin typeface="Arial"/>
                <a:cs typeface="Arial"/>
              </a:rPr>
              <a:t>type of mixer </a:t>
            </a:r>
            <a:r>
              <a:rPr sz="3200" spc="-5" dirty="0">
                <a:latin typeface="Arial"/>
                <a:cs typeface="Arial"/>
              </a:rPr>
              <a:t>and the </a:t>
            </a:r>
            <a:r>
              <a:rPr sz="3200" dirty="0">
                <a:latin typeface="Arial"/>
                <a:cs typeface="Arial"/>
              </a:rPr>
              <a:t>shearing </a:t>
            </a:r>
            <a:r>
              <a:rPr sz="3200" spc="-5" dirty="0">
                <a:latin typeface="Arial"/>
                <a:cs typeface="Arial"/>
              </a:rPr>
              <a:t>action caused</a:t>
            </a:r>
            <a:r>
              <a:rPr sz="3200" spc="-1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by  t</a:t>
            </a:r>
            <a:r>
              <a:rPr sz="3200" u="dash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he </a:t>
            </a:r>
            <a:r>
              <a:rPr sz="3200" u="dash" spc="-5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movement </a:t>
            </a:r>
            <a:r>
              <a:rPr sz="3200" u="dash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of the </a:t>
            </a:r>
            <a:r>
              <a:rPr sz="3200" u="dash" spc="-5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blades may </a:t>
            </a:r>
            <a:r>
              <a:rPr sz="3200" u="dash" spc="-10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be insufficien</a:t>
            </a:r>
            <a:r>
              <a:rPr sz="3200" spc="-10" dirty="0">
                <a:latin typeface="Arial"/>
                <a:cs typeface="Arial"/>
              </a:rPr>
              <a:t>t  </a:t>
            </a:r>
            <a:r>
              <a:rPr sz="3200" dirty="0">
                <a:latin typeface="Arial"/>
                <a:cs typeface="Arial"/>
              </a:rPr>
              <a:t>t</a:t>
            </a:r>
            <a:r>
              <a:rPr sz="3200" spc="-15" dirty="0">
                <a:latin typeface="Arial"/>
                <a:cs typeface="Arial"/>
              </a:rPr>
              <a:t>o</a:t>
            </a:r>
            <a:r>
              <a:rPr sz="2100" spc="-7" baseline="55555" dirty="0">
                <a:solidFill>
                  <a:srgbClr val="464652"/>
                </a:solidFill>
                <a:latin typeface="Arial"/>
                <a:cs typeface="Arial"/>
              </a:rPr>
              <a:t>1</a:t>
            </a:r>
            <a:r>
              <a:rPr sz="2100" spc="-1005" baseline="55555" dirty="0">
                <a:solidFill>
                  <a:srgbClr val="464652"/>
                </a:solidFill>
                <a:latin typeface="Arial"/>
                <a:cs typeface="Arial"/>
              </a:rPr>
              <a:t>3</a:t>
            </a:r>
            <a:r>
              <a:rPr sz="3200" spc="-1115" dirty="0">
                <a:latin typeface="Arial"/>
                <a:cs typeface="Arial"/>
              </a:rPr>
              <a:t>b</a:t>
            </a:r>
            <a:r>
              <a:rPr sz="2100" baseline="55555" dirty="0">
                <a:solidFill>
                  <a:srgbClr val="464652"/>
                </a:solidFill>
                <a:latin typeface="Arial"/>
                <a:cs typeface="Arial"/>
              </a:rPr>
              <a:t>8</a:t>
            </a:r>
            <a:r>
              <a:rPr sz="2100" spc="-97" baseline="55555" dirty="0">
                <a:solidFill>
                  <a:srgbClr val="464652"/>
                </a:solidFill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re</a:t>
            </a:r>
            <a:r>
              <a:rPr sz="3200" spc="-15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k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up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d</a:t>
            </a:r>
            <a:r>
              <a:rPr sz="3200" dirty="0">
                <a:latin typeface="Arial"/>
                <a:cs typeface="Arial"/>
              </a:rPr>
              <a:t>rug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-15" dirty="0">
                <a:latin typeface="Arial"/>
                <a:cs typeface="Arial"/>
              </a:rPr>
              <a:t>g</a:t>
            </a:r>
            <a:r>
              <a:rPr sz="3200" dirty="0">
                <a:latin typeface="Arial"/>
                <a:cs typeface="Arial"/>
              </a:rPr>
              <a:t>gr</a:t>
            </a:r>
            <a:r>
              <a:rPr sz="3200" spc="-15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g</a:t>
            </a:r>
            <a:r>
              <a:rPr sz="3200" spc="-15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t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s.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6353555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4151" y="6432803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0" y="0"/>
                </a:moveTo>
                <a:lnTo>
                  <a:pt x="0" y="190500"/>
                </a:lnTo>
                <a:lnTo>
                  <a:pt x="120396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339" y="172923"/>
            <a:ext cx="8923020" cy="65963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12420" marR="30480" indent="-274320" algn="just">
              <a:lnSpc>
                <a:spcPct val="100000"/>
              </a:lnSpc>
              <a:spcBef>
                <a:spcPts val="105"/>
              </a:spcBef>
              <a:buClr>
                <a:srgbClr val="717BA2"/>
              </a:buClr>
              <a:buSzPct val="75000"/>
              <a:buChar char=""/>
              <a:tabLst>
                <a:tab pos="312420" algn="l"/>
              </a:tabLst>
            </a:pPr>
            <a:r>
              <a:rPr sz="3200" dirty="0">
                <a:latin typeface="Arial"/>
                <a:cs typeface="Arial"/>
              </a:rPr>
              <a:t>The </a:t>
            </a:r>
            <a:r>
              <a:rPr sz="3200" spc="-5" dirty="0">
                <a:latin typeface="Arial"/>
                <a:cs typeface="Arial"/>
              </a:rPr>
              <a:t>ribbon </a:t>
            </a:r>
            <a:r>
              <a:rPr sz="3200" spc="-30" dirty="0">
                <a:latin typeface="Arial"/>
                <a:cs typeface="Arial"/>
              </a:rPr>
              <a:t>mixer, </a:t>
            </a:r>
            <a:r>
              <a:rPr sz="3200" spc="-25" dirty="0">
                <a:latin typeface="Arial"/>
                <a:cs typeface="Arial"/>
              </a:rPr>
              <a:t>however, </a:t>
            </a:r>
            <a:r>
              <a:rPr sz="3200" b="1" dirty="0">
                <a:latin typeface="Arial"/>
                <a:cs typeface="Arial"/>
              </a:rPr>
              <a:t>mix poorly </a:t>
            </a:r>
            <a:r>
              <a:rPr sz="3200" b="1" spc="-65" dirty="0">
                <a:latin typeface="Arial"/>
                <a:cs typeface="Arial"/>
              </a:rPr>
              <a:t>flowing  </a:t>
            </a:r>
            <a:r>
              <a:rPr sz="3200" b="1" spc="-5" dirty="0">
                <a:latin typeface="Arial"/>
                <a:cs typeface="Arial"/>
              </a:rPr>
              <a:t>m</a:t>
            </a:r>
            <a:r>
              <a:rPr sz="3200" b="1" u="dash" spc="-5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aterial </a:t>
            </a:r>
            <a:r>
              <a:rPr sz="3200" u="dash" spc="-5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and </a:t>
            </a:r>
            <a:r>
              <a:rPr sz="3200" u="dash" spc="-10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is </a:t>
            </a:r>
            <a:r>
              <a:rPr sz="3200" u="dash" spc="-5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less likely </a:t>
            </a:r>
            <a:r>
              <a:rPr sz="3200" u="dash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to cause </a:t>
            </a:r>
            <a:r>
              <a:rPr sz="3200" u="dash" spc="-5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segregation </a:t>
            </a:r>
            <a:r>
              <a:rPr sz="3200" spc="-5" dirty="0">
                <a:latin typeface="Arial"/>
                <a:cs typeface="Arial"/>
              </a:rPr>
              <a:t> than </a:t>
            </a:r>
            <a:r>
              <a:rPr sz="3200" dirty="0">
                <a:latin typeface="Arial"/>
                <a:cs typeface="Arial"/>
              </a:rPr>
              <a:t>a </a:t>
            </a:r>
            <a:r>
              <a:rPr sz="3200" spc="-5" dirty="0">
                <a:latin typeface="Arial"/>
                <a:cs typeface="Arial"/>
              </a:rPr>
              <a:t>tumbling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35" dirty="0">
                <a:latin typeface="Arial"/>
                <a:cs typeface="Arial"/>
              </a:rPr>
              <a:t>mixer.</a:t>
            </a:r>
            <a:endParaRPr sz="3200">
              <a:latin typeface="Arial"/>
              <a:cs typeface="Arial"/>
            </a:endParaRPr>
          </a:p>
          <a:p>
            <a:pPr marL="312420" marR="143510" indent="-274320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000"/>
              <a:buChar char=""/>
              <a:tabLst>
                <a:tab pos="312420" algn="l"/>
              </a:tabLst>
            </a:pPr>
            <a:r>
              <a:rPr sz="3200" dirty="0">
                <a:latin typeface="Arial"/>
                <a:cs typeface="Arial"/>
              </a:rPr>
              <a:t>The </a:t>
            </a:r>
            <a:r>
              <a:rPr sz="3200" b="1" spc="-5" dirty="0">
                <a:latin typeface="Arial"/>
                <a:cs typeface="Arial"/>
              </a:rPr>
              <a:t>Nautamixer </a:t>
            </a:r>
            <a:r>
              <a:rPr sz="3200" dirty="0">
                <a:latin typeface="Arial"/>
                <a:cs typeface="Arial"/>
              </a:rPr>
              <a:t>consists of a conical vessel  </a:t>
            </a:r>
            <a:r>
              <a:rPr sz="3200" spc="-5" dirty="0">
                <a:latin typeface="Arial"/>
                <a:cs typeface="Arial"/>
              </a:rPr>
              <a:t>fitted </a:t>
            </a:r>
            <a:r>
              <a:rPr sz="3200" dirty="0">
                <a:latin typeface="Arial"/>
                <a:cs typeface="Arial"/>
              </a:rPr>
              <a:t>at </a:t>
            </a:r>
            <a:r>
              <a:rPr sz="3200" spc="-5" dirty="0">
                <a:latin typeface="Arial"/>
                <a:cs typeface="Arial"/>
              </a:rPr>
              <a:t>the base </a:t>
            </a:r>
            <a:r>
              <a:rPr sz="3200" dirty="0">
                <a:latin typeface="Arial"/>
                <a:cs typeface="Arial"/>
              </a:rPr>
              <a:t>with a </a:t>
            </a:r>
            <a:r>
              <a:rPr sz="3200" spc="-5" dirty="0">
                <a:latin typeface="Arial"/>
                <a:cs typeface="Arial"/>
              </a:rPr>
              <a:t>rotating </a:t>
            </a:r>
            <a:r>
              <a:rPr sz="3200" spc="-30" dirty="0">
                <a:latin typeface="Arial"/>
                <a:cs typeface="Arial"/>
              </a:rPr>
              <a:t>screw, </a:t>
            </a:r>
            <a:r>
              <a:rPr sz="3200" dirty="0">
                <a:latin typeface="Arial"/>
                <a:cs typeface="Arial"/>
              </a:rPr>
              <a:t>which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is  </a:t>
            </a:r>
            <a:r>
              <a:rPr sz="3200" spc="-5" dirty="0">
                <a:latin typeface="Arial"/>
                <a:cs typeface="Arial"/>
              </a:rPr>
              <a:t>fastened </a:t>
            </a:r>
            <a:r>
              <a:rPr sz="3200" dirty="0">
                <a:latin typeface="Arial"/>
                <a:cs typeface="Arial"/>
              </a:rPr>
              <a:t>to the </a:t>
            </a:r>
            <a:r>
              <a:rPr sz="3200" spc="-5" dirty="0">
                <a:latin typeface="Arial"/>
                <a:cs typeface="Arial"/>
              </a:rPr>
              <a:t>end </a:t>
            </a:r>
            <a:r>
              <a:rPr sz="3200" spc="-10" dirty="0">
                <a:latin typeface="Arial"/>
                <a:cs typeface="Arial"/>
              </a:rPr>
              <a:t>of </a:t>
            </a:r>
            <a:r>
              <a:rPr sz="3200" dirty="0">
                <a:latin typeface="Arial"/>
                <a:cs typeface="Arial"/>
              </a:rPr>
              <a:t>a </a:t>
            </a:r>
            <a:r>
              <a:rPr sz="3200" spc="-5" dirty="0">
                <a:latin typeface="Arial"/>
                <a:cs typeface="Arial"/>
              </a:rPr>
              <a:t>rotating </a:t>
            </a:r>
            <a:r>
              <a:rPr sz="3200" dirty="0">
                <a:latin typeface="Arial"/>
                <a:cs typeface="Arial"/>
              </a:rPr>
              <a:t>arm at the  </a:t>
            </a:r>
            <a:r>
              <a:rPr sz="3200" spc="-5" dirty="0">
                <a:latin typeface="Arial"/>
                <a:cs typeface="Arial"/>
              </a:rPr>
              <a:t>upper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end.</a:t>
            </a:r>
            <a:endParaRPr sz="3200">
              <a:latin typeface="Arial"/>
              <a:cs typeface="Arial"/>
            </a:endParaRPr>
          </a:p>
          <a:p>
            <a:pPr marL="312420" marR="54610" indent="-274320">
              <a:lnSpc>
                <a:spcPct val="100000"/>
              </a:lnSpc>
              <a:spcBef>
                <a:spcPts val="605"/>
              </a:spcBef>
              <a:buClr>
                <a:srgbClr val="717BA2"/>
              </a:buClr>
              <a:buSzPct val="75000"/>
              <a:buChar char=""/>
              <a:tabLst>
                <a:tab pos="312420" algn="l"/>
              </a:tabLst>
            </a:pPr>
            <a:r>
              <a:rPr sz="3200" dirty="0">
                <a:latin typeface="Arial"/>
                <a:cs typeface="Arial"/>
              </a:rPr>
              <a:t>The screw conveys the </a:t>
            </a:r>
            <a:r>
              <a:rPr sz="3200" spc="-5" dirty="0">
                <a:latin typeface="Arial"/>
                <a:cs typeface="Arial"/>
              </a:rPr>
              <a:t>material </a:t>
            </a:r>
            <a:r>
              <a:rPr sz="3200" dirty="0">
                <a:latin typeface="Arial"/>
                <a:cs typeface="Arial"/>
              </a:rPr>
              <a:t>to </a:t>
            </a:r>
            <a:r>
              <a:rPr sz="3200" spc="-5" dirty="0">
                <a:latin typeface="Arial"/>
                <a:cs typeface="Arial"/>
              </a:rPr>
              <a:t>near </a:t>
            </a:r>
            <a:r>
              <a:rPr sz="3200" dirty="0">
                <a:latin typeface="Arial"/>
                <a:cs typeface="Arial"/>
              </a:rPr>
              <a:t>the </a:t>
            </a:r>
            <a:r>
              <a:rPr sz="3200" spc="-114" dirty="0">
                <a:latin typeface="Arial"/>
                <a:cs typeface="Arial"/>
              </a:rPr>
              <a:t>top,  </a:t>
            </a:r>
            <a:r>
              <a:rPr sz="3200" dirty="0">
                <a:latin typeface="Arial"/>
                <a:cs typeface="Arial"/>
              </a:rPr>
              <a:t>where it cascades </a:t>
            </a:r>
            <a:r>
              <a:rPr sz="3200" spc="-5" dirty="0">
                <a:latin typeface="Arial"/>
                <a:cs typeface="Arial"/>
              </a:rPr>
              <a:t>back into the</a:t>
            </a:r>
            <a:r>
              <a:rPr sz="3200" spc="-8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mass.</a:t>
            </a:r>
            <a:endParaRPr sz="3200">
              <a:latin typeface="Arial"/>
              <a:cs typeface="Arial"/>
            </a:endParaRPr>
          </a:p>
          <a:p>
            <a:pPr marL="312420" marR="74930" indent="-274320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000"/>
              <a:buChar char=""/>
              <a:tabLst>
                <a:tab pos="312420" algn="l"/>
              </a:tabLst>
            </a:pPr>
            <a:r>
              <a:rPr sz="3200" dirty="0">
                <a:latin typeface="Arial"/>
                <a:cs typeface="Arial"/>
              </a:rPr>
              <a:t>The mixer thus </a:t>
            </a:r>
            <a:r>
              <a:rPr sz="3200" spc="-5" dirty="0">
                <a:latin typeface="Arial"/>
                <a:cs typeface="Arial"/>
              </a:rPr>
              <a:t>combines </a:t>
            </a:r>
            <a:r>
              <a:rPr sz="3200" dirty="0">
                <a:latin typeface="Arial"/>
                <a:cs typeface="Arial"/>
              </a:rPr>
              <a:t>convective mixing </a:t>
            </a:r>
            <a:r>
              <a:rPr sz="3200" spc="-155" dirty="0">
                <a:latin typeface="Arial"/>
                <a:cs typeface="Arial"/>
              </a:rPr>
              <a:t>(as  </a:t>
            </a:r>
            <a:r>
              <a:rPr sz="3200" dirty="0">
                <a:latin typeface="Arial"/>
                <a:cs typeface="Arial"/>
              </a:rPr>
              <a:t>the </a:t>
            </a:r>
            <a:r>
              <a:rPr sz="3200" spc="-5" dirty="0">
                <a:latin typeface="Arial"/>
                <a:cs typeface="Arial"/>
              </a:rPr>
              <a:t>material </a:t>
            </a:r>
            <a:r>
              <a:rPr sz="3200" dirty="0">
                <a:latin typeface="Arial"/>
                <a:cs typeface="Arial"/>
              </a:rPr>
              <a:t>is raised by the </a:t>
            </a:r>
            <a:r>
              <a:rPr sz="3200" spc="-5" dirty="0">
                <a:latin typeface="Arial"/>
                <a:cs typeface="Arial"/>
              </a:rPr>
              <a:t>helical </a:t>
            </a:r>
            <a:r>
              <a:rPr sz="3200" dirty="0">
                <a:latin typeface="Arial"/>
                <a:cs typeface="Arial"/>
              </a:rPr>
              <a:t>conveyor)  </a:t>
            </a:r>
            <a:r>
              <a:rPr sz="3200" spc="-5" dirty="0">
                <a:latin typeface="Arial"/>
                <a:cs typeface="Arial"/>
              </a:rPr>
              <a:t>and shear and </a:t>
            </a:r>
            <a:r>
              <a:rPr sz="3200" spc="-10" dirty="0">
                <a:latin typeface="Arial"/>
                <a:cs typeface="Arial"/>
              </a:rPr>
              <a:t>diffusive </a:t>
            </a:r>
            <a:r>
              <a:rPr sz="3200" spc="-5" dirty="0">
                <a:latin typeface="Arial"/>
                <a:cs typeface="Arial"/>
              </a:rPr>
              <a:t>mixing (as the material  </a:t>
            </a:r>
            <a:r>
              <a:rPr sz="3200" dirty="0">
                <a:latin typeface="Arial"/>
                <a:cs typeface="Arial"/>
              </a:rPr>
              <a:t>c</a:t>
            </a:r>
            <a:r>
              <a:rPr sz="3200" spc="-725" dirty="0">
                <a:latin typeface="Arial"/>
                <a:cs typeface="Arial"/>
              </a:rPr>
              <a:t>a</a:t>
            </a:r>
            <a:r>
              <a:rPr sz="2100" spc="-89" baseline="31746" dirty="0">
                <a:solidFill>
                  <a:srgbClr val="464652"/>
                </a:solidFill>
                <a:latin typeface="Arial"/>
                <a:cs typeface="Arial"/>
              </a:rPr>
              <a:t>1</a:t>
            </a:r>
            <a:r>
              <a:rPr sz="3200" spc="-1550" dirty="0">
                <a:latin typeface="Arial"/>
                <a:cs typeface="Arial"/>
              </a:rPr>
              <a:t>s</a:t>
            </a:r>
            <a:r>
              <a:rPr sz="2100" spc="-7" baseline="31746" dirty="0">
                <a:solidFill>
                  <a:srgbClr val="464652"/>
                </a:solidFill>
                <a:latin typeface="Arial"/>
                <a:cs typeface="Arial"/>
              </a:rPr>
              <a:t>3</a:t>
            </a:r>
            <a:r>
              <a:rPr sz="2100" spc="-30" baseline="31746" dirty="0">
                <a:solidFill>
                  <a:srgbClr val="464652"/>
                </a:solidFill>
                <a:latin typeface="Arial"/>
                <a:cs typeface="Arial"/>
              </a:rPr>
              <a:t>9</a:t>
            </a:r>
            <a:r>
              <a:rPr sz="3200" dirty="0">
                <a:latin typeface="Arial"/>
                <a:cs typeface="Arial"/>
              </a:rPr>
              <a:t>cad</a:t>
            </a:r>
            <a:r>
              <a:rPr sz="3200" spc="-15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s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</a:t>
            </a:r>
            <a:r>
              <a:rPr sz="3200" spc="-15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wnw</a:t>
            </a:r>
            <a:r>
              <a:rPr sz="3200" spc="-15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rds).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640" y="248767"/>
            <a:ext cx="8771890" cy="633603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700"/>
              </a:spcBef>
            </a:pPr>
            <a:r>
              <a:rPr sz="3200" b="1" spc="-10" dirty="0">
                <a:latin typeface="Times New Roman"/>
                <a:cs typeface="Times New Roman"/>
              </a:rPr>
              <a:t>Procedure:</a:t>
            </a:r>
            <a:endParaRPr sz="3200">
              <a:latin typeface="Times New Roman"/>
              <a:cs typeface="Times New Roman"/>
            </a:endParaRPr>
          </a:p>
          <a:p>
            <a:pPr marL="565785" marR="55880" indent="-515620" algn="just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000"/>
              <a:buAutoNum type="arabicPeriod"/>
              <a:tabLst>
                <a:tab pos="566420" algn="l"/>
              </a:tabLst>
            </a:pPr>
            <a:r>
              <a:rPr sz="3200" dirty="0">
                <a:latin typeface="Times New Roman"/>
                <a:cs typeface="Times New Roman"/>
              </a:rPr>
              <a:t>Eye piece </a:t>
            </a:r>
            <a:r>
              <a:rPr sz="3200" spc="-5" dirty="0">
                <a:latin typeface="Times New Roman"/>
                <a:cs typeface="Times New Roman"/>
              </a:rPr>
              <a:t>of the </a:t>
            </a:r>
            <a:r>
              <a:rPr sz="3200" dirty="0">
                <a:latin typeface="Times New Roman"/>
                <a:cs typeface="Times New Roman"/>
              </a:rPr>
              <a:t>microscope </a:t>
            </a:r>
            <a:r>
              <a:rPr sz="3200" spc="-5" dirty="0">
                <a:latin typeface="Times New Roman"/>
                <a:cs typeface="Times New Roman"/>
              </a:rPr>
              <a:t>is fitted with </a:t>
            </a:r>
            <a:r>
              <a:rPr sz="3200" dirty="0">
                <a:latin typeface="Times New Roman"/>
                <a:cs typeface="Times New Roman"/>
              </a:rPr>
              <a:t>a  </a:t>
            </a:r>
            <a:r>
              <a:rPr sz="3200" spc="-15" dirty="0">
                <a:latin typeface="Times New Roman"/>
                <a:cs typeface="Times New Roman"/>
              </a:rPr>
              <a:t>micrometer.</a:t>
            </a:r>
            <a:endParaRPr sz="3200">
              <a:latin typeface="Times New Roman"/>
              <a:cs typeface="Times New Roman"/>
            </a:endParaRPr>
          </a:p>
          <a:p>
            <a:pPr marL="565785" marR="55880" indent="-515620" algn="just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000"/>
              <a:buAutoNum type="arabicPeriod"/>
              <a:tabLst>
                <a:tab pos="566420" algn="l"/>
              </a:tabLst>
            </a:pPr>
            <a:r>
              <a:rPr sz="3200" dirty="0">
                <a:latin typeface="Times New Roman"/>
                <a:cs typeface="Times New Roman"/>
              </a:rPr>
              <a:t>This eye-piece micrometer </a:t>
            </a:r>
            <a:r>
              <a:rPr sz="3200" spc="-5" dirty="0">
                <a:latin typeface="Times New Roman"/>
                <a:cs typeface="Times New Roman"/>
              </a:rPr>
              <a:t>is </a:t>
            </a:r>
            <a:r>
              <a:rPr sz="3200" dirty="0">
                <a:latin typeface="Times New Roman"/>
                <a:cs typeface="Times New Roman"/>
              </a:rPr>
              <a:t>calibrated </a:t>
            </a:r>
            <a:r>
              <a:rPr sz="3200" spc="-5" dirty="0">
                <a:latin typeface="Times New Roman"/>
                <a:cs typeface="Times New Roman"/>
              </a:rPr>
              <a:t>using </a:t>
            </a:r>
            <a:r>
              <a:rPr sz="3200" dirty="0">
                <a:latin typeface="Times New Roman"/>
                <a:cs typeface="Times New Roman"/>
              </a:rPr>
              <a:t>a  standard stage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Times New Roman"/>
                <a:cs typeface="Times New Roman"/>
              </a:rPr>
              <a:t>micrometer.</a:t>
            </a:r>
            <a:endParaRPr sz="3200">
              <a:latin typeface="Times New Roman"/>
              <a:cs typeface="Times New Roman"/>
            </a:endParaRPr>
          </a:p>
          <a:p>
            <a:pPr marL="565785" marR="55880" indent="-515620" algn="just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000"/>
              <a:buAutoNum type="arabicPeriod"/>
              <a:tabLst>
                <a:tab pos="566420" algn="l"/>
              </a:tabLst>
            </a:pPr>
            <a:r>
              <a:rPr sz="3200" dirty="0">
                <a:latin typeface="Times New Roman"/>
                <a:cs typeface="Times New Roman"/>
              </a:rPr>
              <a:t>The powder sample </a:t>
            </a:r>
            <a:r>
              <a:rPr sz="3200" spc="-5" dirty="0">
                <a:latin typeface="Times New Roman"/>
                <a:cs typeface="Times New Roman"/>
              </a:rPr>
              <a:t>is </a:t>
            </a:r>
            <a:r>
              <a:rPr sz="3200" dirty="0">
                <a:latin typeface="Times New Roman"/>
                <a:cs typeface="Times New Roman"/>
              </a:rPr>
              <a:t>dispersed </a:t>
            </a:r>
            <a:r>
              <a:rPr sz="3200" spc="-10" dirty="0">
                <a:latin typeface="Times New Roman"/>
                <a:cs typeface="Times New Roman"/>
              </a:rPr>
              <a:t>in </a:t>
            </a:r>
            <a:r>
              <a:rPr sz="3200" dirty="0">
                <a:latin typeface="Times New Roman"/>
                <a:cs typeface="Times New Roman"/>
              </a:rPr>
              <a:t>a </a:t>
            </a:r>
            <a:r>
              <a:rPr sz="3200" spc="-5" dirty="0">
                <a:latin typeface="Times New Roman"/>
                <a:cs typeface="Times New Roman"/>
              </a:rPr>
              <a:t>suitable  </a:t>
            </a:r>
            <a:r>
              <a:rPr sz="3200" dirty="0">
                <a:latin typeface="Times New Roman"/>
                <a:cs typeface="Times New Roman"/>
              </a:rPr>
              <a:t>vehicle </a:t>
            </a:r>
            <a:r>
              <a:rPr sz="3200" spc="-10" dirty="0">
                <a:latin typeface="Times New Roman"/>
                <a:cs typeface="Times New Roman"/>
              </a:rPr>
              <a:t>in </a:t>
            </a:r>
            <a:r>
              <a:rPr sz="3200" spc="-5" dirty="0">
                <a:latin typeface="Times New Roman"/>
                <a:cs typeface="Times New Roman"/>
              </a:rPr>
              <a:t>which it </a:t>
            </a:r>
            <a:r>
              <a:rPr sz="3200" spc="5" dirty="0">
                <a:latin typeface="Times New Roman"/>
                <a:cs typeface="Times New Roman"/>
              </a:rPr>
              <a:t>does </a:t>
            </a:r>
            <a:r>
              <a:rPr sz="3200" dirty="0">
                <a:latin typeface="Times New Roman"/>
                <a:cs typeface="Times New Roman"/>
              </a:rPr>
              <a:t>not dissolve </a:t>
            </a:r>
            <a:r>
              <a:rPr sz="3200" spc="-5" dirty="0">
                <a:latin typeface="Times New Roman"/>
                <a:cs typeface="Times New Roman"/>
              </a:rPr>
              <a:t>and its  </a:t>
            </a:r>
            <a:r>
              <a:rPr sz="3200" dirty="0">
                <a:latin typeface="Times New Roman"/>
                <a:cs typeface="Times New Roman"/>
              </a:rPr>
              <a:t>properties are </a:t>
            </a:r>
            <a:r>
              <a:rPr sz="3200" spc="5" dirty="0">
                <a:latin typeface="Times New Roman"/>
                <a:cs typeface="Times New Roman"/>
              </a:rPr>
              <a:t>not </a:t>
            </a:r>
            <a:r>
              <a:rPr sz="3200" dirty="0">
                <a:latin typeface="Times New Roman"/>
                <a:cs typeface="Times New Roman"/>
              </a:rPr>
              <a:t>altered. </a:t>
            </a:r>
            <a:r>
              <a:rPr sz="3200" spc="5" dirty="0">
                <a:latin typeface="Times New Roman"/>
                <a:cs typeface="Times New Roman"/>
              </a:rPr>
              <a:t>(eg. </a:t>
            </a:r>
            <a:r>
              <a:rPr sz="3200" spc="-25" dirty="0">
                <a:latin typeface="Times New Roman"/>
                <a:cs typeface="Times New Roman"/>
              </a:rPr>
              <a:t>water, </a:t>
            </a:r>
            <a:r>
              <a:rPr sz="3200" spc="-5" dirty="0">
                <a:latin typeface="Times New Roman"/>
                <a:cs typeface="Times New Roman"/>
              </a:rPr>
              <a:t>paraffin</a:t>
            </a:r>
            <a:r>
              <a:rPr sz="3200" spc="-1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oil.)</a:t>
            </a:r>
            <a:endParaRPr sz="3200">
              <a:latin typeface="Times New Roman"/>
              <a:cs typeface="Times New Roman"/>
            </a:endParaRPr>
          </a:p>
          <a:p>
            <a:pPr marL="565785" marR="56515" indent="-515620" algn="just">
              <a:lnSpc>
                <a:spcPct val="100000"/>
              </a:lnSpc>
              <a:spcBef>
                <a:spcPts val="605"/>
              </a:spcBef>
              <a:buClr>
                <a:srgbClr val="717BA2"/>
              </a:buClr>
              <a:buSzPct val="75000"/>
              <a:buAutoNum type="arabicPeriod"/>
              <a:tabLst>
                <a:tab pos="566420" algn="l"/>
              </a:tabLst>
            </a:pPr>
            <a:r>
              <a:rPr sz="3200" dirty="0">
                <a:latin typeface="Times New Roman"/>
                <a:cs typeface="Times New Roman"/>
              </a:rPr>
              <a:t>This sample </a:t>
            </a:r>
            <a:r>
              <a:rPr sz="3200" spc="-5" dirty="0">
                <a:latin typeface="Times New Roman"/>
                <a:cs typeface="Times New Roman"/>
              </a:rPr>
              <a:t>is mounted on </a:t>
            </a:r>
            <a:r>
              <a:rPr sz="3200" dirty="0">
                <a:latin typeface="Times New Roman"/>
                <a:cs typeface="Times New Roman"/>
              </a:rPr>
              <a:t>a </a:t>
            </a:r>
            <a:r>
              <a:rPr sz="3200" spc="-5" dirty="0">
                <a:latin typeface="Times New Roman"/>
                <a:cs typeface="Times New Roman"/>
              </a:rPr>
              <a:t>slide </a:t>
            </a:r>
            <a:r>
              <a:rPr sz="3200" dirty="0">
                <a:latin typeface="Times New Roman"/>
                <a:cs typeface="Times New Roman"/>
              </a:rPr>
              <a:t>and placed </a:t>
            </a:r>
            <a:r>
              <a:rPr sz="3200" spc="-10" dirty="0">
                <a:latin typeface="Times New Roman"/>
                <a:cs typeface="Times New Roman"/>
              </a:rPr>
              <a:t>on  </a:t>
            </a:r>
            <a:r>
              <a:rPr sz="3200" dirty="0">
                <a:latin typeface="Times New Roman"/>
                <a:cs typeface="Times New Roman"/>
              </a:rPr>
              <a:t>the stage </a:t>
            </a:r>
            <a:r>
              <a:rPr sz="3200" spc="5" dirty="0">
                <a:latin typeface="Times New Roman"/>
                <a:cs typeface="Times New Roman"/>
              </a:rPr>
              <a:t>under </a:t>
            </a:r>
            <a:r>
              <a:rPr sz="3200" dirty="0">
                <a:latin typeface="Times New Roman"/>
                <a:cs typeface="Times New Roman"/>
              </a:rPr>
              <a:t>the objective of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microscope.</a:t>
            </a:r>
            <a:endParaRPr sz="3200">
              <a:latin typeface="Times New Roman"/>
              <a:cs typeface="Times New Roman"/>
            </a:endParaRPr>
          </a:p>
          <a:p>
            <a:pPr marL="565785" marR="55880" indent="-515620" algn="just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000"/>
              <a:buAutoNum type="arabicPeriod"/>
              <a:tabLst>
                <a:tab pos="566420" algn="l"/>
              </a:tabLst>
            </a:pPr>
            <a:r>
              <a:rPr sz="3200" dirty="0">
                <a:latin typeface="Times New Roman"/>
                <a:cs typeface="Times New Roman"/>
              </a:rPr>
              <a:t>Around 625 </a:t>
            </a:r>
            <a:r>
              <a:rPr sz="3200" spc="-5" dirty="0">
                <a:latin typeface="Times New Roman"/>
                <a:cs typeface="Times New Roman"/>
              </a:rPr>
              <a:t>particles </a:t>
            </a:r>
            <a:r>
              <a:rPr sz="3200" dirty="0">
                <a:latin typeface="Times New Roman"/>
                <a:cs typeface="Times New Roman"/>
              </a:rPr>
              <a:t>are visualized. </a:t>
            </a:r>
            <a:r>
              <a:rPr sz="3200" spc="-5" dirty="0">
                <a:latin typeface="Times New Roman"/>
                <a:cs typeface="Times New Roman"/>
              </a:rPr>
              <a:t>their  </a:t>
            </a:r>
            <a:r>
              <a:rPr sz="3200" spc="-835" dirty="0">
                <a:latin typeface="Times New Roman"/>
                <a:cs typeface="Times New Roman"/>
              </a:rPr>
              <a:t>d</a:t>
            </a:r>
            <a:r>
              <a:rPr sz="2100" spc="-7" baseline="-25793" dirty="0">
                <a:solidFill>
                  <a:srgbClr val="464652"/>
                </a:solidFill>
                <a:latin typeface="Arial"/>
                <a:cs typeface="Arial"/>
              </a:rPr>
              <a:t>1</a:t>
            </a:r>
            <a:r>
              <a:rPr sz="2100" spc="-1095" baseline="-25793" dirty="0">
                <a:solidFill>
                  <a:srgbClr val="464652"/>
                </a:solidFill>
                <a:latin typeface="Arial"/>
                <a:cs typeface="Arial"/>
              </a:rPr>
              <a:t>4</a:t>
            </a:r>
            <a:r>
              <a:rPr sz="3200" dirty="0">
                <a:latin typeface="Times New Roman"/>
                <a:cs typeface="Times New Roman"/>
              </a:rPr>
              <a:t>ia</a:t>
            </a:r>
            <a:r>
              <a:rPr sz="3200" spc="5" dirty="0">
                <a:latin typeface="Times New Roman"/>
                <a:cs typeface="Times New Roman"/>
              </a:rPr>
              <a:t>m</a:t>
            </a:r>
            <a:r>
              <a:rPr sz="3200" dirty="0">
                <a:latin typeface="Times New Roman"/>
                <a:cs typeface="Times New Roman"/>
              </a:rPr>
              <a:t>eter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i</a:t>
            </a:r>
            <a:r>
              <a:rPr sz="3200" dirty="0">
                <a:latin typeface="Times New Roman"/>
                <a:cs typeface="Times New Roman"/>
              </a:rPr>
              <a:t>s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n</a:t>
            </a:r>
            <a:r>
              <a:rPr sz="3200" spc="5" dirty="0">
                <a:latin typeface="Times New Roman"/>
                <a:cs typeface="Times New Roman"/>
              </a:rPr>
              <a:t>o</a:t>
            </a:r>
            <a:r>
              <a:rPr sz="3200" dirty="0">
                <a:latin typeface="Times New Roman"/>
                <a:cs typeface="Times New Roman"/>
              </a:rPr>
              <a:t>ted 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Times New Roman"/>
                <a:cs typeface="Times New Roman"/>
              </a:rPr>
              <a:t>an</a:t>
            </a:r>
            <a:r>
              <a:rPr sz="3200" dirty="0">
                <a:latin typeface="Times New Roman"/>
                <a:cs typeface="Times New Roman"/>
              </a:rPr>
              <a:t>d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me</a:t>
            </a:r>
            <a:r>
              <a:rPr sz="3200" spc="5" dirty="0">
                <a:latin typeface="Times New Roman"/>
                <a:cs typeface="Times New Roman"/>
              </a:rPr>
              <a:t>a</a:t>
            </a:r>
            <a:r>
              <a:rPr sz="3200" dirty="0">
                <a:latin typeface="Times New Roman"/>
                <a:cs typeface="Times New Roman"/>
              </a:rPr>
              <a:t>n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i</a:t>
            </a:r>
            <a:r>
              <a:rPr sz="3200" dirty="0">
                <a:latin typeface="Times New Roman"/>
                <a:cs typeface="Times New Roman"/>
              </a:rPr>
              <a:t>s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</a:t>
            </a:r>
            <a:r>
              <a:rPr sz="3200" spc="5" dirty="0">
                <a:latin typeface="Times New Roman"/>
                <a:cs typeface="Times New Roman"/>
              </a:rPr>
              <a:t>o</a:t>
            </a:r>
            <a:r>
              <a:rPr sz="3200" dirty="0">
                <a:latin typeface="Times New Roman"/>
                <a:cs typeface="Times New Roman"/>
              </a:rPr>
              <a:t>mp</a:t>
            </a:r>
            <a:r>
              <a:rPr sz="3200" spc="10" dirty="0">
                <a:latin typeface="Times New Roman"/>
                <a:cs typeface="Times New Roman"/>
              </a:rPr>
              <a:t>u</a:t>
            </a:r>
            <a:r>
              <a:rPr sz="3200" dirty="0">
                <a:latin typeface="Times New Roman"/>
                <a:cs typeface="Times New Roman"/>
              </a:rPr>
              <a:t>ted.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353555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4151" y="6432803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0" y="0"/>
                </a:moveTo>
                <a:lnTo>
                  <a:pt x="0" y="190500"/>
                </a:lnTo>
                <a:lnTo>
                  <a:pt x="120396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1000" y="914400"/>
            <a:ext cx="8229600" cy="419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060194" y="5511494"/>
            <a:ext cx="46761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Ribbon agitator powder</a:t>
            </a:r>
            <a:r>
              <a:rPr sz="2800" spc="5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mixer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pPr marL="38100">
                <a:lnSpc>
                  <a:spcPts val="1650"/>
                </a:lnSpc>
              </a:pPr>
              <a:t>140</a:t>
            </a:fld>
            <a:endParaRPr dirty="0"/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4152" y="6432803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120396" y="95250"/>
                </a:moveTo>
                <a:lnTo>
                  <a:pt x="0" y="0"/>
                </a:lnTo>
                <a:lnTo>
                  <a:pt x="0" y="190500"/>
                </a:lnTo>
                <a:lnTo>
                  <a:pt x="120396" y="9525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44500" y="5979058"/>
            <a:ext cx="82550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006725" algn="l"/>
                <a:tab pos="8241665" algn="l"/>
              </a:tabLst>
            </a:pPr>
            <a:r>
              <a:rPr sz="2800" b="1" u="dash" spc="-5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 	Nautamixer	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110739" y="0"/>
            <a:ext cx="5128260" cy="5715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pPr marL="38100">
                <a:lnSpc>
                  <a:spcPts val="1650"/>
                </a:lnSpc>
              </a:pPr>
              <a:t>141</a:t>
            </a:fld>
            <a:endParaRPr dirty="0"/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353555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4151" y="6432803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0" y="0"/>
                </a:moveTo>
                <a:lnTo>
                  <a:pt x="0" y="190500"/>
                </a:lnTo>
                <a:lnTo>
                  <a:pt x="120396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911352" y="2281427"/>
            <a:ext cx="7321550" cy="1821180"/>
            <a:chOff x="911352" y="2281427"/>
            <a:chExt cx="7321550" cy="1821180"/>
          </a:xfrm>
        </p:grpSpPr>
        <p:sp>
          <p:nvSpPr>
            <p:cNvPr id="6" name="object 6"/>
            <p:cNvSpPr/>
            <p:nvPr/>
          </p:nvSpPr>
          <p:spPr>
            <a:xfrm>
              <a:off x="914400" y="2819400"/>
              <a:ext cx="7315200" cy="1280160"/>
            </a:xfrm>
            <a:custGeom>
              <a:avLst/>
              <a:gdLst/>
              <a:ahLst/>
              <a:cxnLst/>
              <a:rect l="l" t="t" r="r" b="b"/>
              <a:pathLst>
                <a:path w="7315200" h="1280160">
                  <a:moveTo>
                    <a:pt x="0" y="1280160"/>
                  </a:moveTo>
                  <a:lnTo>
                    <a:pt x="7315200" y="1280160"/>
                  </a:lnTo>
                  <a:lnTo>
                    <a:pt x="7315200" y="0"/>
                  </a:lnTo>
                  <a:lnTo>
                    <a:pt x="0" y="0"/>
                  </a:lnTo>
                  <a:lnTo>
                    <a:pt x="0" y="1280160"/>
                  </a:lnTo>
                  <a:close/>
                </a:path>
              </a:pathLst>
            </a:custGeom>
            <a:ln w="6096">
              <a:solidFill>
                <a:srgbClr val="717B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14400" y="2819400"/>
              <a:ext cx="228600" cy="1280160"/>
            </a:xfrm>
            <a:custGeom>
              <a:avLst/>
              <a:gdLst/>
              <a:ahLst/>
              <a:cxnLst/>
              <a:rect l="l" t="t" r="r" b="b"/>
              <a:pathLst>
                <a:path w="228600" h="1280160">
                  <a:moveTo>
                    <a:pt x="228600" y="0"/>
                  </a:moveTo>
                  <a:lnTo>
                    <a:pt x="0" y="0"/>
                  </a:lnTo>
                  <a:lnTo>
                    <a:pt x="0" y="1280160"/>
                  </a:lnTo>
                  <a:lnTo>
                    <a:pt x="228600" y="128016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717B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19200" y="2285999"/>
              <a:ext cx="6858000" cy="1066800"/>
            </a:xfrm>
            <a:custGeom>
              <a:avLst/>
              <a:gdLst/>
              <a:ahLst/>
              <a:cxnLst/>
              <a:rect l="l" t="t" r="r" b="b"/>
              <a:pathLst>
                <a:path w="6858000" h="1066800">
                  <a:moveTo>
                    <a:pt x="0" y="1066800"/>
                  </a:moveTo>
                  <a:lnTo>
                    <a:pt x="6858000" y="1066800"/>
                  </a:lnTo>
                  <a:lnTo>
                    <a:pt x="6858000" y="0"/>
                  </a:lnTo>
                  <a:lnTo>
                    <a:pt x="0" y="0"/>
                  </a:lnTo>
                  <a:lnTo>
                    <a:pt x="0" y="10668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731389" y="2301367"/>
            <a:ext cx="38347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u="none" spc="-5" dirty="0">
                <a:solidFill>
                  <a:srgbClr val="001F5F"/>
                </a:solidFill>
                <a:latin typeface="Bookman Uralic"/>
                <a:cs typeface="Bookman Uralic"/>
              </a:rPr>
              <a:t>QC of</a:t>
            </a:r>
            <a:r>
              <a:rPr sz="4000" u="none" spc="-50" dirty="0">
                <a:solidFill>
                  <a:srgbClr val="001F5F"/>
                </a:solidFill>
                <a:latin typeface="Bookman Uralic"/>
                <a:cs typeface="Bookman Uralic"/>
              </a:rPr>
              <a:t> </a:t>
            </a:r>
            <a:r>
              <a:rPr sz="4000" u="none" spc="-10" dirty="0">
                <a:solidFill>
                  <a:srgbClr val="001F5F"/>
                </a:solidFill>
                <a:latin typeface="Bookman Uralic"/>
                <a:cs typeface="Bookman Uralic"/>
              </a:rPr>
              <a:t>Powders</a:t>
            </a:r>
            <a:endParaRPr sz="4000">
              <a:latin typeface="Bookman Uralic"/>
              <a:cs typeface="Bookman Ural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48892" y="6383223"/>
            <a:ext cx="3225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DDE9EB"/>
                </a:solidFill>
                <a:latin typeface="Arial"/>
                <a:cs typeface="Arial"/>
              </a:rPr>
              <a:t>142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4151" y="6432803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0" y="0"/>
                </a:moveTo>
                <a:lnTo>
                  <a:pt x="0" y="190500"/>
                </a:lnTo>
                <a:lnTo>
                  <a:pt x="120396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319227"/>
            <a:ext cx="7338059" cy="468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030220" algn="l"/>
              </a:tabLst>
            </a:pPr>
            <a:r>
              <a:rPr sz="2900" b="1" dirty="0">
                <a:solidFill>
                  <a:srgbClr val="001F5F"/>
                </a:solidFill>
                <a:latin typeface="Bookman Uralic"/>
                <a:cs typeface="Bookman Uralic"/>
              </a:rPr>
              <a:t>QC</a:t>
            </a:r>
            <a:r>
              <a:rPr sz="2900" b="1" spc="10" dirty="0">
                <a:solidFill>
                  <a:srgbClr val="001F5F"/>
                </a:solidFill>
                <a:latin typeface="Bookman Uralic"/>
                <a:cs typeface="Bookman Uralic"/>
              </a:rPr>
              <a:t> </a:t>
            </a:r>
            <a:r>
              <a:rPr sz="2900" b="1" dirty="0">
                <a:solidFill>
                  <a:srgbClr val="001F5F"/>
                </a:solidFill>
                <a:latin typeface="Bookman Uralic"/>
                <a:cs typeface="Bookman Uralic"/>
              </a:rPr>
              <a:t>of</a:t>
            </a:r>
            <a:r>
              <a:rPr sz="2900" b="1" spc="-5" dirty="0">
                <a:solidFill>
                  <a:srgbClr val="001F5F"/>
                </a:solidFill>
                <a:latin typeface="Bookman Uralic"/>
                <a:cs typeface="Bookman Uralic"/>
              </a:rPr>
              <a:t> Powders	</a:t>
            </a:r>
            <a:r>
              <a:rPr sz="2900" i="1" spc="-10" dirty="0">
                <a:solidFill>
                  <a:srgbClr val="001F5F"/>
                </a:solidFill>
                <a:latin typeface="Bookman Uralic"/>
                <a:cs typeface="Bookman Uralic"/>
              </a:rPr>
              <a:t>(elaborate </a:t>
            </a:r>
            <a:r>
              <a:rPr sz="2900" i="1" spc="-35" dirty="0">
                <a:solidFill>
                  <a:srgbClr val="001F5F"/>
                </a:solidFill>
                <a:latin typeface="Bookman Uralic"/>
                <a:cs typeface="Bookman Uralic"/>
              </a:rPr>
              <a:t>as </a:t>
            </a:r>
            <a:r>
              <a:rPr sz="2900" i="1" dirty="0">
                <a:solidFill>
                  <a:srgbClr val="001F5F"/>
                </a:solidFill>
                <a:latin typeface="Bookman Uralic"/>
                <a:cs typeface="Bookman Uralic"/>
              </a:rPr>
              <a:t>per</a:t>
            </a:r>
            <a:r>
              <a:rPr sz="2900" i="1" spc="100" dirty="0">
                <a:solidFill>
                  <a:srgbClr val="001F5F"/>
                </a:solidFill>
                <a:latin typeface="Bookman Uralic"/>
                <a:cs typeface="Bookman Uralic"/>
              </a:rPr>
              <a:t> </a:t>
            </a:r>
            <a:r>
              <a:rPr sz="2900" i="1" spc="-15" dirty="0">
                <a:solidFill>
                  <a:srgbClr val="001F5F"/>
                </a:solidFill>
                <a:latin typeface="Bookman Uralic"/>
                <a:cs typeface="Bookman Uralic"/>
              </a:rPr>
              <a:t>marks)</a:t>
            </a:r>
            <a:endParaRPr sz="2900">
              <a:latin typeface="Bookman Uralic"/>
              <a:cs typeface="Bookman Uralic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pPr marL="38100">
                <a:lnSpc>
                  <a:spcPts val="1650"/>
                </a:lnSpc>
              </a:pPr>
              <a:t>143</a:t>
            </a:fld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739" y="1196085"/>
            <a:ext cx="8575040" cy="1423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7685" algn="l"/>
              </a:tabLst>
            </a:pPr>
            <a:r>
              <a:rPr sz="2250" b="0" u="none" spc="10" dirty="0">
                <a:latin typeface="Arial"/>
                <a:cs typeface="Arial"/>
              </a:rPr>
              <a:t>1.	</a:t>
            </a:r>
            <a:r>
              <a:rPr sz="3000" b="0" u="none" spc="-5" dirty="0">
                <a:latin typeface="Arial"/>
                <a:cs typeface="Arial"/>
              </a:rPr>
              <a:t>Particle size and shape</a:t>
            </a:r>
            <a:r>
              <a:rPr sz="3000" b="0" u="none" spc="-35" dirty="0">
                <a:latin typeface="Arial"/>
                <a:cs typeface="Arial"/>
              </a:rPr>
              <a:t> </a:t>
            </a:r>
            <a:r>
              <a:rPr sz="3000" b="0" u="none" spc="-5" dirty="0">
                <a:latin typeface="Arial"/>
                <a:cs typeface="Arial"/>
              </a:rPr>
              <a:t>determination</a:t>
            </a:r>
            <a:endParaRPr sz="3000">
              <a:latin typeface="Arial"/>
              <a:cs typeface="Arial"/>
            </a:endParaRPr>
          </a:p>
          <a:p>
            <a:pPr marL="527685" marR="5080" indent="-52069">
              <a:lnSpc>
                <a:spcPts val="3310"/>
              </a:lnSpc>
              <a:spcBef>
                <a:spcPts val="845"/>
              </a:spcBef>
            </a:pPr>
            <a:r>
              <a:rPr sz="3300" b="0" i="1" u="none" dirty="0">
                <a:solidFill>
                  <a:srgbClr val="C00000"/>
                </a:solidFill>
                <a:latin typeface="Arial"/>
                <a:cs typeface="Arial"/>
              </a:rPr>
              <a:t>(Methods: </a:t>
            </a:r>
            <a:r>
              <a:rPr sz="3000" b="0" i="1" u="none" dirty="0">
                <a:solidFill>
                  <a:srgbClr val="C00000"/>
                </a:solidFill>
                <a:latin typeface="Arial"/>
                <a:cs typeface="Arial"/>
              </a:rPr>
              <a:t>Sieving, Sedimentation,</a:t>
            </a:r>
            <a:r>
              <a:rPr sz="3000" b="0" i="1" u="none" spc="-114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000" b="0" i="1" u="none" spc="-25" dirty="0">
                <a:solidFill>
                  <a:srgbClr val="C00000"/>
                </a:solidFill>
                <a:latin typeface="Arial"/>
                <a:cs typeface="Arial"/>
              </a:rPr>
              <a:t>Microscopy,  </a:t>
            </a:r>
            <a:r>
              <a:rPr sz="3000" b="0" i="1" u="none" spc="-5" dirty="0">
                <a:solidFill>
                  <a:srgbClr val="C00000"/>
                </a:solidFill>
                <a:latin typeface="Arial"/>
                <a:cs typeface="Arial"/>
              </a:rPr>
              <a:t>light Scattering</a:t>
            </a:r>
            <a:r>
              <a:rPr sz="3000" b="0" i="1" u="none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000" b="0" i="1" u="none" spc="-5" dirty="0">
                <a:solidFill>
                  <a:srgbClr val="C00000"/>
                </a:solidFill>
                <a:latin typeface="Arial"/>
                <a:cs typeface="Arial"/>
              </a:rPr>
              <a:t>etc…)</a:t>
            </a:r>
            <a:endParaRPr sz="3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340"/>
              </a:spcBef>
              <a:buSzPct val="75000"/>
              <a:buAutoNum type="arabicPeriod" startAt="2"/>
              <a:tabLst>
                <a:tab pos="527685" algn="l"/>
                <a:tab pos="528320" algn="l"/>
              </a:tabLst>
            </a:pPr>
            <a:r>
              <a:rPr i="0" dirty="0">
                <a:solidFill>
                  <a:srgbClr val="000000"/>
                </a:solidFill>
                <a:latin typeface="Arial"/>
                <a:cs typeface="Arial"/>
              </a:rPr>
              <a:t>Surface </a:t>
            </a:r>
            <a:r>
              <a:rPr i="0" spc="-5" dirty="0">
                <a:solidFill>
                  <a:srgbClr val="000000"/>
                </a:solidFill>
                <a:latin typeface="Arial"/>
                <a:cs typeface="Arial"/>
              </a:rPr>
              <a:t>area </a:t>
            </a:r>
            <a:r>
              <a:rPr spc="-55" dirty="0"/>
              <a:t>(BET, </a:t>
            </a:r>
            <a:r>
              <a:rPr spc="-5" dirty="0"/>
              <a:t>air</a:t>
            </a:r>
            <a:r>
              <a:rPr spc="35" dirty="0"/>
              <a:t> </a:t>
            </a:r>
            <a:r>
              <a:rPr spc="-5" dirty="0"/>
              <a:t>permeability)</a:t>
            </a:r>
          </a:p>
          <a:p>
            <a:pPr marL="527685" marR="793750" indent="-515620">
              <a:lnSpc>
                <a:spcPts val="3240"/>
              </a:lnSpc>
              <a:spcBef>
                <a:spcPts val="645"/>
              </a:spcBef>
              <a:buSzPct val="75000"/>
              <a:buAutoNum type="arabicPeriod" startAt="2"/>
              <a:tabLst>
                <a:tab pos="527685" algn="l"/>
                <a:tab pos="528320" algn="l"/>
              </a:tabLst>
            </a:pPr>
            <a:r>
              <a:rPr i="0" dirty="0">
                <a:solidFill>
                  <a:srgbClr val="000000"/>
                </a:solidFill>
                <a:latin typeface="Arial"/>
                <a:cs typeface="Arial"/>
              </a:rPr>
              <a:t>Density - </a:t>
            </a:r>
            <a:r>
              <a:rPr i="0" spc="-5" dirty="0">
                <a:solidFill>
                  <a:srgbClr val="000000"/>
                </a:solidFill>
                <a:latin typeface="Arial"/>
                <a:cs typeface="Arial"/>
              </a:rPr>
              <a:t>Bulk density </a:t>
            </a:r>
            <a:r>
              <a:rPr i="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i="0" spc="-5" dirty="0">
                <a:solidFill>
                  <a:srgbClr val="000000"/>
                </a:solidFill>
                <a:latin typeface="Arial"/>
                <a:cs typeface="Arial"/>
              </a:rPr>
              <a:t>tapped </a:t>
            </a:r>
            <a:r>
              <a:rPr i="0" spc="-30" dirty="0">
                <a:solidFill>
                  <a:srgbClr val="000000"/>
                </a:solidFill>
                <a:latin typeface="Arial"/>
                <a:cs typeface="Arial"/>
              </a:rPr>
              <a:t>density, </a:t>
            </a:r>
            <a:r>
              <a:rPr i="0" spc="-5" dirty="0">
                <a:solidFill>
                  <a:srgbClr val="000000"/>
                </a:solidFill>
                <a:latin typeface="Arial"/>
                <a:cs typeface="Arial"/>
              </a:rPr>
              <a:t>true  density</a:t>
            </a:r>
          </a:p>
          <a:p>
            <a:pPr marL="527685" indent="-515620">
              <a:lnSpc>
                <a:spcPct val="100000"/>
              </a:lnSpc>
              <a:spcBef>
                <a:spcPts val="195"/>
              </a:spcBef>
              <a:buSzPct val="75000"/>
              <a:buAutoNum type="arabicPeriod" startAt="2"/>
              <a:tabLst>
                <a:tab pos="527685" algn="l"/>
                <a:tab pos="528320" algn="l"/>
              </a:tabLst>
            </a:pPr>
            <a:r>
              <a:rPr i="0" spc="-5" dirty="0">
                <a:solidFill>
                  <a:srgbClr val="000000"/>
                </a:solidFill>
                <a:latin typeface="Arial"/>
                <a:cs typeface="Arial"/>
              </a:rPr>
              <a:t>Granule </a:t>
            </a:r>
            <a:r>
              <a:rPr i="0" spc="-30" dirty="0">
                <a:solidFill>
                  <a:srgbClr val="000000"/>
                </a:solidFill>
                <a:latin typeface="Arial"/>
                <a:cs typeface="Arial"/>
              </a:rPr>
              <a:t>density, </a:t>
            </a:r>
            <a:r>
              <a:rPr i="0" spc="-5" dirty="0">
                <a:solidFill>
                  <a:srgbClr val="000000"/>
                </a:solidFill>
                <a:latin typeface="Arial"/>
                <a:cs typeface="Arial"/>
              </a:rPr>
              <a:t>strength and</a:t>
            </a:r>
            <a:r>
              <a:rPr i="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i="0" spc="-5" dirty="0">
                <a:solidFill>
                  <a:srgbClr val="000000"/>
                </a:solidFill>
                <a:latin typeface="Arial"/>
                <a:cs typeface="Arial"/>
              </a:rPr>
              <a:t>friability</a:t>
            </a:r>
          </a:p>
          <a:p>
            <a:pPr marL="527685" marR="1584960" indent="-515620">
              <a:lnSpc>
                <a:spcPts val="3240"/>
              </a:lnSpc>
              <a:spcBef>
                <a:spcPts val="650"/>
              </a:spcBef>
              <a:buSzPct val="75000"/>
              <a:buAutoNum type="arabicPeriod" startAt="2"/>
              <a:tabLst>
                <a:tab pos="527685" algn="l"/>
                <a:tab pos="528320" algn="l"/>
                <a:tab pos="3446779" algn="l"/>
                <a:tab pos="4461510" algn="l"/>
              </a:tabLst>
            </a:pPr>
            <a:r>
              <a:rPr i="0" dirty="0">
                <a:solidFill>
                  <a:srgbClr val="000000"/>
                </a:solidFill>
                <a:latin typeface="Arial"/>
                <a:cs typeface="Arial"/>
              </a:rPr>
              <a:t>Flow </a:t>
            </a:r>
            <a:r>
              <a:rPr i="0" spc="-5" dirty="0">
                <a:solidFill>
                  <a:srgbClr val="000000"/>
                </a:solidFill>
                <a:latin typeface="Arial"/>
                <a:cs typeface="Arial"/>
              </a:rPr>
              <a:t>properties-	</a:t>
            </a:r>
            <a:r>
              <a:rPr i="0" dirty="0">
                <a:solidFill>
                  <a:srgbClr val="000000"/>
                </a:solidFill>
                <a:latin typeface="Arial"/>
                <a:cs typeface="Arial"/>
              </a:rPr>
              <a:t>Angle of </a:t>
            </a:r>
            <a:r>
              <a:rPr i="0" spc="-5" dirty="0">
                <a:solidFill>
                  <a:srgbClr val="000000"/>
                </a:solidFill>
                <a:latin typeface="Arial"/>
                <a:cs typeface="Arial"/>
              </a:rPr>
              <a:t>Repose,  Compressibility</a:t>
            </a:r>
            <a:r>
              <a:rPr i="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i="0" spc="-5" dirty="0">
                <a:solidFill>
                  <a:srgbClr val="000000"/>
                </a:solidFill>
                <a:latin typeface="Arial"/>
                <a:cs typeface="Arial"/>
              </a:rPr>
              <a:t>Index,	</a:t>
            </a:r>
            <a:r>
              <a:rPr i="0" dirty="0">
                <a:solidFill>
                  <a:srgbClr val="000000"/>
                </a:solidFill>
                <a:latin typeface="Arial"/>
                <a:cs typeface="Arial"/>
              </a:rPr>
              <a:t>Hausner’s</a:t>
            </a:r>
            <a:r>
              <a:rPr i="0" spc="-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i="0" spc="-5" dirty="0">
                <a:solidFill>
                  <a:srgbClr val="000000"/>
                </a:solidFill>
                <a:latin typeface="Arial"/>
                <a:cs typeface="Arial"/>
              </a:rPr>
              <a:t>ratio</a:t>
            </a:r>
          </a:p>
          <a:p>
            <a:pPr marL="527685" indent="-515620">
              <a:lnSpc>
                <a:spcPct val="100000"/>
              </a:lnSpc>
              <a:spcBef>
                <a:spcPts val="195"/>
              </a:spcBef>
              <a:buSzPct val="75000"/>
              <a:buAutoNum type="arabicPeriod" startAt="2"/>
              <a:tabLst>
                <a:tab pos="527685" algn="l"/>
                <a:tab pos="528320" algn="l"/>
              </a:tabLst>
            </a:pPr>
            <a:r>
              <a:rPr i="0" spc="-5" dirty="0">
                <a:solidFill>
                  <a:srgbClr val="000000"/>
                </a:solidFill>
                <a:latin typeface="Arial"/>
                <a:cs typeface="Arial"/>
              </a:rPr>
              <a:t>Moisture</a:t>
            </a:r>
            <a:r>
              <a:rPr i="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i="0" dirty="0">
                <a:solidFill>
                  <a:srgbClr val="000000"/>
                </a:solidFill>
                <a:latin typeface="Arial"/>
                <a:cs typeface="Arial"/>
              </a:rPr>
              <a:t>content</a:t>
            </a:r>
          </a:p>
          <a:p>
            <a:pPr marL="378460" indent="-365760">
              <a:lnSpc>
                <a:spcPct val="100000"/>
              </a:lnSpc>
              <a:spcBef>
                <a:spcPts val="240"/>
              </a:spcBef>
              <a:buSzPct val="75000"/>
              <a:buAutoNum type="arabicPeriod" startAt="2"/>
              <a:tabLst>
                <a:tab pos="378460" algn="l"/>
                <a:tab pos="8607425" algn="l"/>
              </a:tabLst>
            </a:pPr>
            <a:r>
              <a:rPr i="0" u="dash" dirty="0">
                <a:solidFill>
                  <a:srgbClr val="000000"/>
                </a:solidFill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 </a:t>
            </a:r>
            <a:r>
              <a:rPr i="0" u="dash" spc="-495" dirty="0">
                <a:solidFill>
                  <a:srgbClr val="000000"/>
                </a:solidFill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 </a:t>
            </a:r>
            <a:r>
              <a:rPr i="0" u="dash" spc="-5" dirty="0">
                <a:solidFill>
                  <a:srgbClr val="000000"/>
                </a:solidFill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Percentage</a:t>
            </a:r>
            <a:r>
              <a:rPr i="0" u="dash" spc="-55" dirty="0">
                <a:solidFill>
                  <a:srgbClr val="000000"/>
                </a:solidFill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 </a:t>
            </a:r>
            <a:r>
              <a:rPr i="0" u="dash" spc="-5" dirty="0">
                <a:solidFill>
                  <a:srgbClr val="000000"/>
                </a:solidFill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fines	</a:t>
            </a:r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353555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4151" y="6432803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0" y="0"/>
                </a:moveTo>
                <a:lnTo>
                  <a:pt x="0" y="190500"/>
                </a:lnTo>
                <a:lnTo>
                  <a:pt x="120396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5940" y="271983"/>
            <a:ext cx="30759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u="none" dirty="0">
                <a:solidFill>
                  <a:srgbClr val="001F5F"/>
                </a:solidFill>
                <a:latin typeface="Bookman Uralic"/>
                <a:cs typeface="Bookman Uralic"/>
              </a:rPr>
              <a:t>QC of</a:t>
            </a:r>
            <a:r>
              <a:rPr sz="3200" u="none" spc="-90" dirty="0">
                <a:solidFill>
                  <a:srgbClr val="001F5F"/>
                </a:solidFill>
                <a:latin typeface="Bookman Uralic"/>
                <a:cs typeface="Bookman Uralic"/>
              </a:rPr>
              <a:t> </a:t>
            </a:r>
            <a:r>
              <a:rPr sz="3200" u="none" spc="-5" dirty="0">
                <a:solidFill>
                  <a:srgbClr val="001F5F"/>
                </a:solidFill>
                <a:latin typeface="Bookman Uralic"/>
                <a:cs typeface="Bookman Uralic"/>
              </a:rPr>
              <a:t>Powders</a:t>
            </a:r>
            <a:endParaRPr sz="3200">
              <a:latin typeface="Bookman Uralic"/>
              <a:cs typeface="Bookman Uralic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pPr marL="38100">
                <a:lnSpc>
                  <a:spcPts val="1650"/>
                </a:lnSpc>
              </a:pPr>
              <a:t>144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40640" y="886713"/>
            <a:ext cx="8693785" cy="55473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latin typeface="Arial"/>
                <a:cs typeface="Arial"/>
              </a:rPr>
              <a:t>Granule </a:t>
            </a:r>
            <a:r>
              <a:rPr sz="3200" spc="-35" dirty="0">
                <a:latin typeface="Arial"/>
                <a:cs typeface="Arial"/>
              </a:rPr>
              <a:t>density, </a:t>
            </a:r>
            <a:r>
              <a:rPr sz="3200" spc="-5" dirty="0">
                <a:latin typeface="Arial"/>
                <a:cs typeface="Arial"/>
              </a:rPr>
              <a:t>strength and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friability-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35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</a:pPr>
            <a:r>
              <a:rPr sz="2800" b="1" spc="-5" dirty="0">
                <a:latin typeface="Arial"/>
                <a:cs typeface="Arial"/>
              </a:rPr>
              <a:t>Granule density = Granule weight/ Granule</a:t>
            </a:r>
            <a:r>
              <a:rPr sz="2800" b="1" spc="114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volume</a:t>
            </a:r>
            <a:endParaRPr sz="2800">
              <a:latin typeface="Arial"/>
              <a:cs typeface="Arial"/>
            </a:endParaRPr>
          </a:p>
          <a:p>
            <a:pPr marL="565785" marR="294640" indent="-515620">
              <a:lnSpc>
                <a:spcPct val="90000"/>
              </a:lnSpc>
              <a:spcBef>
                <a:spcPts val="585"/>
              </a:spcBef>
              <a:buSzPct val="75000"/>
              <a:buFont typeface="Arial"/>
              <a:buChar char=""/>
              <a:tabLst>
                <a:tab pos="565785" algn="l"/>
                <a:tab pos="566420" algn="l"/>
              </a:tabLst>
            </a:pPr>
            <a:r>
              <a:rPr sz="3200" i="1" spc="-5" dirty="0">
                <a:latin typeface="Arial"/>
                <a:cs typeface="Arial"/>
              </a:rPr>
              <a:t>Granule volume </a:t>
            </a:r>
            <a:r>
              <a:rPr sz="3200" i="1" dirty="0">
                <a:latin typeface="Arial"/>
                <a:cs typeface="Arial"/>
              </a:rPr>
              <a:t>is </a:t>
            </a:r>
            <a:r>
              <a:rPr sz="3200" i="1" spc="-5" dirty="0">
                <a:latin typeface="Arial"/>
                <a:cs typeface="Arial"/>
              </a:rPr>
              <a:t>determined </a:t>
            </a:r>
            <a:r>
              <a:rPr sz="3200" i="1" dirty="0">
                <a:latin typeface="Arial"/>
                <a:cs typeface="Arial"/>
              </a:rPr>
              <a:t>by mercury  </a:t>
            </a:r>
            <a:r>
              <a:rPr sz="3200" i="1" spc="-5" dirty="0">
                <a:latin typeface="Arial"/>
                <a:cs typeface="Arial"/>
              </a:rPr>
              <a:t>displacement method. </a:t>
            </a:r>
            <a:r>
              <a:rPr sz="3200" i="1" dirty="0">
                <a:latin typeface="Arial"/>
                <a:cs typeface="Arial"/>
              </a:rPr>
              <a:t>Mercury is used as it  </a:t>
            </a:r>
            <a:r>
              <a:rPr sz="3200" i="1" spc="-5" dirty="0">
                <a:latin typeface="Arial"/>
                <a:cs typeface="Arial"/>
              </a:rPr>
              <a:t>enters voids but does not enter the pores </a:t>
            </a:r>
            <a:r>
              <a:rPr sz="3200" i="1" dirty="0">
                <a:latin typeface="Arial"/>
                <a:cs typeface="Arial"/>
              </a:rPr>
              <a:t>of  the</a:t>
            </a:r>
            <a:r>
              <a:rPr sz="3200" i="1" spc="-20" dirty="0">
                <a:latin typeface="Arial"/>
                <a:cs typeface="Arial"/>
              </a:rPr>
              <a:t> </a:t>
            </a:r>
            <a:r>
              <a:rPr sz="3200" i="1" spc="-5" dirty="0">
                <a:latin typeface="Arial"/>
                <a:cs typeface="Arial"/>
              </a:rPr>
              <a:t>particles.</a:t>
            </a:r>
            <a:endParaRPr sz="3200">
              <a:latin typeface="Arial"/>
              <a:cs typeface="Arial"/>
            </a:endParaRPr>
          </a:p>
          <a:p>
            <a:pPr marL="565785" indent="-515620">
              <a:lnSpc>
                <a:spcPts val="3650"/>
              </a:lnSpc>
              <a:spcBef>
                <a:spcPts val="215"/>
              </a:spcBef>
              <a:buSzPct val="75000"/>
              <a:buFont typeface="Arial"/>
              <a:buChar char=""/>
              <a:tabLst>
                <a:tab pos="565785" algn="l"/>
                <a:tab pos="566420" algn="l"/>
              </a:tabLst>
            </a:pPr>
            <a:r>
              <a:rPr sz="3200" i="1" dirty="0">
                <a:latin typeface="Arial"/>
                <a:cs typeface="Arial"/>
              </a:rPr>
              <a:t>Mercury also </a:t>
            </a:r>
            <a:r>
              <a:rPr sz="3200" i="1" spc="-5" dirty="0">
                <a:latin typeface="Arial"/>
                <a:cs typeface="Arial"/>
              </a:rPr>
              <a:t>has non </a:t>
            </a:r>
            <a:r>
              <a:rPr sz="3200" i="1" dirty="0">
                <a:latin typeface="Arial"/>
                <a:cs typeface="Arial"/>
              </a:rPr>
              <a:t>wetting</a:t>
            </a:r>
            <a:r>
              <a:rPr sz="3200" i="1" spc="-130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characteristics.</a:t>
            </a:r>
            <a:endParaRPr sz="3200">
              <a:latin typeface="Arial"/>
              <a:cs typeface="Arial"/>
            </a:endParaRPr>
          </a:p>
          <a:p>
            <a:pPr marL="565785">
              <a:lnSpc>
                <a:spcPts val="3650"/>
              </a:lnSpc>
            </a:pPr>
            <a:r>
              <a:rPr sz="3200" i="1" spc="-5" dirty="0">
                <a:latin typeface="Arial"/>
                <a:cs typeface="Arial"/>
              </a:rPr>
              <a:t>Method similar </a:t>
            </a:r>
            <a:r>
              <a:rPr sz="3200" i="1" dirty="0">
                <a:latin typeface="Arial"/>
                <a:cs typeface="Arial"/>
              </a:rPr>
              <a:t>to </a:t>
            </a:r>
            <a:r>
              <a:rPr sz="3200" i="1" spc="-5" dirty="0">
                <a:latin typeface="Arial"/>
                <a:cs typeface="Arial"/>
              </a:rPr>
              <a:t>true </a:t>
            </a:r>
            <a:r>
              <a:rPr sz="3200" i="1" dirty="0">
                <a:latin typeface="Arial"/>
                <a:cs typeface="Arial"/>
              </a:rPr>
              <a:t>density</a:t>
            </a:r>
            <a:r>
              <a:rPr sz="3200" i="1" spc="-65" dirty="0">
                <a:latin typeface="Arial"/>
                <a:cs typeface="Arial"/>
              </a:rPr>
              <a:t> </a:t>
            </a:r>
            <a:r>
              <a:rPr sz="3200" i="1" spc="-5" dirty="0">
                <a:latin typeface="Arial"/>
                <a:cs typeface="Arial"/>
              </a:rPr>
              <a:t>determination</a:t>
            </a:r>
            <a:endParaRPr sz="32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220"/>
              </a:spcBef>
            </a:pPr>
            <a:r>
              <a:rPr sz="3200" b="1" dirty="0">
                <a:latin typeface="Arial"/>
                <a:cs typeface="Arial"/>
              </a:rPr>
              <a:t>Strength </a:t>
            </a:r>
            <a:r>
              <a:rPr sz="3200" dirty="0">
                <a:latin typeface="Arial"/>
                <a:cs typeface="Arial"/>
              </a:rPr>
              <a:t>– using </a:t>
            </a:r>
            <a:r>
              <a:rPr sz="3200" spc="-5" dirty="0">
                <a:latin typeface="Arial"/>
                <a:cs typeface="Arial"/>
              </a:rPr>
              <a:t>hardness</a:t>
            </a:r>
            <a:r>
              <a:rPr sz="3200" spc="-10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tester</a:t>
            </a:r>
            <a:endParaRPr sz="32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2545"/>
              </a:spcBef>
            </a:pPr>
            <a:r>
              <a:rPr sz="3200" b="1" spc="-5" dirty="0">
                <a:latin typeface="Arial"/>
                <a:cs typeface="Arial"/>
              </a:rPr>
              <a:t>Friability: </a:t>
            </a:r>
            <a:r>
              <a:rPr sz="3200" dirty="0">
                <a:latin typeface="Arial"/>
                <a:cs typeface="Arial"/>
              </a:rPr>
              <a:t>using </a:t>
            </a:r>
            <a:r>
              <a:rPr sz="3200" spc="-5" dirty="0">
                <a:latin typeface="Arial"/>
                <a:cs typeface="Arial"/>
              </a:rPr>
              <a:t>friabilator </a:t>
            </a:r>
            <a:r>
              <a:rPr sz="3200" dirty="0">
                <a:latin typeface="Arial"/>
                <a:cs typeface="Arial"/>
              </a:rPr>
              <a:t>(Roche </a:t>
            </a:r>
            <a:r>
              <a:rPr sz="3150" spc="37" baseline="25132" dirty="0">
                <a:latin typeface="Arial"/>
                <a:cs typeface="Arial"/>
              </a:rPr>
              <a:t>®</a:t>
            </a:r>
            <a:r>
              <a:rPr sz="3150" spc="390" baseline="25132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friabilator)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353555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4151" y="6432803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0" y="0"/>
                </a:moveTo>
                <a:lnTo>
                  <a:pt x="0" y="190500"/>
                </a:lnTo>
                <a:lnTo>
                  <a:pt x="120396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57400" y="533400"/>
            <a:ext cx="4953000" cy="487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406775" y="5663894"/>
            <a:ext cx="29419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Roche </a:t>
            </a:r>
            <a:r>
              <a:rPr sz="2775" spc="22" baseline="25525" dirty="0">
                <a:latin typeface="Arial"/>
                <a:cs typeface="Arial"/>
              </a:rPr>
              <a:t>®</a:t>
            </a:r>
            <a:r>
              <a:rPr sz="2775" spc="382" baseline="255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friabilator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pPr marL="38100">
                <a:lnSpc>
                  <a:spcPts val="1650"/>
                </a:lnSpc>
              </a:pPr>
              <a:t>145</a:t>
            </a:fld>
            <a:endParaRPr dirty="0"/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353555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4151" y="6432803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0" y="0"/>
                </a:moveTo>
                <a:lnTo>
                  <a:pt x="0" y="190500"/>
                </a:lnTo>
                <a:lnTo>
                  <a:pt x="120396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5940" y="271983"/>
            <a:ext cx="30759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u="none" dirty="0">
                <a:solidFill>
                  <a:srgbClr val="001F5F"/>
                </a:solidFill>
                <a:latin typeface="Bookman Uralic"/>
                <a:cs typeface="Bookman Uralic"/>
              </a:rPr>
              <a:t>QC of</a:t>
            </a:r>
            <a:r>
              <a:rPr sz="3200" u="none" spc="-90" dirty="0">
                <a:solidFill>
                  <a:srgbClr val="001F5F"/>
                </a:solidFill>
                <a:latin typeface="Bookman Uralic"/>
                <a:cs typeface="Bookman Uralic"/>
              </a:rPr>
              <a:t> </a:t>
            </a:r>
            <a:r>
              <a:rPr sz="3200" u="none" spc="-5" dirty="0">
                <a:solidFill>
                  <a:srgbClr val="001F5F"/>
                </a:solidFill>
                <a:latin typeface="Bookman Uralic"/>
                <a:cs typeface="Bookman Uralic"/>
              </a:rPr>
              <a:t>Powders</a:t>
            </a:r>
            <a:endParaRPr sz="3200">
              <a:latin typeface="Bookman Uralic"/>
              <a:cs typeface="Bookman Uralic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pPr marL="38100">
                <a:lnSpc>
                  <a:spcPts val="1650"/>
                </a:lnSpc>
              </a:pPr>
              <a:t>146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78739" y="860805"/>
            <a:ext cx="8743950" cy="505587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3000" spc="-5" dirty="0">
                <a:latin typeface="Arial"/>
                <a:cs typeface="Arial"/>
              </a:rPr>
              <a:t>MOISTURE</a:t>
            </a:r>
            <a:r>
              <a:rPr sz="3000" dirty="0">
                <a:latin typeface="Arial"/>
                <a:cs typeface="Arial"/>
              </a:rPr>
              <a:t> CONTENT</a:t>
            </a:r>
            <a:endParaRPr sz="3000">
              <a:latin typeface="Arial"/>
              <a:cs typeface="Arial"/>
            </a:endParaRPr>
          </a:p>
          <a:p>
            <a:pPr marL="527685" marR="22225" indent="-515620">
              <a:lnSpc>
                <a:spcPct val="100000"/>
              </a:lnSpc>
              <a:spcBef>
                <a:spcPts val="600"/>
              </a:spcBef>
              <a:buSzPct val="75000"/>
              <a:buChar char=""/>
              <a:tabLst>
                <a:tab pos="527685" algn="l"/>
                <a:tab pos="528320" algn="l"/>
              </a:tabLst>
            </a:pPr>
            <a:r>
              <a:rPr sz="3000" dirty="0">
                <a:latin typeface="Arial"/>
                <a:cs typeface="Arial"/>
              </a:rPr>
              <a:t>The </a:t>
            </a:r>
            <a:r>
              <a:rPr sz="3000" spc="-5" dirty="0">
                <a:latin typeface="Arial"/>
                <a:cs typeface="Arial"/>
              </a:rPr>
              <a:t>amount </a:t>
            </a:r>
            <a:r>
              <a:rPr sz="3000" dirty="0">
                <a:latin typeface="Arial"/>
                <a:cs typeface="Arial"/>
              </a:rPr>
              <a:t>of </a:t>
            </a:r>
            <a:r>
              <a:rPr sz="3000" spc="-5" dirty="0">
                <a:latin typeface="Arial"/>
                <a:cs typeface="Arial"/>
              </a:rPr>
              <a:t>moisture present in </a:t>
            </a:r>
            <a:r>
              <a:rPr sz="3000" dirty="0">
                <a:latin typeface="Arial"/>
                <a:cs typeface="Arial"/>
              </a:rPr>
              <a:t>the </a:t>
            </a:r>
            <a:r>
              <a:rPr sz="3000" spc="-5" dirty="0">
                <a:latin typeface="Arial"/>
                <a:cs typeface="Arial"/>
              </a:rPr>
              <a:t>granule is  </a:t>
            </a:r>
            <a:r>
              <a:rPr sz="3000" dirty="0">
                <a:latin typeface="Arial"/>
                <a:cs typeface="Arial"/>
              </a:rPr>
              <a:t>called </a:t>
            </a:r>
            <a:r>
              <a:rPr sz="3000" spc="-5" dirty="0">
                <a:latin typeface="Arial"/>
                <a:cs typeface="Arial"/>
              </a:rPr>
              <a:t>moisture</a:t>
            </a:r>
            <a:r>
              <a:rPr sz="3000" spc="-50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content.</a:t>
            </a:r>
            <a:endParaRPr sz="30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600"/>
              </a:spcBef>
              <a:buSzPct val="75000"/>
              <a:buChar char=""/>
              <a:tabLst>
                <a:tab pos="527685" algn="l"/>
                <a:tab pos="528320" algn="l"/>
              </a:tabLst>
            </a:pPr>
            <a:r>
              <a:rPr sz="3000" spc="-5" dirty="0">
                <a:latin typeface="Arial"/>
                <a:cs typeface="Arial"/>
              </a:rPr>
              <a:t>Generally granules contain 2%</a:t>
            </a:r>
            <a:r>
              <a:rPr sz="3000" spc="-45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moisture.</a:t>
            </a:r>
            <a:endParaRPr sz="3000">
              <a:latin typeface="Arial"/>
              <a:cs typeface="Arial"/>
            </a:endParaRPr>
          </a:p>
          <a:p>
            <a:pPr marL="527685" marR="742315" indent="-515620">
              <a:lnSpc>
                <a:spcPct val="100000"/>
              </a:lnSpc>
              <a:spcBef>
                <a:spcPts val="600"/>
              </a:spcBef>
              <a:buSzPct val="75000"/>
              <a:buChar char=""/>
              <a:tabLst>
                <a:tab pos="527685" algn="l"/>
                <a:tab pos="528320" algn="l"/>
              </a:tabLst>
            </a:pPr>
            <a:r>
              <a:rPr sz="3000" dirty="0">
                <a:latin typeface="Arial"/>
                <a:cs typeface="Arial"/>
              </a:rPr>
              <a:t>It </a:t>
            </a:r>
            <a:r>
              <a:rPr sz="3000" spc="-5" dirty="0">
                <a:latin typeface="Arial"/>
                <a:cs typeface="Arial"/>
              </a:rPr>
              <a:t>is required </a:t>
            </a:r>
            <a:r>
              <a:rPr sz="3000" dirty="0">
                <a:latin typeface="Arial"/>
                <a:cs typeface="Arial"/>
              </a:rPr>
              <a:t>for the binding of the </a:t>
            </a:r>
            <a:r>
              <a:rPr sz="3000" spc="-5" dirty="0">
                <a:latin typeface="Arial"/>
                <a:cs typeface="Arial"/>
              </a:rPr>
              <a:t>powder</a:t>
            </a:r>
            <a:r>
              <a:rPr sz="3000" spc="-105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or  granules during compression in die</a:t>
            </a:r>
            <a:r>
              <a:rPr sz="3000" spc="-40" dirty="0">
                <a:latin typeface="Arial"/>
                <a:cs typeface="Arial"/>
              </a:rPr>
              <a:t> </a:t>
            </a:r>
            <a:r>
              <a:rPr sz="3000" spc="-35" dirty="0">
                <a:latin typeface="Arial"/>
                <a:cs typeface="Arial"/>
              </a:rPr>
              <a:t>cavity.</a:t>
            </a:r>
            <a:endParaRPr sz="30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605"/>
              </a:spcBef>
              <a:buSzPct val="75000"/>
              <a:buChar char=""/>
              <a:tabLst>
                <a:tab pos="527685" algn="l"/>
                <a:tab pos="528320" algn="l"/>
              </a:tabLst>
            </a:pPr>
            <a:r>
              <a:rPr sz="3000" spc="-5" dirty="0">
                <a:latin typeface="Arial"/>
                <a:cs typeface="Arial"/>
              </a:rPr>
              <a:t>Percentage </a:t>
            </a:r>
            <a:r>
              <a:rPr sz="3000" dirty="0">
                <a:latin typeface="Arial"/>
                <a:cs typeface="Arial"/>
              </a:rPr>
              <a:t>of </a:t>
            </a:r>
            <a:r>
              <a:rPr sz="3000" spc="-5" dirty="0">
                <a:latin typeface="Arial"/>
                <a:cs typeface="Arial"/>
              </a:rPr>
              <a:t>moisture is </a:t>
            </a:r>
            <a:r>
              <a:rPr sz="3000" dirty="0">
                <a:latin typeface="Arial"/>
                <a:cs typeface="Arial"/>
              </a:rPr>
              <a:t>calculated </a:t>
            </a:r>
            <a:r>
              <a:rPr sz="3000" spc="-5" dirty="0">
                <a:latin typeface="Arial"/>
                <a:cs typeface="Arial"/>
              </a:rPr>
              <a:t>by</a:t>
            </a:r>
            <a:r>
              <a:rPr sz="3000" spc="-50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using</a:t>
            </a:r>
            <a:endParaRPr sz="3000">
              <a:latin typeface="Arial"/>
              <a:cs typeface="Arial"/>
            </a:endParaRPr>
          </a:p>
          <a:p>
            <a:pPr marL="527685">
              <a:lnSpc>
                <a:spcPct val="100000"/>
              </a:lnSpc>
            </a:pPr>
            <a:r>
              <a:rPr sz="3000" b="1" spc="-5" dirty="0">
                <a:latin typeface="Arial"/>
                <a:cs typeface="Arial"/>
              </a:rPr>
              <a:t>moisture </a:t>
            </a:r>
            <a:r>
              <a:rPr sz="3000" b="1" dirty="0">
                <a:latin typeface="Arial"/>
                <a:cs typeface="Arial"/>
              </a:rPr>
              <a:t>balance </a:t>
            </a:r>
            <a:r>
              <a:rPr sz="3000" b="1" spc="-5" dirty="0">
                <a:latin typeface="Arial"/>
                <a:cs typeface="Arial"/>
              </a:rPr>
              <a:t>or IR</a:t>
            </a:r>
            <a:r>
              <a:rPr sz="3000" b="1" dirty="0">
                <a:latin typeface="Arial"/>
                <a:cs typeface="Arial"/>
              </a:rPr>
              <a:t> balance.</a:t>
            </a:r>
            <a:endParaRPr sz="3000">
              <a:latin typeface="Arial"/>
              <a:cs typeface="Arial"/>
            </a:endParaRPr>
          </a:p>
          <a:p>
            <a:pPr marL="527685" marR="5080" indent="-515620">
              <a:lnSpc>
                <a:spcPct val="100000"/>
              </a:lnSpc>
              <a:spcBef>
                <a:spcPts val="600"/>
              </a:spcBef>
              <a:buSzPct val="75000"/>
              <a:buChar char=""/>
              <a:tabLst>
                <a:tab pos="527685" algn="l"/>
                <a:tab pos="528320" algn="l"/>
              </a:tabLst>
            </a:pPr>
            <a:r>
              <a:rPr sz="3000" dirty="0">
                <a:latin typeface="Arial"/>
                <a:cs typeface="Arial"/>
              </a:rPr>
              <a:t>IR balance consist of simple balance </a:t>
            </a:r>
            <a:r>
              <a:rPr sz="3000" spc="-5" dirty="0">
                <a:latin typeface="Arial"/>
                <a:cs typeface="Arial"/>
              </a:rPr>
              <a:t>containing  </a:t>
            </a:r>
            <a:r>
              <a:rPr sz="3000" dirty="0">
                <a:latin typeface="Arial"/>
                <a:cs typeface="Arial"/>
              </a:rPr>
              <a:t>IR bulb which </a:t>
            </a:r>
            <a:r>
              <a:rPr sz="3000" spc="-5" dirty="0">
                <a:latin typeface="Arial"/>
                <a:cs typeface="Arial"/>
              </a:rPr>
              <a:t>produces heat </a:t>
            </a:r>
            <a:r>
              <a:rPr sz="3000" dirty="0">
                <a:latin typeface="Arial"/>
                <a:cs typeface="Arial"/>
              </a:rPr>
              <a:t>inside the</a:t>
            </a:r>
            <a:r>
              <a:rPr sz="3000" spc="-140" dirty="0">
                <a:latin typeface="Arial"/>
                <a:cs typeface="Arial"/>
              </a:rPr>
              <a:t> </a:t>
            </a:r>
            <a:r>
              <a:rPr sz="3000" spc="-25" dirty="0">
                <a:latin typeface="Arial"/>
                <a:cs typeface="Arial"/>
              </a:rPr>
              <a:t>chamber.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353555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4151" y="6432803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0" y="0"/>
                </a:moveTo>
                <a:lnTo>
                  <a:pt x="0" y="190500"/>
                </a:lnTo>
                <a:lnTo>
                  <a:pt x="120396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5940" y="271983"/>
            <a:ext cx="30759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u="none" dirty="0">
                <a:solidFill>
                  <a:srgbClr val="001F5F"/>
                </a:solidFill>
                <a:latin typeface="Bookman Uralic"/>
                <a:cs typeface="Bookman Uralic"/>
              </a:rPr>
              <a:t>QC of</a:t>
            </a:r>
            <a:r>
              <a:rPr sz="3200" u="none" spc="-90" dirty="0">
                <a:solidFill>
                  <a:srgbClr val="001F5F"/>
                </a:solidFill>
                <a:latin typeface="Bookman Uralic"/>
                <a:cs typeface="Bookman Uralic"/>
              </a:rPr>
              <a:t> </a:t>
            </a:r>
            <a:r>
              <a:rPr sz="3200" u="none" spc="-5" dirty="0">
                <a:solidFill>
                  <a:srgbClr val="001F5F"/>
                </a:solidFill>
                <a:latin typeface="Bookman Uralic"/>
                <a:cs typeface="Bookman Uralic"/>
              </a:rPr>
              <a:t>Powders</a:t>
            </a:r>
            <a:endParaRPr sz="3200">
              <a:latin typeface="Bookman Uralic"/>
              <a:cs typeface="Bookman Uralic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pPr marL="38100">
                <a:lnSpc>
                  <a:spcPts val="1650"/>
                </a:lnSpc>
              </a:pPr>
              <a:t>147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78739" y="867084"/>
            <a:ext cx="8954770" cy="427101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3000" spc="-5" dirty="0">
                <a:latin typeface="Arial"/>
                <a:cs typeface="Arial"/>
              </a:rPr>
              <a:t>MOISTURE</a:t>
            </a:r>
            <a:r>
              <a:rPr sz="3000" dirty="0">
                <a:latin typeface="Arial"/>
                <a:cs typeface="Arial"/>
              </a:rPr>
              <a:t> CONTENT</a:t>
            </a:r>
            <a:endParaRPr sz="3000">
              <a:latin typeface="Arial"/>
              <a:cs typeface="Arial"/>
            </a:endParaRPr>
          </a:p>
          <a:p>
            <a:pPr marL="527685" marR="5080" indent="-515620">
              <a:lnSpc>
                <a:spcPct val="100000"/>
              </a:lnSpc>
              <a:spcBef>
                <a:spcPts val="590"/>
              </a:spcBef>
              <a:buSzPct val="75000"/>
              <a:buChar char=""/>
              <a:tabLst>
                <a:tab pos="527685" algn="l"/>
                <a:tab pos="528320" algn="l"/>
              </a:tabLst>
            </a:pPr>
            <a:r>
              <a:rPr sz="3200" dirty="0">
                <a:latin typeface="Arial"/>
                <a:cs typeface="Arial"/>
              </a:rPr>
              <a:t>A </a:t>
            </a:r>
            <a:r>
              <a:rPr sz="3200" spc="-5" dirty="0">
                <a:latin typeface="Arial"/>
                <a:cs typeface="Arial"/>
              </a:rPr>
              <a:t>small amount of </a:t>
            </a:r>
            <a:r>
              <a:rPr sz="3200" dirty="0">
                <a:latin typeface="Arial"/>
                <a:cs typeface="Arial"/>
              </a:rPr>
              <a:t>sample is </a:t>
            </a:r>
            <a:r>
              <a:rPr sz="3200" spc="-5" dirty="0">
                <a:latin typeface="Arial"/>
                <a:cs typeface="Arial"/>
              </a:rPr>
              <a:t>placed in IR  balance and weight </a:t>
            </a:r>
            <a:r>
              <a:rPr sz="3200" dirty="0">
                <a:latin typeface="Arial"/>
                <a:cs typeface="Arial"/>
              </a:rPr>
              <a:t>is </a:t>
            </a:r>
            <a:r>
              <a:rPr sz="3200" spc="-5" dirty="0">
                <a:latin typeface="Arial"/>
                <a:cs typeface="Arial"/>
              </a:rPr>
              <a:t>recorded (Initial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reading)</a:t>
            </a:r>
            <a:endParaRPr sz="3200">
              <a:latin typeface="Arial"/>
              <a:cs typeface="Arial"/>
            </a:endParaRPr>
          </a:p>
          <a:p>
            <a:pPr marL="527685" marR="523240" indent="-515620">
              <a:lnSpc>
                <a:spcPct val="100000"/>
              </a:lnSpc>
              <a:spcBef>
                <a:spcPts val="605"/>
              </a:spcBef>
              <a:buSzPct val="75000"/>
              <a:buChar char=""/>
              <a:tabLst>
                <a:tab pos="527685" algn="l"/>
                <a:tab pos="528320" algn="l"/>
              </a:tabLst>
            </a:pPr>
            <a:r>
              <a:rPr sz="3200" dirty="0">
                <a:latin typeface="Arial"/>
                <a:cs typeface="Arial"/>
              </a:rPr>
              <a:t>IR </a:t>
            </a:r>
            <a:r>
              <a:rPr sz="3200" spc="-5" dirty="0">
                <a:latin typeface="Arial"/>
                <a:cs typeface="Arial"/>
              </a:rPr>
              <a:t>balance </a:t>
            </a:r>
            <a:r>
              <a:rPr sz="3200" dirty="0">
                <a:latin typeface="Arial"/>
                <a:cs typeface="Arial"/>
              </a:rPr>
              <a:t>is </a:t>
            </a:r>
            <a:r>
              <a:rPr sz="3200" spc="-5" dirty="0">
                <a:latin typeface="Arial"/>
                <a:cs typeface="Arial"/>
              </a:rPr>
              <a:t>operated </a:t>
            </a:r>
            <a:r>
              <a:rPr sz="3200" dirty="0">
                <a:latin typeface="Arial"/>
                <a:cs typeface="Arial"/>
              </a:rPr>
              <a:t>at </a:t>
            </a:r>
            <a:r>
              <a:rPr sz="3200" spc="-5" dirty="0">
                <a:latin typeface="Arial"/>
                <a:cs typeface="Arial"/>
              </a:rPr>
              <a:t>specified time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and  temperature.</a:t>
            </a:r>
            <a:endParaRPr sz="32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600"/>
              </a:spcBef>
              <a:buSzPct val="75000"/>
              <a:buChar char=""/>
              <a:tabLst>
                <a:tab pos="527685" algn="l"/>
                <a:tab pos="528320" algn="l"/>
              </a:tabLst>
            </a:pPr>
            <a:r>
              <a:rPr sz="3200" spc="-5" dirty="0">
                <a:latin typeface="Arial"/>
                <a:cs typeface="Arial"/>
              </a:rPr>
              <a:t>Sample </a:t>
            </a:r>
            <a:r>
              <a:rPr sz="3200" dirty="0">
                <a:latin typeface="Arial"/>
                <a:cs typeface="Arial"/>
              </a:rPr>
              <a:t>is </a:t>
            </a:r>
            <a:r>
              <a:rPr sz="3200" spc="-5" dirty="0">
                <a:latin typeface="Arial"/>
                <a:cs typeface="Arial"/>
              </a:rPr>
              <a:t>reweighed (Final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reading)</a:t>
            </a:r>
            <a:endParaRPr sz="3200">
              <a:latin typeface="Arial"/>
              <a:cs typeface="Arial"/>
            </a:endParaRPr>
          </a:p>
          <a:p>
            <a:pPr marL="527685" marR="1142365" indent="-515620">
              <a:lnSpc>
                <a:spcPct val="100000"/>
              </a:lnSpc>
              <a:spcBef>
                <a:spcPts val="600"/>
              </a:spcBef>
              <a:buSzPct val="75000"/>
              <a:buChar char=""/>
              <a:tabLst>
                <a:tab pos="527685" algn="l"/>
                <a:tab pos="528320" algn="l"/>
              </a:tabLst>
            </a:pPr>
            <a:r>
              <a:rPr sz="3200" dirty="0">
                <a:latin typeface="Arial"/>
                <a:cs typeface="Arial"/>
              </a:rPr>
              <a:t>Moisture </a:t>
            </a:r>
            <a:r>
              <a:rPr sz="3200" spc="-5" dirty="0">
                <a:latin typeface="Arial"/>
                <a:cs typeface="Arial"/>
              </a:rPr>
              <a:t>content </a:t>
            </a:r>
            <a:r>
              <a:rPr sz="3200" dirty="0">
                <a:latin typeface="Arial"/>
                <a:cs typeface="Arial"/>
              </a:rPr>
              <a:t>= </a:t>
            </a:r>
            <a:r>
              <a:rPr sz="3200" spc="-5" dirty="0">
                <a:latin typeface="Arial"/>
                <a:cs typeface="Arial"/>
              </a:rPr>
              <a:t>[(Initial weight </a:t>
            </a:r>
            <a:r>
              <a:rPr sz="3200" dirty="0">
                <a:latin typeface="Arial"/>
                <a:cs typeface="Arial"/>
              </a:rPr>
              <a:t>–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Final  weight </a:t>
            </a:r>
            <a:r>
              <a:rPr sz="3200" dirty="0">
                <a:latin typeface="Arial"/>
                <a:cs typeface="Arial"/>
              </a:rPr>
              <a:t>)/ </a:t>
            </a:r>
            <a:r>
              <a:rPr sz="3200" spc="-5" dirty="0">
                <a:latin typeface="Arial"/>
                <a:cs typeface="Arial"/>
              </a:rPr>
              <a:t>Initial weight] </a:t>
            </a:r>
            <a:r>
              <a:rPr sz="3200" dirty="0">
                <a:latin typeface="Arial"/>
                <a:cs typeface="Arial"/>
              </a:rPr>
              <a:t>*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100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353555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4151" y="6432803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0" y="0"/>
                </a:moveTo>
                <a:lnTo>
                  <a:pt x="0" y="190500"/>
                </a:lnTo>
                <a:lnTo>
                  <a:pt x="120396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" y="685800"/>
            <a:ext cx="8839200" cy="533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pPr marL="38100">
                <a:lnSpc>
                  <a:spcPts val="1650"/>
                </a:lnSpc>
              </a:pPr>
              <a:t>148</a:t>
            </a:fld>
            <a:endParaRPr dirty="0"/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353555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4151" y="6432803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0" y="0"/>
                </a:moveTo>
                <a:lnTo>
                  <a:pt x="0" y="190500"/>
                </a:lnTo>
                <a:lnTo>
                  <a:pt x="120396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5940" y="271983"/>
            <a:ext cx="30759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u="none" dirty="0">
                <a:solidFill>
                  <a:srgbClr val="001F5F"/>
                </a:solidFill>
                <a:latin typeface="Bookman Uralic"/>
                <a:cs typeface="Bookman Uralic"/>
              </a:rPr>
              <a:t>QC of</a:t>
            </a:r>
            <a:r>
              <a:rPr sz="3200" u="none" spc="-90" dirty="0">
                <a:solidFill>
                  <a:srgbClr val="001F5F"/>
                </a:solidFill>
                <a:latin typeface="Bookman Uralic"/>
                <a:cs typeface="Bookman Uralic"/>
              </a:rPr>
              <a:t> </a:t>
            </a:r>
            <a:r>
              <a:rPr sz="3200" u="none" spc="-5" dirty="0">
                <a:solidFill>
                  <a:srgbClr val="001F5F"/>
                </a:solidFill>
                <a:latin typeface="Bookman Uralic"/>
                <a:cs typeface="Bookman Uralic"/>
              </a:rPr>
              <a:t>Powders</a:t>
            </a:r>
            <a:endParaRPr sz="3200">
              <a:latin typeface="Bookman Uralic"/>
              <a:cs typeface="Bookman Ural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860253"/>
            <a:ext cx="8745220" cy="520763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3200" spc="-25" dirty="0">
                <a:latin typeface="Arial"/>
                <a:cs typeface="Arial"/>
              </a:rPr>
              <a:t>PERCENTAGE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FINES</a:t>
            </a:r>
            <a:endParaRPr sz="32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600"/>
              </a:spcBef>
              <a:buSzPct val="75000"/>
              <a:buChar char=""/>
              <a:tabLst>
                <a:tab pos="527685" algn="l"/>
                <a:tab pos="528320" algn="l"/>
              </a:tabLst>
            </a:pPr>
            <a:r>
              <a:rPr sz="3200" spc="-5" dirty="0">
                <a:latin typeface="Arial"/>
                <a:cs typeface="Arial"/>
              </a:rPr>
              <a:t>Fines indicate </a:t>
            </a:r>
            <a:r>
              <a:rPr sz="3200" dirty="0">
                <a:latin typeface="Arial"/>
                <a:cs typeface="Arial"/>
              </a:rPr>
              <a:t>particles of very </a:t>
            </a:r>
            <a:r>
              <a:rPr sz="3200" spc="-5" dirty="0">
                <a:latin typeface="Arial"/>
                <a:cs typeface="Arial"/>
              </a:rPr>
              <a:t>minute</a:t>
            </a:r>
            <a:r>
              <a:rPr sz="3200" spc="-9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size.</a:t>
            </a:r>
            <a:endParaRPr sz="3200">
              <a:latin typeface="Arial"/>
              <a:cs typeface="Arial"/>
            </a:endParaRPr>
          </a:p>
          <a:p>
            <a:pPr marL="527685" marR="5080" indent="-515620">
              <a:lnSpc>
                <a:spcPct val="100000"/>
              </a:lnSpc>
              <a:spcBef>
                <a:spcPts val="605"/>
              </a:spcBef>
              <a:buSzPct val="75000"/>
              <a:buChar char=""/>
              <a:tabLst>
                <a:tab pos="527685" algn="l"/>
                <a:tab pos="528320" algn="l"/>
              </a:tabLst>
            </a:pPr>
            <a:r>
              <a:rPr sz="3200" spc="-5" dirty="0">
                <a:latin typeface="Arial"/>
                <a:cs typeface="Arial"/>
              </a:rPr>
              <a:t>Fine powder </a:t>
            </a:r>
            <a:r>
              <a:rPr sz="3200" dirty="0">
                <a:latin typeface="Arial"/>
                <a:cs typeface="Arial"/>
              </a:rPr>
              <a:t>is necessary for the </a:t>
            </a:r>
            <a:r>
              <a:rPr sz="3200" spc="-5" dirty="0">
                <a:latin typeface="Arial"/>
                <a:cs typeface="Arial"/>
              </a:rPr>
              <a:t>tablet  </a:t>
            </a:r>
            <a:r>
              <a:rPr sz="3200" dirty="0">
                <a:latin typeface="Arial"/>
                <a:cs typeface="Arial"/>
              </a:rPr>
              <a:t>compression because if </a:t>
            </a:r>
            <a:r>
              <a:rPr sz="3200" spc="-5" dirty="0">
                <a:latin typeface="Carlito"/>
                <a:cs typeface="Carlito"/>
              </a:rPr>
              <a:t>1</a:t>
            </a:r>
            <a:r>
              <a:rPr sz="3200" spc="-5" dirty="0">
                <a:latin typeface="Arial"/>
                <a:cs typeface="Arial"/>
              </a:rPr>
              <a:t>00% granules </a:t>
            </a:r>
            <a:r>
              <a:rPr sz="3200" dirty="0">
                <a:latin typeface="Arial"/>
                <a:cs typeface="Arial"/>
              </a:rPr>
              <a:t>are  used then it is </a:t>
            </a:r>
            <a:r>
              <a:rPr sz="3200" spc="-10" dirty="0">
                <a:latin typeface="Arial"/>
                <a:cs typeface="Arial"/>
              </a:rPr>
              <a:t>difficult </a:t>
            </a:r>
            <a:r>
              <a:rPr sz="3200" spc="-5" dirty="0">
                <a:latin typeface="Arial"/>
                <a:cs typeface="Arial"/>
              </a:rPr>
              <a:t>to maintain hardness</a:t>
            </a:r>
            <a:r>
              <a:rPr sz="3200" spc="-8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  </a:t>
            </a:r>
            <a:r>
              <a:rPr sz="3200" spc="-5" dirty="0">
                <a:latin typeface="Arial"/>
                <a:cs typeface="Arial"/>
              </a:rPr>
              <a:t>tablet </a:t>
            </a:r>
            <a:r>
              <a:rPr sz="3200" dirty="0">
                <a:latin typeface="Arial"/>
                <a:cs typeface="Arial"/>
              </a:rPr>
              <a:t>as </a:t>
            </a:r>
            <a:r>
              <a:rPr sz="3200" spc="-5" dirty="0">
                <a:latin typeface="Arial"/>
                <a:cs typeface="Arial"/>
              </a:rPr>
              <a:t>they have </a:t>
            </a:r>
            <a:r>
              <a:rPr sz="3200" dirty="0">
                <a:latin typeface="Arial"/>
                <a:cs typeface="Arial"/>
              </a:rPr>
              <a:t>(voids) free space in the  die cavity </a:t>
            </a:r>
            <a:r>
              <a:rPr sz="3200" spc="-5" dirty="0">
                <a:latin typeface="Arial"/>
                <a:cs typeface="Arial"/>
              </a:rPr>
              <a:t>and after </a:t>
            </a:r>
            <a:r>
              <a:rPr sz="3200" dirty="0">
                <a:latin typeface="Arial"/>
                <a:cs typeface="Arial"/>
              </a:rPr>
              <a:t>compression </a:t>
            </a:r>
            <a:r>
              <a:rPr sz="3200" spc="-5" dirty="0">
                <a:latin typeface="Arial"/>
                <a:cs typeface="Arial"/>
              </a:rPr>
              <a:t>tablet </a:t>
            </a:r>
            <a:r>
              <a:rPr sz="3200" dirty="0">
                <a:latin typeface="Arial"/>
                <a:cs typeface="Arial"/>
              </a:rPr>
              <a:t>will  crack </a:t>
            </a:r>
            <a:r>
              <a:rPr sz="3200" spc="-5" dirty="0">
                <a:latin typeface="Arial"/>
                <a:cs typeface="Arial"/>
              </a:rPr>
              <a:t>due to these </a:t>
            </a:r>
            <a:r>
              <a:rPr sz="3200" dirty="0">
                <a:latin typeface="Arial"/>
                <a:cs typeface="Arial"/>
              </a:rPr>
              <a:t>void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spaces.</a:t>
            </a:r>
            <a:endParaRPr sz="3200">
              <a:latin typeface="Arial"/>
              <a:cs typeface="Arial"/>
            </a:endParaRPr>
          </a:p>
          <a:p>
            <a:pPr marL="527685" marR="920115" indent="-515620">
              <a:lnSpc>
                <a:spcPct val="100000"/>
              </a:lnSpc>
              <a:spcBef>
                <a:spcPts val="600"/>
              </a:spcBef>
              <a:buSzPct val="75000"/>
              <a:buChar char=""/>
              <a:tabLst>
                <a:tab pos="527685" algn="l"/>
                <a:tab pos="528320" algn="l"/>
              </a:tabLst>
            </a:pPr>
            <a:r>
              <a:rPr sz="3200" dirty="0">
                <a:latin typeface="Arial"/>
                <a:cs typeface="Arial"/>
              </a:rPr>
              <a:t>% </a:t>
            </a:r>
            <a:r>
              <a:rPr sz="3200" spc="-5" dirty="0">
                <a:latin typeface="Arial"/>
                <a:cs typeface="Arial"/>
              </a:rPr>
              <a:t>fines </a:t>
            </a:r>
            <a:r>
              <a:rPr sz="3200" dirty="0">
                <a:latin typeface="Arial"/>
                <a:cs typeface="Arial"/>
              </a:rPr>
              <a:t>can be calculated by using</a:t>
            </a:r>
            <a:r>
              <a:rPr sz="3200" spc="-16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sieve  </a:t>
            </a:r>
            <a:r>
              <a:rPr sz="3200" spc="-5" dirty="0">
                <a:latin typeface="Arial"/>
                <a:cs typeface="Arial"/>
              </a:rPr>
              <a:t>method.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39" y="6204915"/>
            <a:ext cx="189865" cy="3968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400" spc="-680" dirty="0">
                <a:latin typeface="Arial"/>
                <a:cs typeface="Arial"/>
              </a:rPr>
              <a:t>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5987" y="6155842"/>
            <a:ext cx="3733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400" spc="-665" dirty="0">
                <a:solidFill>
                  <a:srgbClr val="464652"/>
                </a:solidFill>
                <a:latin typeface="Arial"/>
                <a:cs typeface="Arial"/>
              </a:rPr>
              <a:t>1</a:t>
            </a:r>
            <a:r>
              <a:rPr sz="4800" spc="-3284" baseline="6944" dirty="0">
                <a:latin typeface="Arial"/>
                <a:cs typeface="Arial"/>
              </a:rPr>
              <a:t>%</a:t>
            </a:r>
            <a:r>
              <a:rPr sz="1400" spc="-5" dirty="0">
                <a:solidFill>
                  <a:srgbClr val="464652"/>
                </a:solidFill>
                <a:latin typeface="Arial"/>
                <a:cs typeface="Arial"/>
              </a:rPr>
              <a:t>49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81489" y="6107379"/>
            <a:ext cx="607123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latin typeface="Arial"/>
                <a:cs typeface="Arial"/>
              </a:rPr>
              <a:t>fine </a:t>
            </a:r>
            <a:r>
              <a:rPr sz="3200" dirty="0">
                <a:latin typeface="Arial"/>
                <a:cs typeface="Arial"/>
              </a:rPr>
              <a:t>should </a:t>
            </a:r>
            <a:r>
              <a:rPr sz="3200" spc="-5" dirty="0">
                <a:latin typeface="Arial"/>
                <a:cs typeface="Arial"/>
              </a:rPr>
              <a:t>not be </a:t>
            </a:r>
            <a:r>
              <a:rPr sz="3200" dirty="0">
                <a:latin typeface="Arial"/>
                <a:cs typeface="Arial"/>
              </a:rPr>
              <a:t>more </a:t>
            </a:r>
            <a:r>
              <a:rPr sz="3200" spc="-5" dirty="0">
                <a:latin typeface="Arial"/>
                <a:cs typeface="Arial"/>
              </a:rPr>
              <a:t>than</a:t>
            </a:r>
            <a:r>
              <a:rPr sz="3200" spc="-114" dirty="0">
                <a:latin typeface="Arial"/>
                <a:cs typeface="Arial"/>
              </a:rPr>
              <a:t> </a:t>
            </a:r>
            <a:r>
              <a:rPr sz="3200" spc="-10" dirty="0">
                <a:latin typeface="Carlito"/>
                <a:cs typeface="Carlito"/>
              </a:rPr>
              <a:t>1</a:t>
            </a:r>
            <a:r>
              <a:rPr sz="3200" spc="-10" dirty="0">
                <a:latin typeface="Arial"/>
                <a:cs typeface="Arial"/>
              </a:rPr>
              <a:t>5%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353555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4151" y="6432803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0" y="0"/>
                </a:moveTo>
                <a:lnTo>
                  <a:pt x="0" y="190500"/>
                </a:lnTo>
                <a:lnTo>
                  <a:pt x="120396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100953" y="6384442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464652"/>
                </a:solidFill>
                <a:latin typeface="Arial"/>
                <a:cs typeface="Arial"/>
              </a:rPr>
              <a:t>15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1000" y="533400"/>
            <a:ext cx="8458200" cy="609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353555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4151" y="6432803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0" y="0"/>
                </a:moveTo>
                <a:lnTo>
                  <a:pt x="0" y="190500"/>
                </a:lnTo>
                <a:lnTo>
                  <a:pt x="120396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911352" y="2281427"/>
            <a:ext cx="7321550" cy="1821180"/>
            <a:chOff x="911352" y="2281427"/>
            <a:chExt cx="7321550" cy="1821180"/>
          </a:xfrm>
        </p:grpSpPr>
        <p:sp>
          <p:nvSpPr>
            <p:cNvPr id="6" name="object 6"/>
            <p:cNvSpPr/>
            <p:nvPr/>
          </p:nvSpPr>
          <p:spPr>
            <a:xfrm>
              <a:off x="914400" y="2819400"/>
              <a:ext cx="7315200" cy="1280160"/>
            </a:xfrm>
            <a:custGeom>
              <a:avLst/>
              <a:gdLst/>
              <a:ahLst/>
              <a:cxnLst/>
              <a:rect l="l" t="t" r="r" b="b"/>
              <a:pathLst>
                <a:path w="7315200" h="1280160">
                  <a:moveTo>
                    <a:pt x="0" y="1280160"/>
                  </a:moveTo>
                  <a:lnTo>
                    <a:pt x="7315200" y="1280160"/>
                  </a:lnTo>
                  <a:lnTo>
                    <a:pt x="7315200" y="0"/>
                  </a:lnTo>
                  <a:lnTo>
                    <a:pt x="0" y="0"/>
                  </a:lnTo>
                  <a:lnTo>
                    <a:pt x="0" y="1280160"/>
                  </a:lnTo>
                  <a:close/>
                </a:path>
              </a:pathLst>
            </a:custGeom>
            <a:ln w="6096">
              <a:solidFill>
                <a:srgbClr val="717B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14400" y="2819400"/>
              <a:ext cx="228600" cy="1280160"/>
            </a:xfrm>
            <a:custGeom>
              <a:avLst/>
              <a:gdLst/>
              <a:ahLst/>
              <a:cxnLst/>
              <a:rect l="l" t="t" r="r" b="b"/>
              <a:pathLst>
                <a:path w="228600" h="1280160">
                  <a:moveTo>
                    <a:pt x="228600" y="0"/>
                  </a:moveTo>
                  <a:lnTo>
                    <a:pt x="0" y="0"/>
                  </a:lnTo>
                  <a:lnTo>
                    <a:pt x="0" y="1280160"/>
                  </a:lnTo>
                  <a:lnTo>
                    <a:pt x="228600" y="128016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717B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19200" y="2285999"/>
              <a:ext cx="6858000" cy="1066800"/>
            </a:xfrm>
            <a:custGeom>
              <a:avLst/>
              <a:gdLst/>
              <a:ahLst/>
              <a:cxnLst/>
              <a:rect l="l" t="t" r="r" b="b"/>
              <a:pathLst>
                <a:path w="6858000" h="1066800">
                  <a:moveTo>
                    <a:pt x="0" y="1066800"/>
                  </a:moveTo>
                  <a:lnTo>
                    <a:pt x="6858000" y="1066800"/>
                  </a:lnTo>
                  <a:lnTo>
                    <a:pt x="6858000" y="0"/>
                  </a:lnTo>
                  <a:lnTo>
                    <a:pt x="0" y="0"/>
                  </a:lnTo>
                  <a:lnTo>
                    <a:pt x="0" y="10668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675382" y="2298319"/>
            <a:ext cx="39471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u="none" spc="-5" dirty="0">
                <a:solidFill>
                  <a:srgbClr val="001F5F"/>
                </a:solidFill>
                <a:latin typeface="Bookman Uralic"/>
                <a:cs typeface="Bookman Uralic"/>
              </a:rPr>
              <a:t>Dusting</a:t>
            </a:r>
            <a:r>
              <a:rPr b="0" u="none" spc="-35" dirty="0">
                <a:solidFill>
                  <a:srgbClr val="001F5F"/>
                </a:solidFill>
                <a:latin typeface="Bookman Uralic"/>
                <a:cs typeface="Bookman Uralic"/>
              </a:rPr>
              <a:t> </a:t>
            </a:r>
            <a:r>
              <a:rPr b="0" u="none" spc="-10" dirty="0">
                <a:solidFill>
                  <a:srgbClr val="001F5F"/>
                </a:solidFill>
                <a:latin typeface="Bookman Uralic"/>
                <a:cs typeface="Bookman Uralic"/>
              </a:rPr>
              <a:t>powders,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43000" y="2819400"/>
            <a:ext cx="7086600" cy="128016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883285" marR="638810" indent="-314325">
              <a:lnSpc>
                <a:spcPct val="100299"/>
              </a:lnSpc>
              <a:spcBef>
                <a:spcPts val="305"/>
              </a:spcBef>
            </a:pPr>
            <a:r>
              <a:rPr sz="3600" spc="-5" dirty="0">
                <a:solidFill>
                  <a:srgbClr val="001F5F"/>
                </a:solidFill>
                <a:latin typeface="Bookman Uralic"/>
                <a:cs typeface="Bookman Uralic"/>
              </a:rPr>
              <a:t>Oral </a:t>
            </a:r>
            <a:r>
              <a:rPr sz="3600" dirty="0">
                <a:solidFill>
                  <a:srgbClr val="001F5F"/>
                </a:solidFill>
                <a:latin typeface="Bookman Uralic"/>
                <a:cs typeface="Bookman Uralic"/>
              </a:rPr>
              <a:t>rehydration</a:t>
            </a:r>
            <a:r>
              <a:rPr sz="3600" spc="-80" dirty="0">
                <a:solidFill>
                  <a:srgbClr val="001F5F"/>
                </a:solidFill>
                <a:latin typeface="Bookman Uralic"/>
                <a:cs typeface="Bookman Uralic"/>
              </a:rPr>
              <a:t> </a:t>
            </a:r>
            <a:r>
              <a:rPr sz="3600" spc="-5" dirty="0">
                <a:solidFill>
                  <a:srgbClr val="001F5F"/>
                </a:solidFill>
                <a:latin typeface="Bookman Uralic"/>
                <a:cs typeface="Bookman Uralic"/>
              </a:rPr>
              <a:t>powders,  Dry syrup</a:t>
            </a:r>
            <a:r>
              <a:rPr sz="3600" spc="-15" dirty="0">
                <a:solidFill>
                  <a:srgbClr val="001F5F"/>
                </a:solidFill>
                <a:latin typeface="Bookman Uralic"/>
                <a:cs typeface="Bookman Uralic"/>
              </a:rPr>
              <a:t> </a:t>
            </a:r>
            <a:r>
              <a:rPr sz="3600" dirty="0">
                <a:solidFill>
                  <a:srgbClr val="001F5F"/>
                </a:solidFill>
                <a:latin typeface="Bookman Uralic"/>
                <a:cs typeface="Bookman Uralic"/>
              </a:rPr>
              <a:t>formulations</a:t>
            </a:r>
            <a:endParaRPr sz="3600">
              <a:latin typeface="Bookman Uralic"/>
              <a:cs typeface="Bookman Ural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48892" y="6383223"/>
            <a:ext cx="3225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DDE9EB"/>
                </a:solidFill>
                <a:latin typeface="Arial"/>
                <a:cs typeface="Arial"/>
              </a:rPr>
              <a:t>150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353555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4151" y="6432803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0" y="0"/>
                </a:moveTo>
                <a:lnTo>
                  <a:pt x="0" y="190500"/>
                </a:lnTo>
                <a:lnTo>
                  <a:pt x="120396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99613" y="0"/>
            <a:ext cx="28771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u="none" spc="-5" dirty="0">
                <a:solidFill>
                  <a:srgbClr val="464652"/>
                </a:solidFill>
                <a:latin typeface="Bookman Uralic"/>
                <a:cs typeface="Bookman Uralic"/>
              </a:rPr>
              <a:t>1.</a:t>
            </a:r>
            <a:r>
              <a:rPr sz="4000" u="none" spc="-70" dirty="0">
                <a:solidFill>
                  <a:srgbClr val="464652"/>
                </a:solidFill>
                <a:latin typeface="Bookman Uralic"/>
                <a:cs typeface="Bookman Uralic"/>
              </a:rPr>
              <a:t> </a:t>
            </a:r>
            <a:r>
              <a:rPr sz="4000" u="none" spc="-10" dirty="0">
                <a:solidFill>
                  <a:srgbClr val="464652"/>
                </a:solidFill>
                <a:latin typeface="Bookman Uralic"/>
                <a:cs typeface="Bookman Uralic"/>
              </a:rPr>
              <a:t>Powders</a:t>
            </a:r>
            <a:endParaRPr sz="4000">
              <a:latin typeface="Bookman Uralic"/>
              <a:cs typeface="Bookman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7340" y="630682"/>
            <a:ext cx="8392160" cy="6047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9860">
              <a:lnSpc>
                <a:spcPct val="100000"/>
              </a:lnSpc>
              <a:spcBef>
                <a:spcPts val="105"/>
              </a:spcBef>
              <a:tabLst>
                <a:tab pos="8378825" algn="l"/>
              </a:tabLst>
            </a:pPr>
            <a:r>
              <a:rPr sz="3200" b="1" u="dash" spc="-175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 </a:t>
            </a:r>
            <a:r>
              <a:rPr sz="3200" b="1" u="dash" spc="-5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Advantages	</a:t>
            </a:r>
            <a:endParaRPr sz="32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2760"/>
              </a:spcBef>
              <a:buClr>
                <a:srgbClr val="717BA2"/>
              </a:buClr>
              <a:buSzPct val="75000"/>
              <a:buFont typeface="Arial"/>
              <a:buChar char=""/>
              <a:tabLst>
                <a:tab pos="287020" algn="l"/>
              </a:tabLst>
            </a:pPr>
            <a:r>
              <a:rPr sz="3200" i="1" dirty="0">
                <a:latin typeface="Arial"/>
                <a:cs typeface="Arial"/>
              </a:rPr>
              <a:t>Useful for </a:t>
            </a:r>
            <a:r>
              <a:rPr sz="3200" i="1" spc="-5" dirty="0">
                <a:latin typeface="Arial"/>
                <a:cs typeface="Arial"/>
              </a:rPr>
              <a:t>Bulky drug, large dose</a:t>
            </a:r>
            <a:r>
              <a:rPr sz="3200" i="1" spc="-85" dirty="0">
                <a:latin typeface="Arial"/>
                <a:cs typeface="Arial"/>
              </a:rPr>
              <a:t> </a:t>
            </a:r>
            <a:r>
              <a:rPr sz="3200" i="1" spc="-5" dirty="0">
                <a:latin typeface="Arial"/>
                <a:cs typeface="Arial"/>
              </a:rPr>
              <a:t>(e.g.</a:t>
            </a:r>
            <a:endParaRPr sz="3200">
              <a:latin typeface="Arial"/>
              <a:cs typeface="Arial"/>
            </a:endParaRPr>
          </a:p>
          <a:p>
            <a:pPr marL="286385">
              <a:lnSpc>
                <a:spcPct val="100000"/>
              </a:lnSpc>
            </a:pPr>
            <a:r>
              <a:rPr sz="3200" i="1" spc="-5" dirty="0">
                <a:latin typeface="Arial"/>
                <a:cs typeface="Arial"/>
              </a:rPr>
              <a:t>Antacids)</a:t>
            </a:r>
            <a:endParaRPr sz="3200">
              <a:latin typeface="Arial"/>
              <a:cs typeface="Arial"/>
            </a:endParaRPr>
          </a:p>
          <a:p>
            <a:pPr marL="286385" marR="1078865" indent="-274320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000"/>
              <a:buFont typeface="Arial"/>
              <a:buChar char=""/>
              <a:tabLst>
                <a:tab pos="287020" algn="l"/>
              </a:tabLst>
            </a:pPr>
            <a:r>
              <a:rPr sz="3200" i="1" spc="-5" dirty="0">
                <a:latin typeface="Arial"/>
                <a:cs typeface="Arial"/>
              </a:rPr>
              <a:t>Swallowing </a:t>
            </a:r>
            <a:r>
              <a:rPr sz="3200" i="1" spc="-50" dirty="0">
                <a:latin typeface="Arial"/>
                <a:cs typeface="Arial"/>
              </a:rPr>
              <a:t>easy. </a:t>
            </a:r>
            <a:r>
              <a:rPr sz="3200" i="1" spc="-45" dirty="0">
                <a:latin typeface="Arial"/>
                <a:cs typeface="Arial"/>
              </a:rPr>
              <a:t>Tablets </a:t>
            </a:r>
            <a:r>
              <a:rPr sz="3200" i="1" dirty="0">
                <a:latin typeface="Arial"/>
                <a:cs typeface="Arial"/>
              </a:rPr>
              <a:t>are </a:t>
            </a:r>
            <a:r>
              <a:rPr sz="3200" i="1" spc="-5" dirty="0">
                <a:latin typeface="Arial"/>
                <a:cs typeface="Arial"/>
              </a:rPr>
              <a:t>difficult </a:t>
            </a:r>
            <a:r>
              <a:rPr sz="3200" i="1" spc="-220" dirty="0">
                <a:latin typeface="Arial"/>
                <a:cs typeface="Arial"/>
              </a:rPr>
              <a:t>to  </a:t>
            </a:r>
            <a:r>
              <a:rPr sz="3200" i="1" dirty="0">
                <a:latin typeface="Arial"/>
                <a:cs typeface="Arial"/>
              </a:rPr>
              <a:t>swallow for </a:t>
            </a:r>
            <a:r>
              <a:rPr sz="3200" i="1" spc="-5" dirty="0">
                <a:latin typeface="Arial"/>
                <a:cs typeface="Arial"/>
              </a:rPr>
              <a:t>children,</a:t>
            </a:r>
            <a:r>
              <a:rPr sz="3200" i="1" spc="-50" dirty="0">
                <a:latin typeface="Arial"/>
                <a:cs typeface="Arial"/>
              </a:rPr>
              <a:t> </a:t>
            </a:r>
            <a:r>
              <a:rPr sz="3200" i="1" spc="-35" dirty="0">
                <a:latin typeface="Arial"/>
                <a:cs typeface="Arial"/>
              </a:rPr>
              <a:t>elderly.</a:t>
            </a:r>
            <a:endParaRPr sz="3200">
              <a:latin typeface="Arial"/>
              <a:cs typeface="Arial"/>
            </a:endParaRPr>
          </a:p>
          <a:p>
            <a:pPr marL="286385" marR="1962785" indent="-274320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000"/>
              <a:buFont typeface="Arial"/>
              <a:buChar char=""/>
              <a:tabLst>
                <a:tab pos="287020" algn="l"/>
              </a:tabLst>
            </a:pPr>
            <a:r>
              <a:rPr sz="3200" i="1" dirty="0">
                <a:latin typeface="Arial"/>
                <a:cs typeface="Arial"/>
              </a:rPr>
              <a:t>Faster </a:t>
            </a:r>
            <a:r>
              <a:rPr sz="3200" i="1" spc="-5" dirty="0">
                <a:latin typeface="Arial"/>
                <a:cs typeface="Arial"/>
              </a:rPr>
              <a:t>dispersal and absorption </a:t>
            </a:r>
            <a:r>
              <a:rPr sz="3200" i="1" spc="-225" dirty="0">
                <a:latin typeface="Arial"/>
                <a:cs typeface="Arial"/>
              </a:rPr>
              <a:t>of  </a:t>
            </a:r>
            <a:r>
              <a:rPr sz="3200" i="1" spc="-5" dirty="0">
                <a:latin typeface="Arial"/>
                <a:cs typeface="Arial"/>
              </a:rPr>
              <a:t>medicaments</a:t>
            </a:r>
            <a:endParaRPr sz="3200">
              <a:latin typeface="Arial"/>
              <a:cs typeface="Arial"/>
            </a:endParaRPr>
          </a:p>
          <a:p>
            <a:pPr marL="286385" marR="269875" indent="-274320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000"/>
              <a:buFont typeface="Arial"/>
              <a:buChar char=""/>
              <a:tabLst>
                <a:tab pos="287020" algn="l"/>
              </a:tabLst>
            </a:pPr>
            <a:r>
              <a:rPr sz="3200" i="1" spc="-5" dirty="0">
                <a:latin typeface="Arial"/>
                <a:cs typeface="Arial"/>
              </a:rPr>
              <a:t>Insoluble drugs </a:t>
            </a:r>
            <a:r>
              <a:rPr sz="3200" i="1" dirty="0">
                <a:latin typeface="Arial"/>
                <a:cs typeface="Arial"/>
              </a:rPr>
              <a:t>which </a:t>
            </a:r>
            <a:r>
              <a:rPr sz="3200" i="1" spc="-5" dirty="0">
                <a:latin typeface="Arial"/>
                <a:cs typeface="Arial"/>
              </a:rPr>
              <a:t>cannot </a:t>
            </a:r>
            <a:r>
              <a:rPr sz="3200" i="1" dirty="0">
                <a:latin typeface="Arial"/>
                <a:cs typeface="Arial"/>
              </a:rPr>
              <a:t>be </a:t>
            </a:r>
            <a:r>
              <a:rPr sz="3200" i="1" spc="-50" dirty="0">
                <a:latin typeface="Arial"/>
                <a:cs typeface="Arial"/>
              </a:rPr>
              <a:t>formulated  </a:t>
            </a:r>
            <a:r>
              <a:rPr sz="3200" i="1" dirty="0">
                <a:latin typeface="Arial"/>
                <a:cs typeface="Arial"/>
              </a:rPr>
              <a:t>as </a:t>
            </a:r>
            <a:r>
              <a:rPr sz="3200" i="1" spc="-5" dirty="0">
                <a:latin typeface="Arial"/>
                <a:cs typeface="Arial"/>
              </a:rPr>
              <a:t>solutions </a:t>
            </a:r>
            <a:r>
              <a:rPr sz="3200" i="1" dirty="0">
                <a:latin typeface="Arial"/>
                <a:cs typeface="Arial"/>
              </a:rPr>
              <a:t>can be </a:t>
            </a:r>
            <a:r>
              <a:rPr sz="3200" i="1" spc="-5" dirty="0">
                <a:latin typeface="Arial"/>
                <a:cs typeface="Arial"/>
              </a:rPr>
              <a:t>given in powder</a:t>
            </a:r>
            <a:r>
              <a:rPr sz="3200" i="1" spc="-65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form</a:t>
            </a:r>
            <a:endParaRPr sz="3200">
              <a:latin typeface="Arial"/>
              <a:cs typeface="Arial"/>
            </a:endParaRPr>
          </a:p>
          <a:p>
            <a:pPr marL="286385" marR="337185" indent="-274320">
              <a:lnSpc>
                <a:spcPct val="100000"/>
              </a:lnSpc>
              <a:spcBef>
                <a:spcPts val="605"/>
              </a:spcBef>
              <a:buClr>
                <a:srgbClr val="717BA2"/>
              </a:buClr>
              <a:buSzPct val="75000"/>
              <a:buFont typeface="Arial"/>
              <a:buChar char=""/>
              <a:tabLst>
                <a:tab pos="287020" algn="l"/>
                <a:tab pos="850900" algn="l"/>
              </a:tabLst>
            </a:pPr>
            <a:r>
              <a:rPr sz="3200" i="1" dirty="0">
                <a:latin typeface="Arial"/>
                <a:cs typeface="Arial"/>
              </a:rPr>
              <a:t>Drugs which </a:t>
            </a:r>
            <a:r>
              <a:rPr sz="3200" i="1" spc="-5" dirty="0">
                <a:latin typeface="Arial"/>
                <a:cs typeface="Arial"/>
              </a:rPr>
              <a:t>are unstable </a:t>
            </a:r>
            <a:r>
              <a:rPr sz="3200" i="1" dirty="0">
                <a:latin typeface="Arial"/>
                <a:cs typeface="Arial"/>
              </a:rPr>
              <a:t>in </a:t>
            </a:r>
            <a:r>
              <a:rPr sz="3200" i="1" spc="-5" dirty="0">
                <a:latin typeface="Arial"/>
                <a:cs typeface="Arial"/>
              </a:rPr>
              <a:t>liquid </a:t>
            </a:r>
            <a:r>
              <a:rPr sz="3200" i="1" dirty="0">
                <a:latin typeface="Arial"/>
                <a:cs typeface="Arial"/>
              </a:rPr>
              <a:t>form </a:t>
            </a:r>
            <a:r>
              <a:rPr sz="3200" i="1" spc="-145" dirty="0">
                <a:latin typeface="Arial"/>
                <a:cs typeface="Arial"/>
              </a:rPr>
              <a:t>can  </a:t>
            </a:r>
            <a:r>
              <a:rPr sz="3200" i="1" spc="-919" dirty="0">
                <a:latin typeface="Arial"/>
                <a:cs typeface="Arial"/>
              </a:rPr>
              <a:t>b</a:t>
            </a:r>
            <a:r>
              <a:rPr sz="2100" spc="-7" baseline="1984" dirty="0">
                <a:solidFill>
                  <a:srgbClr val="464652"/>
                </a:solidFill>
                <a:latin typeface="Arial"/>
                <a:cs typeface="Arial"/>
              </a:rPr>
              <a:t>1</a:t>
            </a:r>
            <a:r>
              <a:rPr sz="2100" spc="-967" baseline="1984" dirty="0">
                <a:solidFill>
                  <a:srgbClr val="464652"/>
                </a:solidFill>
                <a:latin typeface="Arial"/>
                <a:cs typeface="Arial"/>
              </a:rPr>
              <a:t>5</a:t>
            </a:r>
            <a:r>
              <a:rPr sz="3200" i="1" spc="-1145" dirty="0">
                <a:latin typeface="Arial"/>
                <a:cs typeface="Arial"/>
              </a:rPr>
              <a:t>e</a:t>
            </a:r>
            <a:r>
              <a:rPr sz="2100" baseline="1984" dirty="0">
                <a:solidFill>
                  <a:srgbClr val="464652"/>
                </a:solidFill>
                <a:latin typeface="Arial"/>
                <a:cs typeface="Arial"/>
              </a:rPr>
              <a:t>1	</a:t>
            </a:r>
            <a:r>
              <a:rPr sz="3200" i="1" spc="-10" dirty="0">
                <a:latin typeface="Arial"/>
                <a:cs typeface="Arial"/>
              </a:rPr>
              <a:t>g</a:t>
            </a:r>
            <a:r>
              <a:rPr sz="3200" i="1" dirty="0">
                <a:latin typeface="Arial"/>
                <a:cs typeface="Arial"/>
              </a:rPr>
              <a:t>iven</a:t>
            </a:r>
            <a:r>
              <a:rPr sz="3200" i="1" spc="-30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as</a:t>
            </a:r>
            <a:r>
              <a:rPr sz="3200" i="1" spc="-15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p</a:t>
            </a:r>
            <a:r>
              <a:rPr sz="3200" i="1" spc="-15" dirty="0">
                <a:latin typeface="Arial"/>
                <a:cs typeface="Arial"/>
              </a:rPr>
              <a:t>o</a:t>
            </a:r>
            <a:r>
              <a:rPr sz="3200" i="1" dirty="0">
                <a:latin typeface="Arial"/>
                <a:cs typeface="Arial"/>
              </a:rPr>
              <a:t>wd</a:t>
            </a:r>
            <a:r>
              <a:rPr sz="3200" i="1" spc="-15" dirty="0">
                <a:latin typeface="Arial"/>
                <a:cs typeface="Arial"/>
              </a:rPr>
              <a:t>e</a:t>
            </a:r>
            <a:r>
              <a:rPr sz="3200" i="1" dirty="0">
                <a:latin typeface="Arial"/>
                <a:cs typeface="Arial"/>
              </a:rPr>
              <a:t>rs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338708"/>
            <a:ext cx="8061325" cy="5622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 algn="ctr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464652"/>
                </a:solidFill>
                <a:latin typeface="Bookman Uralic"/>
                <a:cs typeface="Bookman Uralic"/>
              </a:rPr>
              <a:t>Disadvantages </a:t>
            </a:r>
            <a:r>
              <a:rPr sz="3200" b="1" spc="-5" dirty="0">
                <a:solidFill>
                  <a:srgbClr val="464652"/>
                </a:solidFill>
                <a:latin typeface="Bookman Uralic"/>
                <a:cs typeface="Bookman Uralic"/>
              </a:rPr>
              <a:t>of Powders</a:t>
            </a:r>
            <a:endParaRPr sz="3200">
              <a:latin typeface="Bookman Uralic"/>
              <a:cs typeface="Bookman Uralic"/>
            </a:endParaRPr>
          </a:p>
          <a:p>
            <a:pPr marL="287020" marR="26670" indent="-287020">
              <a:lnSpc>
                <a:spcPct val="113399"/>
              </a:lnSpc>
              <a:spcBef>
                <a:spcPts val="2145"/>
              </a:spcBef>
              <a:buClr>
                <a:srgbClr val="717BA2"/>
              </a:buClr>
              <a:buSzPct val="75000"/>
              <a:buFont typeface="Arial"/>
              <a:buChar char=""/>
              <a:tabLst>
                <a:tab pos="287020" algn="l"/>
              </a:tabLst>
            </a:pPr>
            <a:r>
              <a:rPr sz="3200" i="1" dirty="0">
                <a:latin typeface="Arial"/>
                <a:cs typeface="Arial"/>
              </a:rPr>
              <a:t>Dose accuracy is </a:t>
            </a:r>
            <a:r>
              <a:rPr sz="3200" i="1" spc="-5" dirty="0">
                <a:latin typeface="Arial"/>
                <a:cs typeface="Arial"/>
              </a:rPr>
              <a:t>not there </a:t>
            </a:r>
            <a:r>
              <a:rPr sz="3200" i="1" dirty="0">
                <a:latin typeface="Arial"/>
                <a:cs typeface="Arial"/>
              </a:rPr>
              <a:t>in </a:t>
            </a:r>
            <a:r>
              <a:rPr sz="3200" i="1" spc="-5" dirty="0">
                <a:latin typeface="Arial"/>
                <a:cs typeface="Arial"/>
              </a:rPr>
              <a:t>bulk </a:t>
            </a:r>
            <a:r>
              <a:rPr sz="3200" i="1" spc="-65" dirty="0">
                <a:latin typeface="Arial"/>
                <a:cs typeface="Arial"/>
              </a:rPr>
              <a:t>powders  </a:t>
            </a:r>
            <a:r>
              <a:rPr sz="3200" i="1" dirty="0">
                <a:latin typeface="Arial"/>
                <a:cs typeface="Arial"/>
              </a:rPr>
              <a:t>(</a:t>
            </a:r>
            <a:r>
              <a:rPr sz="3200" i="1" dirty="0">
                <a:latin typeface="Carlito"/>
                <a:cs typeface="Carlito"/>
              </a:rPr>
              <a:t>1 </a:t>
            </a:r>
            <a:r>
              <a:rPr sz="3200" i="1" dirty="0">
                <a:latin typeface="Arial"/>
                <a:cs typeface="Arial"/>
              </a:rPr>
              <a:t>tsp, </a:t>
            </a:r>
            <a:r>
              <a:rPr sz="3200" i="1" dirty="0">
                <a:latin typeface="Carlito"/>
                <a:cs typeface="Carlito"/>
              </a:rPr>
              <a:t>1 </a:t>
            </a:r>
            <a:r>
              <a:rPr sz="3200" i="1" dirty="0">
                <a:latin typeface="Arial"/>
                <a:cs typeface="Arial"/>
              </a:rPr>
              <a:t>tbsp </a:t>
            </a:r>
            <a:r>
              <a:rPr sz="3200" i="1" spc="-5" dirty="0">
                <a:latin typeface="Arial"/>
                <a:cs typeface="Arial"/>
              </a:rPr>
              <a:t>need </a:t>
            </a:r>
            <a:r>
              <a:rPr sz="3200" i="1" dirty="0">
                <a:latin typeface="Arial"/>
                <a:cs typeface="Arial"/>
              </a:rPr>
              <a:t>to </a:t>
            </a:r>
            <a:r>
              <a:rPr sz="3200" i="1" spc="-5" dirty="0">
                <a:latin typeface="Arial"/>
                <a:cs typeface="Arial"/>
              </a:rPr>
              <a:t>be</a:t>
            </a:r>
            <a:r>
              <a:rPr sz="3200" i="1" spc="55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taken).</a:t>
            </a:r>
            <a:endParaRPr sz="3200">
              <a:latin typeface="Arial"/>
              <a:cs typeface="Arial"/>
            </a:endParaRPr>
          </a:p>
          <a:p>
            <a:pPr marL="286385" marR="817880" indent="-274320">
              <a:lnSpc>
                <a:spcPct val="100000"/>
              </a:lnSpc>
              <a:spcBef>
                <a:spcPts val="690"/>
              </a:spcBef>
              <a:buClr>
                <a:srgbClr val="717BA2"/>
              </a:buClr>
              <a:buSzPct val="75000"/>
              <a:buFont typeface="Arial"/>
              <a:buChar char=""/>
              <a:tabLst>
                <a:tab pos="287020" algn="l"/>
              </a:tabLst>
            </a:pPr>
            <a:r>
              <a:rPr sz="3200" i="1" dirty="0">
                <a:latin typeface="Arial"/>
                <a:cs typeface="Arial"/>
              </a:rPr>
              <a:t>Difficult to </a:t>
            </a:r>
            <a:r>
              <a:rPr sz="3200" i="1" spc="-15" dirty="0">
                <a:latin typeface="Arial"/>
                <a:cs typeface="Arial"/>
              </a:rPr>
              <a:t>carry/administer, </a:t>
            </a:r>
            <a:r>
              <a:rPr sz="3200" i="1" dirty="0">
                <a:latin typeface="Arial"/>
                <a:cs typeface="Arial"/>
              </a:rPr>
              <a:t>chances </a:t>
            </a:r>
            <a:r>
              <a:rPr sz="3200" i="1" spc="-225" dirty="0">
                <a:latin typeface="Arial"/>
                <a:cs typeface="Arial"/>
              </a:rPr>
              <a:t>of  </a:t>
            </a:r>
            <a:r>
              <a:rPr sz="3200" i="1" spc="-5" dirty="0">
                <a:latin typeface="Arial"/>
                <a:cs typeface="Arial"/>
              </a:rPr>
              <a:t>spillage </a:t>
            </a:r>
            <a:r>
              <a:rPr sz="3200" i="1" dirty="0">
                <a:latin typeface="Arial"/>
                <a:cs typeface="Arial"/>
              </a:rPr>
              <a:t>while </a:t>
            </a:r>
            <a:r>
              <a:rPr sz="3200" i="1" spc="-5" dirty="0">
                <a:latin typeface="Arial"/>
                <a:cs typeface="Arial"/>
              </a:rPr>
              <a:t>opening paper</a:t>
            </a:r>
            <a:r>
              <a:rPr sz="3200" i="1" spc="-65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packets</a:t>
            </a:r>
            <a:endParaRPr sz="3200">
              <a:latin typeface="Arial"/>
              <a:cs typeface="Arial"/>
            </a:endParaRPr>
          </a:p>
          <a:p>
            <a:pPr marL="286385" marR="5080" indent="-274320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000"/>
              <a:buFont typeface="Arial"/>
              <a:buChar char=""/>
              <a:tabLst>
                <a:tab pos="287020" algn="l"/>
              </a:tabLst>
            </a:pPr>
            <a:r>
              <a:rPr sz="3200" i="1" dirty="0">
                <a:latin typeface="Arial"/>
                <a:cs typeface="Arial"/>
              </a:rPr>
              <a:t>Not </a:t>
            </a:r>
            <a:r>
              <a:rPr sz="3200" i="1" spc="-5" dirty="0">
                <a:latin typeface="Arial"/>
                <a:cs typeface="Arial"/>
              </a:rPr>
              <a:t>suitable for deliquescent (tendency </a:t>
            </a:r>
            <a:r>
              <a:rPr sz="3200" i="1" dirty="0">
                <a:latin typeface="Arial"/>
                <a:cs typeface="Arial"/>
              </a:rPr>
              <a:t>to  absorb moisture), </a:t>
            </a:r>
            <a:r>
              <a:rPr sz="3200" i="1" spc="-5" dirty="0">
                <a:latin typeface="Arial"/>
                <a:cs typeface="Arial"/>
              </a:rPr>
              <a:t>volatile, oxygen</a:t>
            </a:r>
            <a:r>
              <a:rPr sz="3200" i="1" spc="-120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sensitive  </a:t>
            </a:r>
            <a:r>
              <a:rPr sz="3200" i="1" spc="-5" dirty="0">
                <a:latin typeface="Arial"/>
                <a:cs typeface="Arial"/>
              </a:rPr>
              <a:t>drugs</a:t>
            </a:r>
            <a:endParaRPr sz="32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000"/>
              <a:buFont typeface="Arial"/>
              <a:buChar char=""/>
              <a:tabLst>
                <a:tab pos="287020" algn="l"/>
              </a:tabLst>
            </a:pPr>
            <a:r>
              <a:rPr sz="3200" i="1" spc="-5" dirty="0">
                <a:latin typeface="Arial"/>
                <a:cs typeface="Arial"/>
              </a:rPr>
              <a:t>Time consuming </a:t>
            </a:r>
            <a:r>
              <a:rPr sz="3200" i="1" dirty="0">
                <a:latin typeface="Arial"/>
                <a:cs typeface="Arial"/>
              </a:rPr>
              <a:t>to</a:t>
            </a:r>
            <a:r>
              <a:rPr sz="3200" i="1" spc="-60" dirty="0">
                <a:latin typeface="Arial"/>
                <a:cs typeface="Arial"/>
              </a:rPr>
              <a:t> </a:t>
            </a:r>
            <a:r>
              <a:rPr sz="3200" i="1" spc="-5" dirty="0">
                <a:latin typeface="Arial"/>
                <a:cs typeface="Arial"/>
              </a:rPr>
              <a:t>manufacture</a:t>
            </a:r>
            <a:endParaRPr sz="32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05"/>
              </a:spcBef>
              <a:buClr>
                <a:srgbClr val="717BA2"/>
              </a:buClr>
              <a:buSzPct val="75000"/>
              <a:buFont typeface="Arial"/>
              <a:buChar char=""/>
              <a:tabLst>
                <a:tab pos="287020" algn="l"/>
              </a:tabLst>
            </a:pPr>
            <a:r>
              <a:rPr sz="3200" i="1" dirty="0">
                <a:latin typeface="Arial"/>
                <a:cs typeface="Arial"/>
              </a:rPr>
              <a:t>Cannot </a:t>
            </a:r>
            <a:r>
              <a:rPr sz="3200" i="1" spc="-5" dirty="0">
                <a:latin typeface="Arial"/>
                <a:cs typeface="Arial"/>
              </a:rPr>
              <a:t>completely </a:t>
            </a:r>
            <a:r>
              <a:rPr sz="3200" i="1" dirty="0">
                <a:latin typeface="Arial"/>
                <a:cs typeface="Arial"/>
              </a:rPr>
              <a:t>mask </a:t>
            </a:r>
            <a:r>
              <a:rPr sz="3200" i="1" spc="-5" dirty="0">
                <a:latin typeface="Arial"/>
                <a:cs typeface="Arial"/>
              </a:rPr>
              <a:t>bitter</a:t>
            </a:r>
            <a:r>
              <a:rPr sz="3200" i="1" spc="-75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taste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pPr marL="38100">
                <a:lnSpc>
                  <a:spcPts val="1650"/>
                </a:lnSpc>
              </a:pPr>
              <a:t>152</a:t>
            </a:fld>
            <a:endParaRPr dirty="0"/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353555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4151" y="6432803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0" y="0"/>
                </a:moveTo>
                <a:lnTo>
                  <a:pt x="0" y="190500"/>
                </a:lnTo>
                <a:lnTo>
                  <a:pt x="120396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5940" y="581913"/>
            <a:ext cx="47212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u="none" dirty="0">
                <a:solidFill>
                  <a:srgbClr val="464652"/>
                </a:solidFill>
                <a:latin typeface="Bookman Uralic"/>
                <a:cs typeface="Bookman Uralic"/>
              </a:rPr>
              <a:t>Powders</a:t>
            </a:r>
            <a:r>
              <a:rPr sz="3200" u="none" spc="-90" dirty="0">
                <a:solidFill>
                  <a:srgbClr val="464652"/>
                </a:solidFill>
                <a:latin typeface="Bookman Uralic"/>
                <a:cs typeface="Bookman Uralic"/>
              </a:rPr>
              <a:t> </a:t>
            </a:r>
            <a:r>
              <a:rPr sz="3200" u="none" dirty="0">
                <a:solidFill>
                  <a:srgbClr val="464652"/>
                </a:solidFill>
                <a:latin typeface="Bookman Uralic"/>
                <a:cs typeface="Bookman Uralic"/>
              </a:rPr>
              <a:t>classification</a:t>
            </a:r>
            <a:endParaRPr sz="3200">
              <a:latin typeface="Bookman Uralic"/>
              <a:cs typeface="Bookman Ural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6939" y="4306965"/>
            <a:ext cx="2317115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1760" marR="5080" indent="-99695">
              <a:lnSpc>
                <a:spcPct val="117900"/>
              </a:lnSpc>
              <a:spcBef>
                <a:spcPts val="95"/>
              </a:spcBef>
              <a:tabLst>
                <a:tab pos="469900" algn="l"/>
              </a:tabLst>
            </a:pPr>
            <a:r>
              <a:rPr sz="2100" b="1" spc="5" dirty="0">
                <a:solidFill>
                  <a:srgbClr val="717BA2"/>
                </a:solidFill>
                <a:latin typeface="Arial"/>
                <a:cs typeface="Arial"/>
              </a:rPr>
              <a:t>2.	</a:t>
            </a:r>
            <a:r>
              <a:rPr sz="2800" b="1" spc="-5" dirty="0">
                <a:latin typeface="Arial"/>
                <a:cs typeface="Arial"/>
              </a:rPr>
              <a:t>Divided  (single</a:t>
            </a:r>
            <a:r>
              <a:rPr sz="2800" b="1" spc="-6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dose)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09800" y="2705099"/>
            <a:ext cx="1618615" cy="978535"/>
          </a:xfrm>
          <a:custGeom>
            <a:avLst/>
            <a:gdLst/>
            <a:ahLst/>
            <a:cxnLst/>
            <a:rect l="l" t="t" r="r" b="b"/>
            <a:pathLst>
              <a:path w="1618614" h="978535">
                <a:moveTo>
                  <a:pt x="1618488" y="38100"/>
                </a:moveTo>
                <a:lnTo>
                  <a:pt x="1605788" y="31750"/>
                </a:lnTo>
                <a:lnTo>
                  <a:pt x="1542288" y="0"/>
                </a:lnTo>
                <a:lnTo>
                  <a:pt x="1542288" y="31750"/>
                </a:lnTo>
                <a:lnTo>
                  <a:pt x="805688" y="31750"/>
                </a:lnTo>
                <a:lnTo>
                  <a:pt x="802894" y="34544"/>
                </a:lnTo>
                <a:lnTo>
                  <a:pt x="802894" y="400050"/>
                </a:lnTo>
                <a:lnTo>
                  <a:pt x="0" y="400050"/>
                </a:lnTo>
                <a:lnTo>
                  <a:pt x="0" y="412750"/>
                </a:lnTo>
                <a:lnTo>
                  <a:pt x="18288" y="412750"/>
                </a:lnTo>
                <a:lnTo>
                  <a:pt x="18288" y="413258"/>
                </a:lnTo>
                <a:lnTo>
                  <a:pt x="812038" y="413258"/>
                </a:lnTo>
                <a:lnTo>
                  <a:pt x="812038" y="943864"/>
                </a:lnTo>
                <a:lnTo>
                  <a:pt x="814832" y="946658"/>
                </a:lnTo>
                <a:lnTo>
                  <a:pt x="1542288" y="946658"/>
                </a:lnTo>
                <a:lnTo>
                  <a:pt x="1542288" y="978408"/>
                </a:lnTo>
                <a:lnTo>
                  <a:pt x="1605788" y="946658"/>
                </a:lnTo>
                <a:lnTo>
                  <a:pt x="1618488" y="940308"/>
                </a:lnTo>
                <a:lnTo>
                  <a:pt x="1605788" y="933958"/>
                </a:lnTo>
                <a:lnTo>
                  <a:pt x="1542288" y="902208"/>
                </a:lnTo>
                <a:lnTo>
                  <a:pt x="1542288" y="933958"/>
                </a:lnTo>
                <a:lnTo>
                  <a:pt x="824738" y="933958"/>
                </a:lnTo>
                <a:lnTo>
                  <a:pt x="824738" y="413258"/>
                </a:lnTo>
                <a:lnTo>
                  <a:pt x="824738" y="406908"/>
                </a:lnTo>
                <a:lnTo>
                  <a:pt x="824738" y="403352"/>
                </a:lnTo>
                <a:lnTo>
                  <a:pt x="821944" y="400558"/>
                </a:lnTo>
                <a:lnTo>
                  <a:pt x="815594" y="400558"/>
                </a:lnTo>
                <a:lnTo>
                  <a:pt x="815594" y="400050"/>
                </a:lnTo>
                <a:lnTo>
                  <a:pt x="815594" y="44450"/>
                </a:lnTo>
                <a:lnTo>
                  <a:pt x="1542288" y="44450"/>
                </a:lnTo>
                <a:lnTo>
                  <a:pt x="1542288" y="76200"/>
                </a:lnTo>
                <a:lnTo>
                  <a:pt x="1605788" y="44450"/>
                </a:lnTo>
                <a:lnTo>
                  <a:pt x="1618488" y="38100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16939" y="2551557"/>
            <a:ext cx="6189345" cy="8356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129280">
              <a:lnSpc>
                <a:spcPts val="3425"/>
              </a:lnSpc>
              <a:spcBef>
                <a:spcPts val="105"/>
              </a:spcBef>
            </a:pPr>
            <a:r>
              <a:rPr sz="3200" b="1" dirty="0">
                <a:latin typeface="Arial"/>
                <a:cs typeface="Arial"/>
              </a:rPr>
              <a:t>For Internal</a:t>
            </a:r>
            <a:r>
              <a:rPr sz="3200" b="1" spc="-114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use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ts val="2945"/>
              </a:lnSpc>
            </a:pPr>
            <a:r>
              <a:rPr sz="2800" b="1" spc="-5" dirty="0">
                <a:latin typeface="Arial"/>
                <a:cs typeface="Arial"/>
              </a:rPr>
              <a:t>1.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Bulk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489960" y="4555235"/>
            <a:ext cx="1662430" cy="767715"/>
          </a:xfrm>
          <a:custGeom>
            <a:avLst/>
            <a:gdLst/>
            <a:ahLst/>
            <a:cxnLst/>
            <a:rect l="l" t="t" r="r" b="b"/>
            <a:pathLst>
              <a:path w="1662429" h="767714">
                <a:moveTo>
                  <a:pt x="1662176" y="729107"/>
                </a:moveTo>
                <a:lnTo>
                  <a:pt x="1649476" y="722757"/>
                </a:lnTo>
                <a:lnTo>
                  <a:pt x="1585976" y="691007"/>
                </a:lnTo>
                <a:lnTo>
                  <a:pt x="1585976" y="722757"/>
                </a:lnTo>
                <a:lnTo>
                  <a:pt x="837438" y="722757"/>
                </a:lnTo>
                <a:lnTo>
                  <a:pt x="837438" y="413258"/>
                </a:lnTo>
                <a:lnTo>
                  <a:pt x="837438" y="406908"/>
                </a:lnTo>
                <a:lnTo>
                  <a:pt x="837438" y="403352"/>
                </a:lnTo>
                <a:lnTo>
                  <a:pt x="836930" y="402869"/>
                </a:lnTo>
                <a:lnTo>
                  <a:pt x="836930" y="400050"/>
                </a:lnTo>
                <a:lnTo>
                  <a:pt x="836930" y="44450"/>
                </a:lnTo>
                <a:lnTo>
                  <a:pt x="1563624" y="44450"/>
                </a:lnTo>
                <a:lnTo>
                  <a:pt x="1563624" y="76200"/>
                </a:lnTo>
                <a:lnTo>
                  <a:pt x="1627124" y="44450"/>
                </a:lnTo>
                <a:lnTo>
                  <a:pt x="1639824" y="38100"/>
                </a:lnTo>
                <a:lnTo>
                  <a:pt x="1627124" y="31750"/>
                </a:lnTo>
                <a:lnTo>
                  <a:pt x="1563624" y="0"/>
                </a:lnTo>
                <a:lnTo>
                  <a:pt x="1563624" y="31750"/>
                </a:lnTo>
                <a:lnTo>
                  <a:pt x="827024" y="31750"/>
                </a:lnTo>
                <a:lnTo>
                  <a:pt x="824230" y="34544"/>
                </a:lnTo>
                <a:lnTo>
                  <a:pt x="824230" y="400050"/>
                </a:lnTo>
                <a:lnTo>
                  <a:pt x="21336" y="400050"/>
                </a:lnTo>
                <a:lnTo>
                  <a:pt x="21336" y="400558"/>
                </a:lnTo>
                <a:lnTo>
                  <a:pt x="0" y="400558"/>
                </a:lnTo>
                <a:lnTo>
                  <a:pt x="0" y="413258"/>
                </a:lnTo>
                <a:lnTo>
                  <a:pt x="824738" y="413258"/>
                </a:lnTo>
                <a:lnTo>
                  <a:pt x="824738" y="732663"/>
                </a:lnTo>
                <a:lnTo>
                  <a:pt x="827532" y="735457"/>
                </a:lnTo>
                <a:lnTo>
                  <a:pt x="1585976" y="735457"/>
                </a:lnTo>
                <a:lnTo>
                  <a:pt x="1585976" y="767207"/>
                </a:lnTo>
                <a:lnTo>
                  <a:pt x="1649476" y="735457"/>
                </a:lnTo>
                <a:lnTo>
                  <a:pt x="1662176" y="729107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116451" y="3438220"/>
            <a:ext cx="2947670" cy="1401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C00000"/>
                </a:solidFill>
                <a:latin typeface="Arial"/>
                <a:cs typeface="Arial"/>
              </a:rPr>
              <a:t>For </a:t>
            </a:r>
            <a:r>
              <a:rPr sz="2800" b="1" spc="-5" dirty="0">
                <a:solidFill>
                  <a:srgbClr val="C00000"/>
                </a:solidFill>
                <a:latin typeface="Arial"/>
                <a:cs typeface="Arial"/>
              </a:rPr>
              <a:t>External use  (Dusting</a:t>
            </a:r>
            <a:r>
              <a:rPr sz="2800" b="1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Arial"/>
                <a:cs typeface="Arial"/>
              </a:rPr>
              <a:t>powder)</a:t>
            </a:r>
            <a:endParaRPr sz="2800">
              <a:latin typeface="Arial"/>
              <a:cs typeface="Arial"/>
            </a:endParaRPr>
          </a:p>
          <a:p>
            <a:pPr marL="1340485">
              <a:lnSpc>
                <a:spcPct val="100000"/>
              </a:lnSpc>
              <a:spcBef>
                <a:spcPts val="760"/>
              </a:spcBef>
            </a:pPr>
            <a:r>
              <a:rPr sz="2800" b="1" spc="-5" dirty="0">
                <a:latin typeface="Arial"/>
                <a:cs typeface="Arial"/>
              </a:rPr>
              <a:t>Simple</a:t>
            </a:r>
            <a:endParaRPr sz="28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pPr marL="38100">
                <a:lnSpc>
                  <a:spcPts val="1650"/>
                </a:lnSpc>
              </a:pPr>
              <a:t>153</a:t>
            </a:fld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5444490" y="5151831"/>
            <a:ext cx="189801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Arial"/>
                <a:cs typeface="Arial"/>
              </a:rPr>
              <a:t>Com</a:t>
            </a:r>
            <a:r>
              <a:rPr sz="2800" b="1" spc="-20" dirty="0">
                <a:latin typeface="Arial"/>
                <a:cs typeface="Arial"/>
              </a:rPr>
              <a:t>p</a:t>
            </a:r>
            <a:r>
              <a:rPr sz="2800" b="1" spc="-5" dirty="0">
                <a:latin typeface="Arial"/>
                <a:cs typeface="Arial"/>
              </a:rPr>
              <a:t>ou</a:t>
            </a:r>
            <a:r>
              <a:rPr sz="2800" b="1" spc="-20" dirty="0">
                <a:latin typeface="Arial"/>
                <a:cs typeface="Arial"/>
              </a:rPr>
              <a:t>n</a:t>
            </a:r>
            <a:r>
              <a:rPr sz="2800" b="1" spc="-5" dirty="0">
                <a:latin typeface="Arial"/>
                <a:cs typeface="Arial"/>
              </a:rPr>
              <a:t>d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6353555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4151" y="6432803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0" y="0"/>
                </a:moveTo>
                <a:lnTo>
                  <a:pt x="0" y="190500"/>
                </a:lnTo>
                <a:lnTo>
                  <a:pt x="120396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339" y="20882"/>
            <a:ext cx="8671560" cy="672084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529840" algn="just">
              <a:lnSpc>
                <a:spcPct val="100000"/>
              </a:lnSpc>
              <a:spcBef>
                <a:spcPts val="700"/>
              </a:spcBef>
            </a:pPr>
            <a:r>
              <a:rPr sz="3200" b="1" dirty="0">
                <a:latin typeface="Arial"/>
                <a:cs typeface="Arial"/>
              </a:rPr>
              <a:t>1. </a:t>
            </a:r>
            <a:r>
              <a:rPr sz="3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Dusting</a:t>
            </a:r>
            <a:r>
              <a:rPr sz="3200" b="1" u="heavy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powders</a:t>
            </a:r>
            <a:endParaRPr sz="3200">
              <a:latin typeface="Arial"/>
              <a:cs typeface="Arial"/>
            </a:endParaRPr>
          </a:p>
          <a:p>
            <a:pPr marL="312420" marR="30480" indent="-274320" algn="just">
              <a:lnSpc>
                <a:spcPct val="100000"/>
              </a:lnSpc>
              <a:spcBef>
                <a:spcPts val="605"/>
              </a:spcBef>
              <a:buClr>
                <a:srgbClr val="717BA2"/>
              </a:buClr>
              <a:buSzPct val="75000"/>
              <a:buChar char=""/>
              <a:tabLst>
                <a:tab pos="312420" algn="l"/>
              </a:tabLst>
            </a:pPr>
            <a:r>
              <a:rPr sz="3200" dirty="0">
                <a:latin typeface="Arial"/>
                <a:cs typeface="Arial"/>
              </a:rPr>
              <a:t>D</a:t>
            </a:r>
            <a:r>
              <a:rPr sz="3200" u="dash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usting powders </a:t>
            </a:r>
            <a:r>
              <a:rPr sz="3200" u="dash" spc="-5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contain ingredients </a:t>
            </a:r>
            <a:r>
              <a:rPr sz="3200" u="dash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used for 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therapeutic, prophylactic </a:t>
            </a:r>
            <a:r>
              <a:rPr sz="3200" dirty="0">
                <a:latin typeface="Arial"/>
                <a:cs typeface="Arial"/>
              </a:rPr>
              <a:t>or </a:t>
            </a:r>
            <a:r>
              <a:rPr sz="3200" spc="-5" dirty="0">
                <a:latin typeface="Arial"/>
                <a:cs typeface="Arial"/>
              </a:rPr>
              <a:t>lubricant purposes  and </a:t>
            </a:r>
            <a:r>
              <a:rPr sz="3200" dirty="0">
                <a:latin typeface="Arial"/>
                <a:cs typeface="Arial"/>
              </a:rPr>
              <a:t>are </a:t>
            </a:r>
            <a:r>
              <a:rPr sz="3200" spc="-5" dirty="0">
                <a:latin typeface="Arial"/>
                <a:cs typeface="Arial"/>
              </a:rPr>
              <a:t>intended for external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use..</a:t>
            </a:r>
            <a:endParaRPr sz="3200">
              <a:latin typeface="Arial"/>
              <a:cs typeface="Arial"/>
            </a:endParaRPr>
          </a:p>
          <a:p>
            <a:pPr marL="312420" indent="-274320" algn="just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000"/>
              <a:buChar char=""/>
              <a:tabLst>
                <a:tab pos="312420" algn="l"/>
              </a:tabLst>
            </a:pPr>
            <a:r>
              <a:rPr sz="3200" spc="-60" dirty="0">
                <a:latin typeface="Arial"/>
                <a:cs typeface="Arial"/>
              </a:rPr>
              <a:t>Two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types:</a:t>
            </a:r>
            <a:endParaRPr sz="3200">
              <a:latin typeface="Arial"/>
              <a:cs typeface="Arial"/>
            </a:endParaRPr>
          </a:p>
          <a:p>
            <a:pPr marL="553085" indent="-515620" algn="just">
              <a:lnSpc>
                <a:spcPct val="100000"/>
              </a:lnSpc>
              <a:spcBef>
                <a:spcPts val="600"/>
              </a:spcBef>
              <a:buSzPct val="75000"/>
              <a:buAutoNum type="arabicPeriod"/>
              <a:tabLst>
                <a:tab pos="553720" algn="l"/>
              </a:tabLst>
            </a:pPr>
            <a:r>
              <a:rPr sz="3200" dirty="0">
                <a:latin typeface="Arial"/>
                <a:cs typeface="Arial"/>
              </a:rPr>
              <a:t>Medical </a:t>
            </a:r>
            <a:r>
              <a:rPr sz="3200" spc="-5" dirty="0">
                <a:latin typeface="Arial"/>
                <a:cs typeface="Arial"/>
              </a:rPr>
              <a:t>dusting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powders</a:t>
            </a:r>
            <a:endParaRPr sz="3200">
              <a:latin typeface="Arial"/>
              <a:cs typeface="Arial"/>
            </a:endParaRPr>
          </a:p>
          <a:p>
            <a:pPr marL="553085" indent="-515620" algn="just">
              <a:lnSpc>
                <a:spcPct val="100000"/>
              </a:lnSpc>
              <a:spcBef>
                <a:spcPts val="600"/>
              </a:spcBef>
              <a:buSzPct val="75000"/>
              <a:buAutoNum type="arabicPeriod"/>
              <a:tabLst>
                <a:tab pos="553720" algn="l"/>
              </a:tabLst>
            </a:pPr>
            <a:r>
              <a:rPr sz="3200" dirty="0">
                <a:latin typeface="Arial"/>
                <a:cs typeface="Arial"/>
              </a:rPr>
              <a:t>Surgical dusting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powders</a:t>
            </a:r>
            <a:endParaRPr sz="3200">
              <a:latin typeface="Arial"/>
              <a:cs typeface="Arial"/>
            </a:endParaRPr>
          </a:p>
          <a:p>
            <a:pPr marL="586740" lvl="1" indent="-274320">
              <a:lnSpc>
                <a:spcPct val="100000"/>
              </a:lnSpc>
              <a:spcBef>
                <a:spcPts val="2430"/>
              </a:spcBef>
              <a:buClr>
                <a:srgbClr val="9FB8CD"/>
              </a:buClr>
              <a:buSzPct val="75000"/>
              <a:buFont typeface="Wingdings"/>
              <a:buChar char=""/>
              <a:tabLst>
                <a:tab pos="586105" algn="l"/>
                <a:tab pos="586740" algn="l"/>
              </a:tabLst>
            </a:pPr>
            <a:r>
              <a:rPr sz="3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Medical </a:t>
            </a:r>
            <a:r>
              <a:rPr sz="3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dusting</a:t>
            </a:r>
            <a:r>
              <a:rPr sz="3200" b="1" u="heavy" spc="-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powders</a:t>
            </a:r>
            <a:endParaRPr sz="3200">
              <a:latin typeface="Arial"/>
              <a:cs typeface="Arial"/>
            </a:endParaRPr>
          </a:p>
          <a:p>
            <a:pPr marL="312420" marR="748030" indent="-274320">
              <a:lnSpc>
                <a:spcPct val="100000"/>
              </a:lnSpc>
              <a:spcBef>
                <a:spcPts val="600"/>
              </a:spcBef>
              <a:buSzPct val="71875"/>
              <a:buFont typeface="Wingdings"/>
              <a:buChar char=""/>
              <a:tabLst>
                <a:tab pos="314960" algn="l"/>
              </a:tabLst>
            </a:pPr>
            <a:r>
              <a:rPr sz="3200" dirty="0">
                <a:latin typeface="Arial"/>
                <a:cs typeface="Arial"/>
              </a:rPr>
              <a:t>Used </a:t>
            </a:r>
            <a:r>
              <a:rPr sz="3200" spc="-5" dirty="0">
                <a:latin typeface="Arial"/>
                <a:cs typeface="Arial"/>
              </a:rPr>
              <a:t>for superficial </a:t>
            </a:r>
            <a:r>
              <a:rPr sz="3200" dirty="0">
                <a:latin typeface="Arial"/>
                <a:cs typeface="Arial"/>
              </a:rPr>
              <a:t>skin </a:t>
            </a:r>
            <a:r>
              <a:rPr sz="3200" spc="-5" dirty="0">
                <a:latin typeface="Arial"/>
                <a:cs typeface="Arial"/>
              </a:rPr>
              <a:t>conditions, not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on  wounds, abraded/ </a:t>
            </a:r>
            <a:r>
              <a:rPr sz="3200" dirty="0">
                <a:latin typeface="Arial"/>
                <a:cs typeface="Arial"/>
              </a:rPr>
              <a:t>broken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skin</a:t>
            </a:r>
            <a:endParaRPr sz="3200">
              <a:latin typeface="Arial"/>
              <a:cs typeface="Arial"/>
            </a:endParaRPr>
          </a:p>
          <a:p>
            <a:pPr marL="312420" marR="118110" indent="-274320">
              <a:lnSpc>
                <a:spcPct val="100000"/>
              </a:lnSpc>
              <a:spcBef>
                <a:spcPts val="600"/>
              </a:spcBef>
              <a:buSzPct val="71875"/>
              <a:buFont typeface="Wingdings"/>
              <a:buChar char=""/>
              <a:tabLst>
                <a:tab pos="314960" algn="l"/>
                <a:tab pos="1235710" algn="l"/>
              </a:tabLst>
            </a:pPr>
            <a:r>
              <a:rPr sz="3200" spc="-5" dirty="0">
                <a:latin typeface="Arial"/>
                <a:cs typeface="Arial"/>
              </a:rPr>
              <a:t>Thus sterility not required but </a:t>
            </a:r>
            <a:r>
              <a:rPr sz="3200" dirty="0">
                <a:latin typeface="Arial"/>
                <a:cs typeface="Arial"/>
              </a:rPr>
              <a:t>it </a:t>
            </a:r>
            <a:r>
              <a:rPr sz="3200" spc="-5" dirty="0">
                <a:latin typeface="Arial"/>
                <a:cs typeface="Arial"/>
              </a:rPr>
              <a:t>should </a:t>
            </a:r>
            <a:r>
              <a:rPr sz="3200" dirty="0">
                <a:latin typeface="Arial"/>
                <a:cs typeface="Arial"/>
              </a:rPr>
              <a:t>be </a:t>
            </a:r>
            <a:r>
              <a:rPr sz="3200" spc="-5" dirty="0">
                <a:latin typeface="Arial"/>
                <a:cs typeface="Arial"/>
              </a:rPr>
              <a:t>free  </a:t>
            </a:r>
            <a:r>
              <a:rPr sz="3200" dirty="0">
                <a:latin typeface="Arial"/>
                <a:cs typeface="Arial"/>
              </a:rPr>
              <a:t>fr</a:t>
            </a:r>
            <a:r>
              <a:rPr sz="3200" spc="-1080" dirty="0">
                <a:latin typeface="Arial"/>
                <a:cs typeface="Arial"/>
              </a:rPr>
              <a:t>o</a:t>
            </a:r>
            <a:r>
              <a:rPr sz="2100" spc="-7" baseline="21825" dirty="0">
                <a:solidFill>
                  <a:srgbClr val="464652"/>
                </a:solidFill>
                <a:latin typeface="Arial"/>
                <a:cs typeface="Arial"/>
              </a:rPr>
              <a:t>1</a:t>
            </a:r>
            <a:r>
              <a:rPr sz="2100" spc="-742" baseline="21825" dirty="0">
                <a:solidFill>
                  <a:srgbClr val="464652"/>
                </a:solidFill>
                <a:latin typeface="Arial"/>
                <a:cs typeface="Arial"/>
              </a:rPr>
              <a:t>5</a:t>
            </a:r>
            <a:r>
              <a:rPr sz="3200" spc="-2175" dirty="0">
                <a:latin typeface="Arial"/>
                <a:cs typeface="Arial"/>
              </a:rPr>
              <a:t>m</a:t>
            </a:r>
            <a:r>
              <a:rPr sz="2100" baseline="21825" dirty="0">
                <a:solidFill>
                  <a:srgbClr val="464652"/>
                </a:solidFill>
                <a:latin typeface="Arial"/>
                <a:cs typeface="Arial"/>
              </a:rPr>
              <a:t>4	</a:t>
            </a:r>
            <a:r>
              <a:rPr sz="3200" dirty="0">
                <a:latin typeface="Arial"/>
                <a:cs typeface="Arial"/>
              </a:rPr>
              <a:t>p</a:t>
            </a:r>
            <a:r>
              <a:rPr sz="3200" spc="-15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t</a:t>
            </a:r>
            <a:r>
              <a:rPr sz="3200" spc="-10" dirty="0">
                <a:latin typeface="Arial"/>
                <a:cs typeface="Arial"/>
              </a:rPr>
              <a:t>h</a:t>
            </a:r>
            <a:r>
              <a:rPr sz="3200" dirty="0">
                <a:latin typeface="Arial"/>
                <a:cs typeface="Arial"/>
              </a:rPr>
              <a:t>o</a:t>
            </a:r>
            <a:r>
              <a:rPr sz="3200" spc="-15" dirty="0">
                <a:latin typeface="Arial"/>
                <a:cs typeface="Arial"/>
              </a:rPr>
              <a:t>g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-15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s.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4151" y="6432803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0" y="0"/>
                </a:moveTo>
                <a:lnTo>
                  <a:pt x="0" y="190500"/>
                </a:lnTo>
                <a:lnTo>
                  <a:pt x="120396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7340" y="325882"/>
            <a:ext cx="882396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b="0" u="none" spc="-5" dirty="0">
                <a:latin typeface="Arial"/>
                <a:cs typeface="Arial"/>
              </a:rPr>
              <a:t>Some mineral ingredients </a:t>
            </a:r>
            <a:r>
              <a:rPr sz="3200" b="0" u="none" dirty="0">
                <a:latin typeface="Arial"/>
                <a:cs typeface="Arial"/>
              </a:rPr>
              <a:t>like </a:t>
            </a:r>
            <a:r>
              <a:rPr sz="3200" b="0" u="none" spc="-5" dirty="0">
                <a:latin typeface="Arial"/>
                <a:cs typeface="Arial"/>
              </a:rPr>
              <a:t>kaolin, talc </a:t>
            </a:r>
            <a:r>
              <a:rPr sz="3200" b="0" u="none" dirty="0">
                <a:latin typeface="Arial"/>
                <a:cs typeface="Arial"/>
              </a:rPr>
              <a:t>may be  </a:t>
            </a:r>
            <a:r>
              <a:rPr sz="3200" b="0" u="none" spc="-5" dirty="0">
                <a:latin typeface="Arial"/>
                <a:cs typeface="Arial"/>
              </a:rPr>
              <a:t>contaminated </a:t>
            </a:r>
            <a:r>
              <a:rPr sz="3200" b="0" u="dash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with spores of </a:t>
            </a:r>
            <a:r>
              <a:rPr sz="3200" b="0" u="none" spc="-5" dirty="0">
                <a:latin typeface="Arial"/>
                <a:cs typeface="Arial"/>
              </a:rPr>
              <a:t>tetanus, gangrene,  anthrax and should </a:t>
            </a:r>
            <a:r>
              <a:rPr sz="3200" b="0" u="none" dirty="0">
                <a:latin typeface="Arial"/>
                <a:cs typeface="Arial"/>
              </a:rPr>
              <a:t>be sterilized before</a:t>
            </a:r>
            <a:r>
              <a:rPr sz="3200" b="0" u="none" spc="-114" dirty="0">
                <a:latin typeface="Arial"/>
                <a:cs typeface="Arial"/>
              </a:rPr>
              <a:t> </a:t>
            </a:r>
            <a:r>
              <a:rPr sz="3200" b="0" u="none" dirty="0">
                <a:latin typeface="Arial"/>
                <a:cs typeface="Arial"/>
              </a:rPr>
              <a:t>use.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4640" y="1864817"/>
            <a:ext cx="8488045" cy="51034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240029" indent="-274320">
              <a:lnSpc>
                <a:spcPct val="100000"/>
              </a:lnSpc>
              <a:spcBef>
                <a:spcPts val="105"/>
              </a:spcBef>
              <a:buSzPct val="75000"/>
              <a:buFont typeface="Wingdings"/>
              <a:buChar char=""/>
              <a:tabLst>
                <a:tab pos="412750" algn="l"/>
                <a:tab pos="3276600" algn="l"/>
              </a:tabLst>
            </a:pPr>
            <a:r>
              <a:rPr sz="3200" dirty="0">
                <a:latin typeface="Arial"/>
                <a:cs typeface="Arial"/>
              </a:rPr>
              <a:t>e.g. </a:t>
            </a:r>
            <a:r>
              <a:rPr sz="3200" i="1" spc="-5" dirty="0">
                <a:solidFill>
                  <a:srgbClr val="C00000"/>
                </a:solidFill>
                <a:latin typeface="Arial"/>
                <a:cs typeface="Arial"/>
              </a:rPr>
              <a:t>Zinc undecenoate </a:t>
            </a:r>
            <a:r>
              <a:rPr sz="3200" i="1" dirty="0">
                <a:solidFill>
                  <a:srgbClr val="C00000"/>
                </a:solidFill>
                <a:latin typeface="Arial"/>
                <a:cs typeface="Arial"/>
              </a:rPr>
              <a:t>dusting </a:t>
            </a:r>
            <a:r>
              <a:rPr sz="3200" i="1" spc="-5" dirty="0">
                <a:solidFill>
                  <a:srgbClr val="C00000"/>
                </a:solidFill>
                <a:latin typeface="Arial"/>
                <a:cs typeface="Arial"/>
              </a:rPr>
              <a:t>powder</a:t>
            </a:r>
            <a:r>
              <a:rPr sz="3200" i="1" spc="-1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i="1" dirty="0">
                <a:solidFill>
                  <a:srgbClr val="C00000"/>
                </a:solidFill>
                <a:latin typeface="Arial"/>
                <a:cs typeface="Arial"/>
              </a:rPr>
              <a:t>BPC  </a:t>
            </a:r>
            <a:r>
              <a:rPr sz="3200" i="1" spc="-5" dirty="0">
                <a:solidFill>
                  <a:srgbClr val="C00000"/>
                </a:solidFill>
                <a:latin typeface="Arial"/>
                <a:cs typeface="Arial"/>
              </a:rPr>
              <a:t>(contains light kaolin, </a:t>
            </a:r>
            <a:r>
              <a:rPr sz="3200" i="1" dirty="0">
                <a:solidFill>
                  <a:srgbClr val="C00000"/>
                </a:solidFill>
                <a:latin typeface="Arial"/>
                <a:cs typeface="Arial"/>
              </a:rPr>
              <a:t>starch, zinc  </a:t>
            </a:r>
            <a:r>
              <a:rPr sz="3200" i="1" spc="-5" dirty="0">
                <a:solidFill>
                  <a:srgbClr val="C00000"/>
                </a:solidFill>
                <a:latin typeface="Arial"/>
                <a:cs typeface="Arial"/>
              </a:rPr>
              <a:t>undecenoate…	</a:t>
            </a:r>
            <a:r>
              <a:rPr sz="3200" i="1" dirty="0">
                <a:solidFill>
                  <a:srgbClr val="C00000"/>
                </a:solidFill>
                <a:latin typeface="Arial"/>
                <a:cs typeface="Arial"/>
              </a:rPr>
              <a:t>It </a:t>
            </a:r>
            <a:r>
              <a:rPr sz="3200" i="1" spc="-5" dirty="0">
                <a:solidFill>
                  <a:srgbClr val="C00000"/>
                </a:solidFill>
                <a:latin typeface="Arial"/>
                <a:cs typeface="Arial"/>
              </a:rPr>
              <a:t>is antifungal</a:t>
            </a:r>
            <a:r>
              <a:rPr sz="3200" i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i="1" spc="-5" dirty="0">
                <a:solidFill>
                  <a:srgbClr val="C00000"/>
                </a:solidFill>
                <a:latin typeface="Arial"/>
                <a:cs typeface="Arial"/>
              </a:rPr>
              <a:t>preparation)</a:t>
            </a:r>
            <a:endParaRPr sz="32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605"/>
              </a:spcBef>
            </a:pPr>
            <a:r>
              <a:rPr sz="2400" spc="-680" dirty="0">
                <a:solidFill>
                  <a:srgbClr val="717BA2"/>
                </a:solidFill>
                <a:latin typeface="Arial"/>
                <a:cs typeface="Arial"/>
              </a:rPr>
              <a:t></a:t>
            </a:r>
            <a:r>
              <a:rPr sz="2400" spc="195" dirty="0">
                <a:latin typeface="Arial"/>
                <a:cs typeface="Arial"/>
              </a:rPr>
              <a:t> </a:t>
            </a:r>
            <a:r>
              <a:rPr sz="3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Surgical </a:t>
            </a:r>
            <a:r>
              <a:rPr sz="3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dusting</a:t>
            </a:r>
            <a:r>
              <a:rPr sz="3200" b="1" u="heavy" spc="-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powders</a:t>
            </a:r>
            <a:endParaRPr sz="3200">
              <a:latin typeface="Arial"/>
              <a:cs typeface="Arial"/>
            </a:endParaRPr>
          </a:p>
          <a:p>
            <a:pPr marL="299085" marR="205104" indent="-274320">
              <a:lnSpc>
                <a:spcPct val="100000"/>
              </a:lnSpc>
              <a:spcBef>
                <a:spcPts val="610"/>
              </a:spcBef>
              <a:buClr>
                <a:srgbClr val="717BA2"/>
              </a:buClr>
              <a:buSzPct val="75000"/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3000" spc="-5" dirty="0">
                <a:latin typeface="Arial"/>
                <a:cs typeface="Arial"/>
              </a:rPr>
              <a:t>Used in body </a:t>
            </a:r>
            <a:r>
              <a:rPr sz="3000" dirty="0">
                <a:latin typeface="Arial"/>
                <a:cs typeface="Arial"/>
              </a:rPr>
              <a:t>cavities, </a:t>
            </a:r>
            <a:r>
              <a:rPr sz="3000" spc="-5" dirty="0">
                <a:latin typeface="Arial"/>
                <a:cs typeface="Arial"/>
              </a:rPr>
              <a:t>wounds, burns,</a:t>
            </a:r>
            <a:r>
              <a:rPr sz="3000" spc="-4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umbilical  </a:t>
            </a:r>
            <a:r>
              <a:rPr sz="3000" spc="-5" dirty="0">
                <a:latin typeface="Arial"/>
                <a:cs typeface="Arial"/>
              </a:rPr>
              <a:t>cord </a:t>
            </a:r>
            <a:r>
              <a:rPr sz="3000" dirty="0">
                <a:latin typeface="Arial"/>
                <a:cs typeface="Arial"/>
              </a:rPr>
              <a:t>of infants. Thus it should </a:t>
            </a:r>
            <a:r>
              <a:rPr sz="3000" spc="-5" dirty="0">
                <a:latin typeface="Arial"/>
                <a:cs typeface="Arial"/>
              </a:rPr>
              <a:t>be</a:t>
            </a:r>
            <a:r>
              <a:rPr sz="3000" spc="-110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sterile.</a:t>
            </a:r>
            <a:endParaRPr sz="3000">
              <a:latin typeface="Arial"/>
              <a:cs typeface="Arial"/>
            </a:endParaRPr>
          </a:p>
          <a:p>
            <a:pPr marL="299720" indent="-274320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000"/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3000" dirty="0">
                <a:latin typeface="Arial"/>
                <a:cs typeface="Arial"/>
              </a:rPr>
              <a:t>Contains </a:t>
            </a:r>
            <a:r>
              <a:rPr sz="3000" spc="-5" dirty="0">
                <a:latin typeface="Arial"/>
                <a:cs typeface="Arial"/>
              </a:rPr>
              <a:t>antibacterial</a:t>
            </a:r>
            <a:r>
              <a:rPr sz="3000" spc="-6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agent</a:t>
            </a:r>
            <a:endParaRPr sz="3000">
              <a:latin typeface="Arial"/>
              <a:cs typeface="Arial"/>
            </a:endParaRPr>
          </a:p>
          <a:p>
            <a:pPr marL="299720" indent="-274320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000"/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3000" dirty="0">
                <a:latin typeface="Arial"/>
                <a:cs typeface="Arial"/>
              </a:rPr>
              <a:t>Diluent </a:t>
            </a:r>
            <a:r>
              <a:rPr sz="3000" spc="-5" dirty="0">
                <a:latin typeface="Arial"/>
                <a:cs typeface="Arial"/>
              </a:rPr>
              <a:t>used </a:t>
            </a:r>
            <a:r>
              <a:rPr sz="3000" dirty="0">
                <a:latin typeface="Arial"/>
                <a:cs typeface="Arial"/>
              </a:rPr>
              <a:t>may </a:t>
            </a:r>
            <a:r>
              <a:rPr sz="3000" spc="-5" dirty="0">
                <a:latin typeface="Arial"/>
                <a:cs typeface="Arial"/>
              </a:rPr>
              <a:t>be sterilisable maize</a:t>
            </a:r>
            <a:r>
              <a:rPr sz="3000" spc="-60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starch</a:t>
            </a:r>
            <a:endParaRPr sz="3000">
              <a:latin typeface="Arial"/>
              <a:cs typeface="Arial"/>
            </a:endParaRPr>
          </a:p>
          <a:p>
            <a:pPr marL="162560" indent="-137160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000"/>
              <a:buFont typeface="Wingdings"/>
              <a:buChar char=""/>
              <a:tabLst>
                <a:tab pos="162560" algn="l"/>
              </a:tabLst>
            </a:pPr>
            <a:r>
              <a:rPr sz="3000" i="1" u="dash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 </a:t>
            </a:r>
            <a:r>
              <a:rPr sz="3000" i="1" u="dash" spc="-590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 </a:t>
            </a:r>
            <a:r>
              <a:rPr sz="3000" i="1" u="dash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e.g. </a:t>
            </a:r>
            <a:r>
              <a:rPr sz="3000" i="1" u="dash" spc="-5" dirty="0">
                <a:solidFill>
                  <a:srgbClr val="C00000"/>
                </a:solidFill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Chlorhexidine and hexachlorophene</a:t>
            </a:r>
            <a:r>
              <a:rPr sz="3000" i="1" u="dash" spc="-35" dirty="0">
                <a:solidFill>
                  <a:srgbClr val="C00000"/>
                </a:solidFill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 </a:t>
            </a:r>
            <a:r>
              <a:rPr sz="3000" i="1" u="dash" spc="-5" dirty="0">
                <a:solidFill>
                  <a:srgbClr val="C00000"/>
                </a:solidFill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dusting</a:t>
            </a:r>
            <a:endParaRPr sz="3000">
              <a:latin typeface="Arial"/>
              <a:cs typeface="Arial"/>
            </a:endParaRPr>
          </a:p>
          <a:p>
            <a:pPr marL="177800">
              <a:lnSpc>
                <a:spcPct val="100000"/>
              </a:lnSpc>
            </a:pPr>
            <a:r>
              <a:rPr sz="2100" spc="-7" baseline="51587" dirty="0">
                <a:solidFill>
                  <a:srgbClr val="464652"/>
                </a:solidFill>
                <a:latin typeface="Arial"/>
                <a:cs typeface="Arial"/>
              </a:rPr>
              <a:t>1</a:t>
            </a:r>
            <a:r>
              <a:rPr sz="2100" spc="-907" baseline="51587" dirty="0">
                <a:solidFill>
                  <a:srgbClr val="464652"/>
                </a:solidFill>
                <a:latin typeface="Arial"/>
                <a:cs typeface="Arial"/>
              </a:rPr>
              <a:t>5</a:t>
            </a:r>
            <a:r>
              <a:rPr sz="3000" i="1" spc="-1070" dirty="0">
                <a:solidFill>
                  <a:srgbClr val="C00000"/>
                </a:solidFill>
                <a:latin typeface="Arial"/>
                <a:cs typeface="Arial"/>
              </a:rPr>
              <a:t>p</a:t>
            </a:r>
            <a:r>
              <a:rPr sz="2100" baseline="51587" dirty="0">
                <a:solidFill>
                  <a:srgbClr val="464652"/>
                </a:solidFill>
                <a:latin typeface="Arial"/>
                <a:cs typeface="Arial"/>
              </a:rPr>
              <a:t>5</a:t>
            </a:r>
            <a:r>
              <a:rPr sz="2100" spc="-157" baseline="51587" dirty="0">
                <a:solidFill>
                  <a:srgbClr val="464652"/>
                </a:solidFill>
                <a:latin typeface="Arial"/>
                <a:cs typeface="Arial"/>
              </a:rPr>
              <a:t> </a:t>
            </a:r>
            <a:r>
              <a:rPr sz="3000" i="1" dirty="0">
                <a:solidFill>
                  <a:srgbClr val="C00000"/>
                </a:solidFill>
                <a:latin typeface="Arial"/>
                <a:cs typeface="Arial"/>
              </a:rPr>
              <a:t>owder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554482"/>
            <a:ext cx="8575040" cy="61156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  <a:buClr>
                <a:srgbClr val="717BA2"/>
              </a:buClr>
              <a:buSzPct val="75000"/>
              <a:buChar char=""/>
              <a:tabLst>
                <a:tab pos="287020" algn="l"/>
              </a:tabLst>
            </a:pPr>
            <a:r>
              <a:rPr sz="3200" dirty="0">
                <a:latin typeface="Arial"/>
                <a:cs typeface="Arial"/>
              </a:rPr>
              <a:t>Dusting powders are </a:t>
            </a:r>
            <a:r>
              <a:rPr sz="3200" spc="-5" dirty="0">
                <a:latin typeface="Arial"/>
                <a:cs typeface="Arial"/>
              </a:rPr>
              <a:t>normally dispensed </a:t>
            </a:r>
            <a:r>
              <a:rPr sz="3200" dirty="0">
                <a:latin typeface="Arial"/>
                <a:cs typeface="Arial"/>
              </a:rPr>
              <a:t>in  </a:t>
            </a:r>
            <a:r>
              <a:rPr sz="3200" spc="-5" dirty="0">
                <a:latin typeface="Arial"/>
                <a:cs typeface="Arial"/>
              </a:rPr>
              <a:t>glass </a:t>
            </a:r>
            <a:r>
              <a:rPr sz="3200" dirty="0">
                <a:latin typeface="Arial"/>
                <a:cs typeface="Arial"/>
              </a:rPr>
              <a:t>or </a:t>
            </a:r>
            <a:r>
              <a:rPr sz="3200" spc="-5" dirty="0">
                <a:latin typeface="Arial"/>
                <a:cs typeface="Arial"/>
              </a:rPr>
              <a:t>metal containers </a:t>
            </a:r>
            <a:r>
              <a:rPr sz="3200" dirty="0">
                <a:latin typeface="Arial"/>
                <a:cs typeface="Arial"/>
              </a:rPr>
              <a:t>with a </a:t>
            </a:r>
            <a:r>
              <a:rPr sz="3200" spc="-5" dirty="0">
                <a:latin typeface="Arial"/>
                <a:cs typeface="Arial"/>
              </a:rPr>
              <a:t>perforated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lid.</a:t>
            </a:r>
            <a:endParaRPr sz="3200">
              <a:latin typeface="Arial"/>
              <a:cs typeface="Arial"/>
            </a:endParaRPr>
          </a:p>
          <a:p>
            <a:pPr marL="286385" marR="69215" indent="-274320">
              <a:lnSpc>
                <a:spcPct val="100000"/>
              </a:lnSpc>
              <a:spcBef>
                <a:spcPts val="595"/>
              </a:spcBef>
              <a:buClr>
                <a:srgbClr val="717BA2"/>
              </a:buClr>
              <a:buSzPct val="75000"/>
              <a:buChar char=""/>
              <a:tabLst>
                <a:tab pos="287020" algn="l"/>
              </a:tabLst>
            </a:pPr>
            <a:r>
              <a:rPr sz="3200" dirty="0">
                <a:latin typeface="Arial"/>
                <a:cs typeface="Arial"/>
              </a:rPr>
              <a:t>The </a:t>
            </a:r>
            <a:r>
              <a:rPr sz="3200" spc="-5" dirty="0">
                <a:latin typeface="Arial"/>
                <a:cs typeface="Arial"/>
              </a:rPr>
              <a:t>powder must flow well </a:t>
            </a:r>
            <a:r>
              <a:rPr sz="3200" dirty="0">
                <a:latin typeface="Arial"/>
                <a:cs typeface="Arial"/>
              </a:rPr>
              <a:t>from such a  </a:t>
            </a:r>
            <a:r>
              <a:rPr sz="3200" spc="-20" dirty="0">
                <a:latin typeface="Arial"/>
                <a:cs typeface="Arial"/>
              </a:rPr>
              <a:t>container, </a:t>
            </a:r>
            <a:r>
              <a:rPr sz="3200" dirty="0">
                <a:latin typeface="Arial"/>
                <a:cs typeface="Arial"/>
              </a:rPr>
              <a:t>so </a:t>
            </a:r>
            <a:r>
              <a:rPr sz="3200" spc="-5" dirty="0">
                <a:latin typeface="Arial"/>
                <a:cs typeface="Arial"/>
              </a:rPr>
              <a:t>that they </a:t>
            </a:r>
            <a:r>
              <a:rPr sz="3200" dirty="0">
                <a:latin typeface="Arial"/>
                <a:cs typeface="Arial"/>
              </a:rPr>
              <a:t>can be </a:t>
            </a:r>
            <a:r>
              <a:rPr sz="3200" spc="-5" dirty="0">
                <a:latin typeface="Arial"/>
                <a:cs typeface="Arial"/>
              </a:rPr>
              <a:t>dusted </a:t>
            </a:r>
            <a:r>
              <a:rPr sz="3200" dirty="0">
                <a:latin typeface="Arial"/>
                <a:cs typeface="Arial"/>
              </a:rPr>
              <a:t>over</a:t>
            </a:r>
            <a:r>
              <a:rPr sz="3200" spc="-1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the  </a:t>
            </a:r>
            <a:r>
              <a:rPr sz="3200" spc="-10" dirty="0">
                <a:latin typeface="Arial"/>
                <a:cs typeface="Arial"/>
              </a:rPr>
              <a:t>affected </a:t>
            </a:r>
            <a:r>
              <a:rPr sz="3200" spc="-5" dirty="0">
                <a:latin typeface="Arial"/>
                <a:cs typeface="Arial"/>
              </a:rPr>
              <a:t>area. </a:t>
            </a:r>
            <a:r>
              <a:rPr sz="3200" dirty="0">
                <a:latin typeface="Arial"/>
                <a:cs typeface="Arial"/>
              </a:rPr>
              <a:t>The active </a:t>
            </a:r>
            <a:r>
              <a:rPr sz="3200" spc="-5" dirty="0">
                <a:latin typeface="Arial"/>
                <a:cs typeface="Arial"/>
              </a:rPr>
              <a:t>ingredients must  therefore </a:t>
            </a:r>
            <a:r>
              <a:rPr sz="3200" dirty="0">
                <a:latin typeface="Arial"/>
                <a:cs typeface="Arial"/>
              </a:rPr>
              <a:t>be </a:t>
            </a:r>
            <a:r>
              <a:rPr sz="3200" spc="-5" dirty="0">
                <a:latin typeface="Arial"/>
                <a:cs typeface="Arial"/>
              </a:rPr>
              <a:t>diluted </a:t>
            </a:r>
            <a:r>
              <a:rPr sz="3200" dirty="0">
                <a:latin typeface="Arial"/>
                <a:cs typeface="Arial"/>
              </a:rPr>
              <a:t>with </a:t>
            </a:r>
            <a:r>
              <a:rPr sz="3200" spc="-5" dirty="0">
                <a:latin typeface="Arial"/>
                <a:cs typeface="Arial"/>
              </a:rPr>
              <a:t>materials </a:t>
            </a:r>
            <a:r>
              <a:rPr sz="3200" dirty="0">
                <a:latin typeface="Arial"/>
                <a:cs typeface="Arial"/>
              </a:rPr>
              <a:t>having  </a:t>
            </a:r>
            <a:r>
              <a:rPr sz="3200" spc="-5" dirty="0">
                <a:latin typeface="Arial"/>
                <a:cs typeface="Arial"/>
              </a:rPr>
              <a:t>reasonably good flow properties, e.g. purified  talc </a:t>
            </a:r>
            <a:r>
              <a:rPr sz="3200" dirty="0">
                <a:latin typeface="Arial"/>
                <a:cs typeface="Arial"/>
              </a:rPr>
              <a:t>or </a:t>
            </a:r>
            <a:r>
              <a:rPr sz="3200" spc="-5" dirty="0">
                <a:latin typeface="Arial"/>
                <a:cs typeface="Arial"/>
              </a:rPr>
              <a:t>maize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starch.</a:t>
            </a:r>
            <a:endParaRPr sz="3200">
              <a:latin typeface="Arial"/>
              <a:cs typeface="Arial"/>
            </a:endParaRPr>
          </a:p>
          <a:p>
            <a:pPr marL="286385" marR="654050" indent="-274320" algn="just">
              <a:lnSpc>
                <a:spcPct val="100000"/>
              </a:lnSpc>
              <a:spcBef>
                <a:spcPts val="605"/>
              </a:spcBef>
              <a:buClr>
                <a:srgbClr val="717BA2"/>
              </a:buClr>
              <a:buSzPct val="75000"/>
              <a:buChar char=""/>
              <a:tabLst>
                <a:tab pos="287020" algn="l"/>
              </a:tabLst>
            </a:pPr>
            <a:r>
              <a:rPr sz="3200" spc="-5" dirty="0">
                <a:latin typeface="Arial"/>
                <a:cs typeface="Arial"/>
              </a:rPr>
              <a:t>Proprietary </a:t>
            </a:r>
            <a:r>
              <a:rPr sz="3200" dirty="0">
                <a:latin typeface="Arial"/>
                <a:cs typeface="Arial"/>
              </a:rPr>
              <a:t>dusting </a:t>
            </a:r>
            <a:r>
              <a:rPr sz="3200" spc="-5" dirty="0">
                <a:latin typeface="Arial"/>
                <a:cs typeface="Arial"/>
              </a:rPr>
              <a:t>powders </a:t>
            </a:r>
            <a:r>
              <a:rPr sz="3200" dirty="0">
                <a:latin typeface="Arial"/>
                <a:cs typeface="Arial"/>
              </a:rPr>
              <a:t>are </a:t>
            </a:r>
            <a:r>
              <a:rPr sz="3200" spc="-15" dirty="0">
                <a:latin typeface="Arial"/>
                <a:cs typeface="Arial"/>
              </a:rPr>
              <a:t>available,  </a:t>
            </a:r>
            <a:r>
              <a:rPr sz="3200" dirty="0">
                <a:latin typeface="Arial"/>
                <a:cs typeface="Arial"/>
              </a:rPr>
              <a:t>mostly </a:t>
            </a:r>
            <a:r>
              <a:rPr sz="3200" spc="-10" dirty="0">
                <a:latin typeface="Arial"/>
                <a:cs typeface="Arial"/>
              </a:rPr>
              <a:t>as </a:t>
            </a:r>
            <a:r>
              <a:rPr sz="3200" spc="-5" dirty="0">
                <a:latin typeface="Arial"/>
                <a:cs typeface="Arial"/>
              </a:rPr>
              <a:t>antifungal, antibacterial and </a:t>
            </a:r>
            <a:r>
              <a:rPr sz="3200" dirty="0">
                <a:latin typeface="Arial"/>
                <a:cs typeface="Arial"/>
              </a:rPr>
              <a:t>skin  </a:t>
            </a:r>
            <a:r>
              <a:rPr sz="3200" spc="-5" dirty="0">
                <a:latin typeface="Arial"/>
                <a:cs typeface="Arial"/>
              </a:rPr>
              <a:t>disinfectants.</a:t>
            </a:r>
            <a:endParaRPr sz="3200">
              <a:latin typeface="Arial"/>
              <a:cs typeface="Arial"/>
            </a:endParaRPr>
          </a:p>
          <a:p>
            <a:pPr marL="287020" indent="-274320" algn="just">
              <a:lnSpc>
                <a:spcPct val="100000"/>
              </a:lnSpc>
              <a:spcBef>
                <a:spcPts val="665"/>
              </a:spcBef>
              <a:buClr>
                <a:srgbClr val="717BA2"/>
              </a:buClr>
              <a:buSzPct val="75000"/>
              <a:buChar char=""/>
              <a:tabLst>
                <a:tab pos="287020" algn="l"/>
              </a:tabLst>
            </a:pPr>
            <a:r>
              <a:rPr sz="3200" spc="-919" dirty="0">
                <a:latin typeface="Arial"/>
                <a:cs typeface="Arial"/>
              </a:rPr>
              <a:t>e</a:t>
            </a:r>
            <a:r>
              <a:rPr sz="1400" spc="-5" dirty="0">
                <a:solidFill>
                  <a:srgbClr val="464652"/>
                </a:solidFill>
                <a:latin typeface="Arial"/>
                <a:cs typeface="Arial"/>
              </a:rPr>
              <a:t>1</a:t>
            </a:r>
            <a:r>
              <a:rPr sz="1400" spc="-645" dirty="0">
                <a:solidFill>
                  <a:srgbClr val="464652"/>
                </a:solidFill>
                <a:latin typeface="Arial"/>
                <a:cs typeface="Arial"/>
              </a:rPr>
              <a:t>5</a:t>
            </a:r>
            <a:r>
              <a:rPr sz="3200" spc="-254" dirty="0">
                <a:latin typeface="Arial"/>
                <a:cs typeface="Arial"/>
              </a:rPr>
              <a:t>.</a:t>
            </a:r>
            <a:r>
              <a:rPr sz="1400" spc="-545" dirty="0">
                <a:solidFill>
                  <a:srgbClr val="464652"/>
                </a:solidFill>
                <a:latin typeface="Arial"/>
                <a:cs typeface="Arial"/>
              </a:rPr>
              <a:t>6</a:t>
            </a:r>
            <a:r>
              <a:rPr sz="3200" dirty="0">
                <a:latin typeface="Arial"/>
                <a:cs typeface="Arial"/>
              </a:rPr>
              <a:t>g.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C00000"/>
                </a:solidFill>
                <a:latin typeface="Arial"/>
                <a:cs typeface="Arial"/>
              </a:rPr>
              <a:t>Ca</a:t>
            </a:r>
            <a:r>
              <a:rPr sz="3200" spc="-15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3200" dirty="0">
                <a:solidFill>
                  <a:srgbClr val="C00000"/>
                </a:solidFill>
                <a:latin typeface="Arial"/>
                <a:cs typeface="Arial"/>
              </a:rPr>
              <a:t>d</a:t>
            </a:r>
            <a:r>
              <a:rPr sz="3200" spc="-10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3200" dirty="0">
                <a:solidFill>
                  <a:srgbClr val="C00000"/>
                </a:solidFill>
                <a:latin typeface="Arial"/>
                <a:cs typeface="Arial"/>
              </a:rPr>
              <a:t>d</a:t>
            </a:r>
            <a:r>
              <a:rPr sz="3200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C00000"/>
                </a:solidFill>
                <a:latin typeface="Arial"/>
                <a:cs typeface="Arial"/>
              </a:rPr>
              <a:t>Dusti</a:t>
            </a:r>
            <a:r>
              <a:rPr sz="3200" spc="-20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3200" dirty="0">
                <a:solidFill>
                  <a:srgbClr val="C00000"/>
                </a:solidFill>
                <a:latin typeface="Arial"/>
                <a:cs typeface="Arial"/>
              </a:rPr>
              <a:t>g</a:t>
            </a:r>
            <a:r>
              <a:rPr sz="3200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C00000"/>
                </a:solidFill>
                <a:latin typeface="Arial"/>
                <a:cs typeface="Arial"/>
              </a:rPr>
              <a:t>p</a:t>
            </a:r>
            <a:r>
              <a:rPr sz="3200" spc="-15" dirty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3200" dirty="0">
                <a:solidFill>
                  <a:srgbClr val="C00000"/>
                </a:solidFill>
                <a:latin typeface="Arial"/>
                <a:cs typeface="Arial"/>
              </a:rPr>
              <a:t>wd</a:t>
            </a:r>
            <a:r>
              <a:rPr sz="3200" spc="-15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4151" y="6432803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0" y="0"/>
                </a:moveTo>
                <a:lnTo>
                  <a:pt x="0" y="190500"/>
                </a:lnTo>
                <a:lnTo>
                  <a:pt x="120396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7340" y="402082"/>
            <a:ext cx="28943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Insufflations: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69240" y="1028446"/>
            <a:ext cx="8599170" cy="5817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4485" marR="480059" indent="-274320">
              <a:lnSpc>
                <a:spcPct val="100000"/>
              </a:lnSpc>
              <a:spcBef>
                <a:spcPts val="100"/>
              </a:spcBef>
              <a:buClr>
                <a:srgbClr val="717BA2"/>
              </a:buClr>
              <a:buSzPct val="75000"/>
              <a:buFont typeface="Wingdings"/>
              <a:buChar char=""/>
              <a:tabLst>
                <a:tab pos="324485" algn="l"/>
                <a:tab pos="325120" algn="l"/>
              </a:tabLst>
            </a:pPr>
            <a:r>
              <a:rPr sz="3000" dirty="0">
                <a:latin typeface="Arial"/>
                <a:cs typeface="Arial"/>
              </a:rPr>
              <a:t>It </a:t>
            </a:r>
            <a:r>
              <a:rPr sz="3000" spc="-5" dirty="0">
                <a:latin typeface="Arial"/>
                <a:cs typeface="Arial"/>
              </a:rPr>
              <a:t>is also a </a:t>
            </a:r>
            <a:r>
              <a:rPr sz="3000" dirty="0">
                <a:latin typeface="Arial"/>
                <a:cs typeface="Arial"/>
              </a:rPr>
              <a:t>type of </a:t>
            </a:r>
            <a:r>
              <a:rPr sz="3000" spc="-5" dirty="0">
                <a:latin typeface="Arial"/>
                <a:cs typeface="Arial"/>
              </a:rPr>
              <a:t>dusting powder (for external  use)</a:t>
            </a:r>
            <a:endParaRPr sz="3000">
              <a:latin typeface="Arial"/>
              <a:cs typeface="Arial"/>
            </a:endParaRPr>
          </a:p>
          <a:p>
            <a:pPr marL="324485" marR="266065" indent="-274320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000"/>
              <a:buFont typeface="Wingdings"/>
              <a:buChar char=""/>
              <a:tabLst>
                <a:tab pos="324485" algn="l"/>
                <a:tab pos="325120" algn="l"/>
              </a:tabLst>
            </a:pPr>
            <a:r>
              <a:rPr sz="3000" spc="-10" dirty="0">
                <a:latin typeface="Arial"/>
                <a:cs typeface="Arial"/>
              </a:rPr>
              <a:t>Insufflation </a:t>
            </a:r>
            <a:r>
              <a:rPr sz="3000" spc="-5" dirty="0">
                <a:latin typeface="Arial"/>
                <a:cs typeface="Arial"/>
              </a:rPr>
              <a:t>(Latin: </a:t>
            </a:r>
            <a:r>
              <a:rPr sz="3000" spc="-10" dirty="0">
                <a:latin typeface="Arial"/>
                <a:cs typeface="Arial"/>
              </a:rPr>
              <a:t>insufflare </a:t>
            </a:r>
            <a:r>
              <a:rPr sz="3000" dirty="0">
                <a:latin typeface="Arial"/>
                <a:cs typeface="Arial"/>
              </a:rPr>
              <a:t>for "to blow </a:t>
            </a:r>
            <a:r>
              <a:rPr sz="3000" spc="-5" dirty="0">
                <a:latin typeface="Arial"/>
                <a:cs typeface="Arial"/>
              </a:rPr>
              <a:t>into") is  the </a:t>
            </a:r>
            <a:r>
              <a:rPr sz="3000" dirty="0">
                <a:latin typeface="Arial"/>
                <a:cs typeface="Arial"/>
              </a:rPr>
              <a:t>act of blowing </a:t>
            </a:r>
            <a:r>
              <a:rPr sz="3000" spc="-5" dirty="0">
                <a:latin typeface="Arial"/>
                <a:cs typeface="Arial"/>
              </a:rPr>
              <a:t>something (such as a </a:t>
            </a:r>
            <a:r>
              <a:rPr sz="3000" dirty="0">
                <a:latin typeface="Arial"/>
                <a:cs typeface="Arial"/>
              </a:rPr>
              <a:t>gas,  </a:t>
            </a:r>
            <a:r>
              <a:rPr sz="3000" spc="-25" dirty="0">
                <a:latin typeface="Arial"/>
                <a:cs typeface="Arial"/>
              </a:rPr>
              <a:t>powder, </a:t>
            </a:r>
            <a:r>
              <a:rPr sz="3000" spc="-5" dirty="0">
                <a:latin typeface="Arial"/>
                <a:cs typeface="Arial"/>
              </a:rPr>
              <a:t>or vapor) into a body </a:t>
            </a:r>
            <a:r>
              <a:rPr sz="3000" dirty="0">
                <a:latin typeface="Arial"/>
                <a:cs typeface="Arial"/>
              </a:rPr>
              <a:t>cavity</a:t>
            </a:r>
            <a:endParaRPr sz="3000">
              <a:latin typeface="Arial"/>
              <a:cs typeface="Arial"/>
            </a:endParaRPr>
          </a:p>
          <a:p>
            <a:pPr marL="324485" marR="43180" indent="-274320">
              <a:lnSpc>
                <a:spcPct val="100000"/>
              </a:lnSpc>
              <a:spcBef>
                <a:spcPts val="605"/>
              </a:spcBef>
              <a:buClr>
                <a:srgbClr val="717BA2"/>
              </a:buClr>
              <a:buSzPct val="75000"/>
              <a:buFont typeface="Wingdings"/>
              <a:buChar char=""/>
              <a:tabLst>
                <a:tab pos="324485" algn="l"/>
                <a:tab pos="325120" algn="l"/>
              </a:tabLst>
            </a:pPr>
            <a:r>
              <a:rPr sz="3000" dirty="0">
                <a:latin typeface="Arial"/>
                <a:cs typeface="Arial"/>
              </a:rPr>
              <a:t>It </a:t>
            </a:r>
            <a:r>
              <a:rPr sz="3000" spc="-5" dirty="0">
                <a:latin typeface="Arial"/>
                <a:cs typeface="Arial"/>
              </a:rPr>
              <a:t>is used </a:t>
            </a:r>
            <a:r>
              <a:rPr sz="3000" spc="-10" dirty="0">
                <a:latin typeface="Arial"/>
                <a:cs typeface="Arial"/>
              </a:rPr>
              <a:t>to </a:t>
            </a:r>
            <a:r>
              <a:rPr sz="3000" spc="-5" dirty="0">
                <a:latin typeface="Arial"/>
                <a:cs typeface="Arial"/>
              </a:rPr>
              <a:t>produce local </a:t>
            </a:r>
            <a:r>
              <a:rPr sz="3000" spc="-10" dirty="0">
                <a:latin typeface="Arial"/>
                <a:cs typeface="Arial"/>
              </a:rPr>
              <a:t>effect </a:t>
            </a:r>
            <a:r>
              <a:rPr sz="3000" dirty="0">
                <a:latin typeface="Arial"/>
                <a:cs typeface="Arial"/>
              </a:rPr>
              <a:t>e.g. In </a:t>
            </a:r>
            <a:r>
              <a:rPr sz="3000" spc="-5" dirty="0">
                <a:latin typeface="Arial"/>
                <a:cs typeface="Arial"/>
              </a:rPr>
              <a:t>treatment  </a:t>
            </a:r>
            <a:r>
              <a:rPr sz="3000" dirty="0">
                <a:latin typeface="Arial"/>
                <a:cs typeface="Arial"/>
              </a:rPr>
              <a:t>of </a:t>
            </a:r>
            <a:r>
              <a:rPr sz="3000" spc="-45" dirty="0">
                <a:latin typeface="Arial"/>
                <a:cs typeface="Arial"/>
              </a:rPr>
              <a:t>ear, </a:t>
            </a:r>
            <a:r>
              <a:rPr sz="3000" spc="-5" dirty="0">
                <a:latin typeface="Arial"/>
                <a:cs typeface="Arial"/>
              </a:rPr>
              <a:t>nose, </a:t>
            </a:r>
            <a:r>
              <a:rPr sz="3000" dirty="0">
                <a:latin typeface="Arial"/>
                <a:cs typeface="Arial"/>
              </a:rPr>
              <a:t>throat </a:t>
            </a:r>
            <a:r>
              <a:rPr sz="3000" spc="-5" dirty="0">
                <a:latin typeface="Arial"/>
                <a:cs typeface="Arial"/>
              </a:rPr>
              <a:t>infections or </a:t>
            </a:r>
            <a:r>
              <a:rPr sz="3000" dirty="0">
                <a:latin typeface="Arial"/>
                <a:cs typeface="Arial"/>
              </a:rPr>
              <a:t>systemic </a:t>
            </a:r>
            <a:r>
              <a:rPr sz="3000" spc="-10" dirty="0">
                <a:latin typeface="Arial"/>
                <a:cs typeface="Arial"/>
              </a:rPr>
              <a:t>effect  </a:t>
            </a:r>
            <a:r>
              <a:rPr sz="3000" spc="-5" dirty="0">
                <a:latin typeface="Arial"/>
                <a:cs typeface="Arial"/>
              </a:rPr>
              <a:t>(eg. pituitary </a:t>
            </a:r>
            <a:r>
              <a:rPr sz="3000" spc="-10" dirty="0">
                <a:latin typeface="Arial"/>
                <a:cs typeface="Arial"/>
              </a:rPr>
              <a:t>insufflation</a:t>
            </a:r>
            <a:r>
              <a:rPr sz="3000" spc="-2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BPC)</a:t>
            </a:r>
            <a:endParaRPr sz="3000">
              <a:latin typeface="Arial"/>
              <a:cs typeface="Arial"/>
            </a:endParaRPr>
          </a:p>
          <a:p>
            <a:pPr marL="324485" marR="732790" indent="-274320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000"/>
              <a:buFont typeface="Wingdings"/>
              <a:buChar char=""/>
              <a:tabLst>
                <a:tab pos="324485" algn="l"/>
                <a:tab pos="325120" algn="l"/>
              </a:tabLst>
            </a:pPr>
            <a:r>
              <a:rPr sz="3000" spc="-5" dirty="0">
                <a:latin typeface="Arial"/>
                <a:cs typeface="Arial"/>
              </a:rPr>
              <a:t>Diluents </a:t>
            </a:r>
            <a:r>
              <a:rPr sz="3000" dirty="0">
                <a:latin typeface="Arial"/>
                <a:cs typeface="Arial"/>
              </a:rPr>
              <a:t>used are </a:t>
            </a:r>
            <a:r>
              <a:rPr sz="3000" spc="-5" dirty="0">
                <a:latin typeface="Arial"/>
                <a:cs typeface="Arial"/>
              </a:rPr>
              <a:t>Lactose, </a:t>
            </a:r>
            <a:r>
              <a:rPr sz="3000" dirty="0">
                <a:latin typeface="Arial"/>
                <a:cs typeface="Arial"/>
              </a:rPr>
              <a:t>sterilizable</a:t>
            </a:r>
            <a:r>
              <a:rPr sz="3000" spc="-9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maize  </a:t>
            </a:r>
            <a:r>
              <a:rPr sz="3000" spc="-5" dirty="0">
                <a:latin typeface="Arial"/>
                <a:cs typeface="Arial"/>
              </a:rPr>
              <a:t>starch used</a:t>
            </a:r>
            <a:endParaRPr sz="3000">
              <a:latin typeface="Arial"/>
              <a:cs typeface="Arial"/>
            </a:endParaRPr>
          </a:p>
          <a:p>
            <a:pPr marL="187960" marR="173355" indent="-187960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000"/>
              <a:buFont typeface="Wingdings"/>
              <a:buChar char=""/>
              <a:tabLst>
                <a:tab pos="187960" algn="l"/>
                <a:tab pos="8416925" algn="l"/>
              </a:tabLst>
            </a:pPr>
            <a:r>
              <a:rPr sz="3000" u="dash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 </a:t>
            </a:r>
            <a:r>
              <a:rPr sz="3000" u="dash" spc="-590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 </a:t>
            </a:r>
            <a:r>
              <a:rPr sz="3000" u="dash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Sterility </a:t>
            </a:r>
            <a:r>
              <a:rPr sz="3000" u="dash" spc="-5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is required </a:t>
            </a:r>
            <a:r>
              <a:rPr sz="3000" u="dash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if </a:t>
            </a:r>
            <a:r>
              <a:rPr sz="3000" u="dash" spc="-5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preparation is</a:t>
            </a:r>
            <a:r>
              <a:rPr sz="3000" u="dash" spc="-35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 </a:t>
            </a:r>
            <a:r>
              <a:rPr sz="3000" u="dash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for</a:t>
            </a:r>
            <a:r>
              <a:rPr sz="3000" u="dash" spc="-5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 open </a:t>
            </a:r>
            <a:r>
              <a:rPr sz="3000" u="dash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	</a:t>
            </a:r>
            <a:r>
              <a:rPr sz="3000" dirty="0">
                <a:latin typeface="Arial"/>
                <a:cs typeface="Arial"/>
              </a:rPr>
              <a:t> </a:t>
            </a:r>
            <a:r>
              <a:rPr sz="3000" spc="-1305" dirty="0">
                <a:latin typeface="Arial"/>
                <a:cs typeface="Arial"/>
              </a:rPr>
              <a:t>w</a:t>
            </a:r>
            <a:r>
              <a:rPr sz="2100" spc="-7" baseline="57539" dirty="0">
                <a:solidFill>
                  <a:srgbClr val="464652"/>
                </a:solidFill>
                <a:latin typeface="Arial"/>
                <a:cs typeface="Arial"/>
              </a:rPr>
              <a:t>1</a:t>
            </a:r>
            <a:r>
              <a:rPr sz="2100" spc="-390" baseline="57539" dirty="0">
                <a:solidFill>
                  <a:srgbClr val="464652"/>
                </a:solidFill>
                <a:latin typeface="Arial"/>
                <a:cs typeface="Arial"/>
              </a:rPr>
              <a:t>5</a:t>
            </a:r>
            <a:r>
              <a:rPr sz="3000" spc="-1415" dirty="0">
                <a:latin typeface="Arial"/>
                <a:cs typeface="Arial"/>
              </a:rPr>
              <a:t>o</a:t>
            </a:r>
            <a:r>
              <a:rPr sz="2100" baseline="57539" dirty="0">
                <a:solidFill>
                  <a:srgbClr val="464652"/>
                </a:solidFill>
                <a:latin typeface="Arial"/>
                <a:cs typeface="Arial"/>
              </a:rPr>
              <a:t>7 </a:t>
            </a:r>
            <a:r>
              <a:rPr sz="2100" spc="-225" baseline="57539" dirty="0">
                <a:solidFill>
                  <a:srgbClr val="464652"/>
                </a:solidFill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unds</a:t>
            </a:r>
            <a:r>
              <a:rPr sz="3000" spc="-3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or raw s</a:t>
            </a:r>
            <a:r>
              <a:rPr sz="3000" spc="-10" dirty="0">
                <a:latin typeface="Arial"/>
                <a:cs typeface="Arial"/>
              </a:rPr>
              <a:t>u</a:t>
            </a:r>
            <a:r>
              <a:rPr sz="3000" dirty="0">
                <a:latin typeface="Arial"/>
                <a:cs typeface="Arial"/>
              </a:rPr>
              <a:t>r</a:t>
            </a:r>
            <a:r>
              <a:rPr sz="3000" spc="-10" dirty="0">
                <a:latin typeface="Arial"/>
                <a:cs typeface="Arial"/>
              </a:rPr>
              <a:t>f</a:t>
            </a:r>
            <a:r>
              <a:rPr sz="3000" dirty="0">
                <a:latin typeface="Arial"/>
                <a:cs typeface="Arial"/>
              </a:rPr>
              <a:t>aces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353555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4151" y="6432803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0" y="0"/>
                </a:moveTo>
                <a:lnTo>
                  <a:pt x="0" y="190500"/>
                </a:lnTo>
                <a:lnTo>
                  <a:pt x="120396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91387" y="6384442"/>
            <a:ext cx="3225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464652"/>
                </a:solidFill>
                <a:latin typeface="Arial"/>
                <a:cs typeface="Arial"/>
              </a:rPr>
              <a:t>158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2400" y="0"/>
            <a:ext cx="5334000" cy="3276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032375" y="554482"/>
            <a:ext cx="3729354" cy="5391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019175">
              <a:lnSpc>
                <a:spcPct val="100000"/>
              </a:lnSpc>
              <a:spcBef>
                <a:spcPts val="105"/>
              </a:spcBef>
              <a:buSzPct val="96875"/>
              <a:buFont typeface="Wingdings"/>
              <a:buChar char=""/>
              <a:tabLst>
                <a:tab pos="200025" algn="l"/>
              </a:tabLst>
            </a:pPr>
            <a:r>
              <a:rPr sz="3200" b="1" dirty="0">
                <a:latin typeface="Arial"/>
                <a:cs typeface="Arial"/>
              </a:rPr>
              <a:t>Used with</a:t>
            </a:r>
            <a:r>
              <a:rPr sz="3200" b="1" spc="-13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an  insufflator</a:t>
            </a:r>
            <a:r>
              <a:rPr sz="3200" dirty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buSzPct val="96875"/>
              <a:buFont typeface="Wingdings"/>
              <a:buChar char=""/>
              <a:tabLst>
                <a:tab pos="200025" algn="l"/>
              </a:tabLst>
            </a:pPr>
            <a:r>
              <a:rPr sz="3200" spc="-10" dirty="0">
                <a:latin typeface="Arial"/>
                <a:cs typeface="Arial"/>
              </a:rPr>
              <a:t>Insufflator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blockage  can be a </a:t>
            </a:r>
            <a:r>
              <a:rPr sz="3200" spc="-5" dirty="0">
                <a:latin typeface="Arial"/>
                <a:cs typeface="Arial"/>
              </a:rPr>
              <a:t>problem  </a:t>
            </a:r>
            <a:r>
              <a:rPr sz="3200" dirty="0">
                <a:latin typeface="Arial"/>
                <a:cs typeface="Arial"/>
              </a:rPr>
              <a:t>because of  clumping of</a:t>
            </a:r>
            <a:r>
              <a:rPr sz="3200" spc="-1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particles  thus should be  stored in </a:t>
            </a:r>
            <a:r>
              <a:rPr sz="3200" spc="-5" dirty="0">
                <a:latin typeface="Arial"/>
                <a:cs typeface="Arial"/>
              </a:rPr>
              <a:t>dry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place</a:t>
            </a:r>
            <a:endParaRPr sz="3200">
              <a:latin typeface="Arial"/>
              <a:cs typeface="Arial"/>
            </a:endParaRPr>
          </a:p>
          <a:p>
            <a:pPr marL="12700" marR="772160" algn="just">
              <a:lnSpc>
                <a:spcPct val="100000"/>
              </a:lnSpc>
              <a:buSzPct val="96875"/>
              <a:buFont typeface="Wingdings"/>
              <a:buChar char=""/>
              <a:tabLst>
                <a:tab pos="200025" algn="l"/>
              </a:tabLst>
            </a:pPr>
            <a:r>
              <a:rPr sz="3200" dirty="0">
                <a:latin typeface="Arial"/>
                <a:cs typeface="Arial"/>
              </a:rPr>
              <a:t>lack of </a:t>
            </a:r>
            <a:r>
              <a:rPr sz="3200" spc="-5" dirty="0">
                <a:latin typeface="Arial"/>
                <a:cs typeface="Arial"/>
              </a:rPr>
              <a:t>uniform  </a:t>
            </a:r>
            <a:r>
              <a:rPr sz="3200" dirty="0">
                <a:latin typeface="Arial"/>
                <a:cs typeface="Arial"/>
              </a:rPr>
              <a:t>dosage is also</a:t>
            </a:r>
            <a:r>
              <a:rPr sz="3200" spc="-114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  drawback.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52400" y="3352799"/>
            <a:ext cx="4572000" cy="3505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353555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4151" y="6432803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0" y="0"/>
                </a:moveTo>
                <a:lnTo>
                  <a:pt x="0" y="190500"/>
                </a:lnTo>
                <a:lnTo>
                  <a:pt x="120396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3195">
              <a:lnSpc>
                <a:spcPct val="100000"/>
              </a:lnSpc>
              <a:spcBef>
                <a:spcPts val="100"/>
              </a:spcBef>
            </a:pPr>
            <a:r>
              <a:rPr dirty="0"/>
              <a:t>ORAL </a:t>
            </a:r>
            <a:r>
              <a:rPr spc="-25" dirty="0"/>
              <a:t>REHYDRATION</a:t>
            </a:r>
            <a:r>
              <a:rPr spc="-160" dirty="0"/>
              <a:t> </a:t>
            </a:r>
            <a:r>
              <a:rPr spc="-55" dirty="0"/>
              <a:t>SALTS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81940" y="1209801"/>
            <a:ext cx="8650605" cy="55441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11785" marR="342900" indent="-274320">
              <a:lnSpc>
                <a:spcPct val="100000"/>
              </a:lnSpc>
              <a:spcBef>
                <a:spcPts val="105"/>
              </a:spcBef>
              <a:buClr>
                <a:srgbClr val="717BA2"/>
              </a:buClr>
              <a:buSzPct val="75000"/>
              <a:buFont typeface="Arial"/>
              <a:buChar char=""/>
              <a:tabLst>
                <a:tab pos="312420" algn="l"/>
              </a:tabLst>
            </a:pPr>
            <a:r>
              <a:rPr sz="3200" b="1" dirty="0">
                <a:latin typeface="Arial"/>
                <a:cs typeface="Arial"/>
              </a:rPr>
              <a:t>Also knows as Oral rehydration </a:t>
            </a:r>
            <a:r>
              <a:rPr sz="3200" b="1" spc="-60" dirty="0">
                <a:latin typeface="Arial"/>
                <a:cs typeface="Arial"/>
              </a:rPr>
              <a:t>powders/  </a:t>
            </a:r>
            <a:r>
              <a:rPr sz="3200" b="1" dirty="0">
                <a:latin typeface="Arial"/>
                <a:cs typeface="Arial"/>
              </a:rPr>
              <a:t>therapy </a:t>
            </a:r>
            <a:r>
              <a:rPr sz="3200" dirty="0">
                <a:latin typeface="Arial"/>
                <a:cs typeface="Arial"/>
              </a:rPr>
              <a:t>(ORS/</a:t>
            </a:r>
            <a:r>
              <a:rPr sz="3200" b="1" dirty="0">
                <a:latin typeface="Arial"/>
                <a:cs typeface="Arial"/>
              </a:rPr>
              <a:t>ORT</a:t>
            </a:r>
            <a:r>
              <a:rPr sz="3200" dirty="0">
                <a:latin typeface="Arial"/>
                <a:cs typeface="Arial"/>
              </a:rPr>
              <a:t>) is a type of </a:t>
            </a:r>
            <a:r>
              <a:rPr sz="3200" spc="-5" dirty="0">
                <a:latin typeface="Arial"/>
                <a:cs typeface="Arial"/>
              </a:rPr>
              <a:t>fluid  replacement </a:t>
            </a:r>
            <a:r>
              <a:rPr sz="3200" dirty="0">
                <a:latin typeface="Arial"/>
                <a:cs typeface="Arial"/>
              </a:rPr>
              <a:t>used to prevent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and</a:t>
            </a:r>
            <a:endParaRPr sz="3200">
              <a:latin typeface="Arial"/>
              <a:cs typeface="Arial"/>
            </a:endParaRPr>
          </a:p>
          <a:p>
            <a:pPr marL="311785" marR="1698625">
              <a:lnSpc>
                <a:spcPct val="100000"/>
              </a:lnSpc>
            </a:pPr>
            <a:r>
              <a:rPr sz="3200" spc="-5" dirty="0">
                <a:latin typeface="Arial"/>
                <a:cs typeface="Arial"/>
              </a:rPr>
              <a:t>treat dehydration, </a:t>
            </a:r>
            <a:r>
              <a:rPr sz="3200" dirty="0">
                <a:latin typeface="Arial"/>
                <a:cs typeface="Arial"/>
              </a:rPr>
              <a:t>especially </a:t>
            </a:r>
            <a:r>
              <a:rPr sz="3200" spc="-5" dirty="0">
                <a:latin typeface="Arial"/>
                <a:cs typeface="Arial"/>
              </a:rPr>
              <a:t>that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due  </a:t>
            </a:r>
            <a:r>
              <a:rPr sz="3200" dirty="0">
                <a:latin typeface="Arial"/>
                <a:cs typeface="Arial"/>
              </a:rPr>
              <a:t>to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diarrhea</a:t>
            </a:r>
            <a:endParaRPr sz="3200">
              <a:latin typeface="Arial"/>
              <a:cs typeface="Arial"/>
            </a:endParaRPr>
          </a:p>
          <a:p>
            <a:pPr marL="311785" marR="1605915" indent="-274320">
              <a:lnSpc>
                <a:spcPct val="100000"/>
              </a:lnSpc>
              <a:spcBef>
                <a:spcPts val="605"/>
              </a:spcBef>
              <a:buClr>
                <a:srgbClr val="717BA2"/>
              </a:buClr>
              <a:buSzPct val="75000"/>
              <a:buChar char=""/>
              <a:tabLst>
                <a:tab pos="312420" algn="l"/>
              </a:tabLst>
            </a:pPr>
            <a:r>
              <a:rPr sz="3200" dirty="0">
                <a:latin typeface="Arial"/>
                <a:cs typeface="Arial"/>
              </a:rPr>
              <a:t>It </a:t>
            </a:r>
            <a:r>
              <a:rPr sz="3200" spc="-5" dirty="0">
                <a:latin typeface="Arial"/>
                <a:cs typeface="Arial"/>
              </a:rPr>
              <a:t>involves drinking water </a:t>
            </a:r>
            <a:r>
              <a:rPr sz="3200" dirty="0">
                <a:latin typeface="Arial"/>
                <a:cs typeface="Arial"/>
              </a:rPr>
              <a:t>with </a:t>
            </a:r>
            <a:r>
              <a:rPr sz="3200" spc="-80" dirty="0">
                <a:latin typeface="Arial"/>
                <a:cs typeface="Arial"/>
              </a:rPr>
              <a:t>modest  </a:t>
            </a:r>
            <a:r>
              <a:rPr sz="3200" spc="-5" dirty="0">
                <a:latin typeface="Arial"/>
                <a:cs typeface="Arial"/>
              </a:rPr>
              <a:t>amounts </a:t>
            </a:r>
            <a:r>
              <a:rPr sz="3200" dirty="0">
                <a:latin typeface="Arial"/>
                <a:cs typeface="Arial"/>
              </a:rPr>
              <a:t>of </a:t>
            </a:r>
            <a:r>
              <a:rPr sz="3200" spc="-5" dirty="0">
                <a:latin typeface="Arial"/>
                <a:cs typeface="Arial"/>
              </a:rPr>
              <a:t>sugar and salts  </a:t>
            </a:r>
            <a:r>
              <a:rPr sz="3200" dirty="0">
                <a:latin typeface="Arial"/>
                <a:cs typeface="Arial"/>
              </a:rPr>
              <a:t>specifically sodium </a:t>
            </a:r>
            <a:r>
              <a:rPr sz="3200" spc="-5" dirty="0">
                <a:latin typeface="Arial"/>
                <a:cs typeface="Arial"/>
              </a:rPr>
              <a:t>and</a:t>
            </a:r>
            <a:r>
              <a:rPr sz="3200" spc="-8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potassium.</a:t>
            </a:r>
            <a:endParaRPr sz="3200">
              <a:latin typeface="Arial"/>
              <a:cs typeface="Arial"/>
            </a:endParaRPr>
          </a:p>
          <a:p>
            <a:pPr marL="311785" marR="30480" indent="-274320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000"/>
              <a:buFont typeface="Arial"/>
              <a:buChar char=""/>
              <a:tabLst>
                <a:tab pos="424815" algn="l"/>
                <a:tab pos="425450" algn="l"/>
              </a:tabLst>
            </a:pPr>
            <a:r>
              <a:rPr dirty="0"/>
              <a:t>	</a:t>
            </a:r>
            <a:r>
              <a:rPr sz="3200" dirty="0">
                <a:latin typeface="Arial"/>
                <a:cs typeface="Arial"/>
              </a:rPr>
              <a:t>Oral </a:t>
            </a:r>
            <a:r>
              <a:rPr sz="3200" spc="-5" dirty="0">
                <a:latin typeface="Arial"/>
                <a:cs typeface="Arial"/>
              </a:rPr>
              <a:t>rehydration therapy </a:t>
            </a:r>
            <a:r>
              <a:rPr sz="3200" dirty="0">
                <a:latin typeface="Arial"/>
                <a:cs typeface="Arial"/>
              </a:rPr>
              <a:t>can also be </a:t>
            </a:r>
            <a:r>
              <a:rPr sz="3200" spc="-5" dirty="0">
                <a:latin typeface="Arial"/>
                <a:cs typeface="Arial"/>
              </a:rPr>
              <a:t>given</a:t>
            </a:r>
            <a:r>
              <a:rPr sz="3200" spc="-8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by  </a:t>
            </a:r>
            <a:r>
              <a:rPr sz="3200" dirty="0">
                <a:latin typeface="Arial"/>
                <a:cs typeface="Arial"/>
              </a:rPr>
              <a:t>a nasogastric </a:t>
            </a:r>
            <a:r>
              <a:rPr sz="3200" spc="-5" dirty="0">
                <a:latin typeface="Arial"/>
                <a:cs typeface="Arial"/>
              </a:rPr>
              <a:t>tube </a:t>
            </a:r>
            <a:r>
              <a:rPr sz="3200" spc="-10" dirty="0">
                <a:latin typeface="Arial"/>
                <a:cs typeface="Arial"/>
              </a:rPr>
              <a:t>in </a:t>
            </a:r>
            <a:r>
              <a:rPr sz="3200" spc="-5" dirty="0">
                <a:latin typeface="Arial"/>
                <a:cs typeface="Arial"/>
              </a:rPr>
              <a:t>severe,</a:t>
            </a:r>
            <a:r>
              <a:rPr sz="3200" spc="-8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bedridden</a:t>
            </a:r>
            <a:endParaRPr sz="3200">
              <a:latin typeface="Arial"/>
              <a:cs typeface="Arial"/>
            </a:endParaRPr>
          </a:p>
          <a:p>
            <a:pPr marL="311785">
              <a:lnSpc>
                <a:spcPct val="100000"/>
              </a:lnSpc>
            </a:pPr>
            <a:r>
              <a:rPr sz="3200" spc="-919" dirty="0">
                <a:latin typeface="Arial"/>
                <a:cs typeface="Arial"/>
              </a:rPr>
              <a:t>p</a:t>
            </a:r>
            <a:r>
              <a:rPr sz="2100" spc="-7" baseline="25793" dirty="0">
                <a:solidFill>
                  <a:srgbClr val="464652"/>
                </a:solidFill>
                <a:latin typeface="Arial"/>
                <a:cs typeface="Arial"/>
              </a:rPr>
              <a:t>1</a:t>
            </a:r>
            <a:r>
              <a:rPr sz="2100" spc="-967" baseline="25793" dirty="0">
                <a:solidFill>
                  <a:srgbClr val="464652"/>
                </a:solidFill>
                <a:latin typeface="Arial"/>
                <a:cs typeface="Arial"/>
              </a:rPr>
              <a:t>5</a:t>
            </a:r>
            <a:r>
              <a:rPr sz="3200" spc="-1145" dirty="0">
                <a:latin typeface="Arial"/>
                <a:cs typeface="Arial"/>
              </a:rPr>
              <a:t>a</a:t>
            </a:r>
            <a:r>
              <a:rPr sz="2100" baseline="25793" dirty="0">
                <a:solidFill>
                  <a:srgbClr val="464652"/>
                </a:solidFill>
                <a:latin typeface="Arial"/>
                <a:cs typeface="Arial"/>
              </a:rPr>
              <a:t>9</a:t>
            </a:r>
            <a:r>
              <a:rPr sz="2100" spc="-67" baseline="25793" dirty="0">
                <a:solidFill>
                  <a:srgbClr val="464652"/>
                </a:solidFill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ti</a:t>
            </a:r>
            <a:r>
              <a:rPr sz="3200" spc="-15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n</a:t>
            </a:r>
            <a:r>
              <a:rPr sz="3200" spc="-10" dirty="0">
                <a:latin typeface="Arial"/>
                <a:cs typeface="Arial"/>
              </a:rPr>
              <a:t>t</a:t>
            </a:r>
            <a:r>
              <a:rPr sz="3200" dirty="0">
                <a:latin typeface="Arial"/>
                <a:cs typeface="Arial"/>
              </a:rPr>
              <a:t>s.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5255" y="3648455"/>
            <a:ext cx="7315200" cy="1280160"/>
          </a:xfrm>
          <a:custGeom>
            <a:avLst/>
            <a:gdLst/>
            <a:ahLst/>
            <a:cxnLst/>
            <a:rect l="l" t="t" r="r" b="b"/>
            <a:pathLst>
              <a:path w="7315200" h="1280160">
                <a:moveTo>
                  <a:pt x="0" y="1280159"/>
                </a:moveTo>
                <a:lnTo>
                  <a:pt x="7315200" y="1280159"/>
                </a:lnTo>
                <a:lnTo>
                  <a:pt x="7315200" y="0"/>
                </a:lnTo>
                <a:lnTo>
                  <a:pt x="0" y="0"/>
                </a:lnTo>
                <a:lnTo>
                  <a:pt x="0" y="1280159"/>
                </a:lnTo>
                <a:close/>
              </a:path>
            </a:pathLst>
          </a:custGeom>
          <a:ln w="6096">
            <a:solidFill>
              <a:srgbClr val="717B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4400" y="5049011"/>
            <a:ext cx="7315200" cy="685800"/>
          </a:xfrm>
          <a:custGeom>
            <a:avLst/>
            <a:gdLst/>
            <a:ahLst/>
            <a:cxnLst/>
            <a:rect l="l" t="t" r="r" b="b"/>
            <a:pathLst>
              <a:path w="7315200" h="685800">
                <a:moveTo>
                  <a:pt x="0" y="685800"/>
                </a:moveTo>
                <a:lnTo>
                  <a:pt x="7315200" y="685800"/>
                </a:lnTo>
                <a:lnTo>
                  <a:pt x="73152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ln w="6096">
            <a:solidFill>
              <a:srgbClr val="9FB8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5255" y="3648455"/>
            <a:ext cx="228600" cy="1280160"/>
          </a:xfrm>
          <a:custGeom>
            <a:avLst/>
            <a:gdLst/>
            <a:ahLst/>
            <a:cxnLst/>
            <a:rect l="l" t="t" r="r" b="b"/>
            <a:pathLst>
              <a:path w="228600" h="1280160">
                <a:moveTo>
                  <a:pt x="228600" y="0"/>
                </a:moveTo>
                <a:lnTo>
                  <a:pt x="0" y="0"/>
                </a:lnTo>
                <a:lnTo>
                  <a:pt x="0" y="1280159"/>
                </a:lnTo>
                <a:lnTo>
                  <a:pt x="228600" y="1280159"/>
                </a:lnTo>
                <a:lnTo>
                  <a:pt x="228600" y="0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685800" y="228598"/>
            <a:ext cx="8001000" cy="6629400"/>
            <a:chOff x="685800" y="228598"/>
            <a:chExt cx="8001000" cy="6629400"/>
          </a:xfrm>
        </p:grpSpPr>
        <p:sp>
          <p:nvSpPr>
            <p:cNvPr id="6" name="object 6"/>
            <p:cNvSpPr/>
            <p:nvPr/>
          </p:nvSpPr>
          <p:spPr>
            <a:xfrm>
              <a:off x="914400" y="5049011"/>
              <a:ext cx="228600" cy="685800"/>
            </a:xfrm>
            <a:custGeom>
              <a:avLst/>
              <a:gdLst/>
              <a:ahLst/>
              <a:cxnLst/>
              <a:rect l="l" t="t" r="r" b="b"/>
              <a:pathLst>
                <a:path w="228600" h="685800">
                  <a:moveTo>
                    <a:pt x="228600" y="0"/>
                  </a:moveTo>
                  <a:lnTo>
                    <a:pt x="0" y="0"/>
                  </a:lnTo>
                  <a:lnTo>
                    <a:pt x="0" y="685800"/>
                  </a:lnTo>
                  <a:lnTo>
                    <a:pt x="228600" y="6858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9FB8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85800" y="228598"/>
              <a:ext cx="8001000" cy="662939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295146" y="6383223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464652"/>
                </a:solidFill>
                <a:latin typeface="Arial"/>
                <a:cs typeface="Arial"/>
              </a:rPr>
              <a:t>16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4640" y="143001"/>
            <a:ext cx="8327390" cy="6732270"/>
          </a:xfrm>
          <a:prstGeom prst="rect">
            <a:avLst/>
          </a:prstGeom>
        </p:spPr>
        <p:txBody>
          <a:bodyPr vert="horz" wrap="square" lIns="0" tIns="271780" rIns="0" bIns="0" rtlCol="0">
            <a:spAutoFit/>
          </a:bodyPr>
          <a:lstStyle/>
          <a:p>
            <a:pPr marL="377825" algn="ctr">
              <a:lnSpc>
                <a:spcPct val="100000"/>
              </a:lnSpc>
              <a:spcBef>
                <a:spcPts val="2140"/>
              </a:spcBef>
            </a:pPr>
            <a:r>
              <a:rPr sz="36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ORAL </a:t>
            </a:r>
            <a:r>
              <a:rPr sz="3600" b="1" u="heavy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REHYDRATION</a:t>
            </a:r>
            <a:r>
              <a:rPr sz="3600" b="1" u="heavy" spc="-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600" b="1" u="heavy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SALTS</a:t>
            </a:r>
            <a:endParaRPr sz="3600">
              <a:latin typeface="Arial"/>
              <a:cs typeface="Arial"/>
            </a:endParaRPr>
          </a:p>
          <a:p>
            <a:pPr marL="299085" marR="397510" indent="-274320">
              <a:lnSpc>
                <a:spcPct val="100000"/>
              </a:lnSpc>
              <a:spcBef>
                <a:spcPts val="2039"/>
              </a:spcBef>
              <a:buClr>
                <a:srgbClr val="717BA2"/>
              </a:buClr>
              <a:buSzPct val="75000"/>
              <a:buChar char=""/>
              <a:tabLst>
                <a:tab pos="299720" algn="l"/>
              </a:tabLst>
            </a:pPr>
            <a:r>
              <a:rPr sz="3600" dirty="0">
                <a:latin typeface="Arial"/>
                <a:cs typeface="Arial"/>
              </a:rPr>
              <a:t>In diarrhea, sodium-rich </a:t>
            </a:r>
            <a:r>
              <a:rPr sz="3600" spc="-5" dirty="0">
                <a:latin typeface="Arial"/>
                <a:cs typeface="Arial"/>
              </a:rPr>
              <a:t>intestinal  </a:t>
            </a:r>
            <a:r>
              <a:rPr sz="3600" dirty="0">
                <a:latin typeface="Arial"/>
                <a:cs typeface="Arial"/>
              </a:rPr>
              <a:t>secretions are lost </a:t>
            </a:r>
            <a:r>
              <a:rPr sz="3600" spc="-5" dirty="0">
                <a:latin typeface="Arial"/>
                <a:cs typeface="Arial"/>
              </a:rPr>
              <a:t>before </a:t>
            </a:r>
            <a:r>
              <a:rPr sz="3600" dirty="0">
                <a:latin typeface="Arial"/>
                <a:cs typeface="Arial"/>
              </a:rPr>
              <a:t>they </a:t>
            </a:r>
            <a:r>
              <a:rPr sz="3600" spc="-5" dirty="0">
                <a:latin typeface="Arial"/>
                <a:cs typeface="Arial"/>
              </a:rPr>
              <a:t>can</a:t>
            </a:r>
            <a:r>
              <a:rPr sz="3600" spc="-9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be  reabsorbed.</a:t>
            </a:r>
            <a:endParaRPr sz="3600">
              <a:latin typeface="Arial"/>
              <a:cs typeface="Arial"/>
            </a:endParaRPr>
          </a:p>
          <a:p>
            <a:pPr marL="299720" indent="-274320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000"/>
              <a:buChar char=""/>
              <a:tabLst>
                <a:tab pos="299720" algn="l"/>
              </a:tabLst>
            </a:pPr>
            <a:r>
              <a:rPr sz="3600" dirty="0">
                <a:latin typeface="Arial"/>
                <a:cs typeface="Arial"/>
              </a:rPr>
              <a:t>This </a:t>
            </a:r>
            <a:r>
              <a:rPr sz="3600" spc="-5" dirty="0">
                <a:latin typeface="Arial"/>
                <a:cs typeface="Arial"/>
              </a:rPr>
              <a:t>can lead </a:t>
            </a:r>
            <a:r>
              <a:rPr sz="3600" dirty="0">
                <a:latin typeface="Arial"/>
                <a:cs typeface="Arial"/>
              </a:rPr>
              <a:t>to</a:t>
            </a:r>
            <a:r>
              <a:rPr sz="3600" spc="-15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life</a:t>
            </a:r>
            <a:endParaRPr sz="3600">
              <a:latin typeface="Arial"/>
              <a:cs typeface="Arial"/>
            </a:endParaRPr>
          </a:p>
          <a:p>
            <a:pPr marL="299085" marR="17780">
              <a:lnSpc>
                <a:spcPct val="100000"/>
              </a:lnSpc>
              <a:spcBef>
                <a:spcPts val="5"/>
              </a:spcBef>
            </a:pPr>
            <a:r>
              <a:rPr sz="3600" spc="-5" dirty="0">
                <a:latin typeface="Arial"/>
                <a:cs typeface="Arial"/>
              </a:rPr>
              <a:t>threatening </a:t>
            </a:r>
            <a:r>
              <a:rPr sz="3600" dirty="0">
                <a:latin typeface="Arial"/>
                <a:cs typeface="Arial"/>
              </a:rPr>
              <a:t>dehydration </a:t>
            </a:r>
            <a:r>
              <a:rPr sz="3600" spc="-5" dirty="0">
                <a:latin typeface="Arial"/>
                <a:cs typeface="Arial"/>
              </a:rPr>
              <a:t>or </a:t>
            </a:r>
            <a:r>
              <a:rPr sz="3600" dirty="0">
                <a:latin typeface="Arial"/>
                <a:cs typeface="Arial"/>
              </a:rPr>
              <a:t>electrolyte  imbalances within </a:t>
            </a:r>
            <a:r>
              <a:rPr sz="3600" spc="-5" dirty="0">
                <a:latin typeface="Arial"/>
                <a:cs typeface="Arial"/>
              </a:rPr>
              <a:t>hours when fluid</a:t>
            </a:r>
            <a:r>
              <a:rPr sz="3600" spc="-6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loss  is</a:t>
            </a:r>
            <a:r>
              <a:rPr sz="3600" spc="-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severe.</a:t>
            </a:r>
            <a:endParaRPr sz="3600">
              <a:latin typeface="Arial"/>
              <a:cs typeface="Arial"/>
            </a:endParaRPr>
          </a:p>
          <a:p>
            <a:pPr marL="299085" marR="184785" indent="-274320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000"/>
              <a:buChar char=""/>
              <a:tabLst>
                <a:tab pos="299720" algn="l"/>
              </a:tabLst>
            </a:pPr>
            <a:r>
              <a:rPr sz="3600" dirty="0">
                <a:latin typeface="Arial"/>
                <a:cs typeface="Arial"/>
              </a:rPr>
              <a:t>The </a:t>
            </a:r>
            <a:r>
              <a:rPr sz="3600" spc="-5" dirty="0">
                <a:latin typeface="Arial"/>
                <a:cs typeface="Arial"/>
              </a:rPr>
              <a:t>objective </a:t>
            </a:r>
            <a:r>
              <a:rPr sz="3600" dirty="0">
                <a:latin typeface="Arial"/>
                <a:cs typeface="Arial"/>
              </a:rPr>
              <a:t>of </a:t>
            </a:r>
            <a:r>
              <a:rPr sz="3600" spc="-5" dirty="0">
                <a:latin typeface="Arial"/>
                <a:cs typeface="Arial"/>
              </a:rPr>
              <a:t>therapy is </a:t>
            </a:r>
            <a:r>
              <a:rPr sz="3600" dirty="0">
                <a:latin typeface="Arial"/>
                <a:cs typeface="Arial"/>
              </a:rPr>
              <a:t>the  replenishment </a:t>
            </a:r>
            <a:r>
              <a:rPr sz="3600" spc="-5" dirty="0">
                <a:latin typeface="Arial"/>
                <a:cs typeface="Arial"/>
              </a:rPr>
              <a:t>of sodium and water  l</a:t>
            </a:r>
            <a:r>
              <a:rPr sz="3600" spc="-1939" dirty="0">
                <a:latin typeface="Arial"/>
                <a:cs typeface="Arial"/>
              </a:rPr>
              <a:t>o</a:t>
            </a:r>
            <a:r>
              <a:rPr sz="2100" spc="-7" baseline="61507" dirty="0">
                <a:solidFill>
                  <a:srgbClr val="464652"/>
                </a:solidFill>
                <a:latin typeface="Arial"/>
                <a:cs typeface="Arial"/>
              </a:rPr>
              <a:t>16</a:t>
            </a:r>
            <a:r>
              <a:rPr sz="2100" spc="-607" baseline="61507" dirty="0">
                <a:solidFill>
                  <a:srgbClr val="464652"/>
                </a:solidFill>
                <a:latin typeface="Arial"/>
                <a:cs typeface="Arial"/>
              </a:rPr>
              <a:t>0</a:t>
            </a:r>
            <a:r>
              <a:rPr sz="3600" dirty="0">
                <a:latin typeface="Arial"/>
                <a:cs typeface="Arial"/>
              </a:rPr>
              <a:t>sses</a:t>
            </a:r>
            <a:r>
              <a:rPr sz="3600" spc="-1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by </a:t>
            </a:r>
            <a:r>
              <a:rPr sz="3600" spc="-15" dirty="0">
                <a:latin typeface="Arial"/>
                <a:cs typeface="Arial"/>
              </a:rPr>
              <a:t>O</a:t>
            </a:r>
            <a:r>
              <a:rPr sz="3600" spc="-60" dirty="0">
                <a:latin typeface="Arial"/>
                <a:cs typeface="Arial"/>
              </a:rPr>
              <a:t>R</a:t>
            </a:r>
            <a:r>
              <a:rPr sz="3600" dirty="0">
                <a:latin typeface="Arial"/>
                <a:cs typeface="Arial"/>
              </a:rPr>
              <a:t>T</a:t>
            </a:r>
            <a:r>
              <a:rPr sz="3600" spc="-6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or intravenous</a:t>
            </a:r>
            <a:r>
              <a:rPr sz="3600" spc="-2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infusion.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353555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4151" y="6432803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0" y="0"/>
                </a:moveTo>
                <a:lnTo>
                  <a:pt x="0" y="190500"/>
                </a:lnTo>
                <a:lnTo>
                  <a:pt x="120396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3195">
              <a:lnSpc>
                <a:spcPct val="100000"/>
              </a:lnSpc>
              <a:spcBef>
                <a:spcPts val="100"/>
              </a:spcBef>
            </a:pPr>
            <a:r>
              <a:rPr dirty="0"/>
              <a:t>ORAL </a:t>
            </a:r>
            <a:r>
              <a:rPr spc="-25" dirty="0"/>
              <a:t>REHYDRATION</a:t>
            </a:r>
            <a:r>
              <a:rPr spc="-160" dirty="0"/>
              <a:t> </a:t>
            </a:r>
            <a:r>
              <a:rPr spc="-55" dirty="0"/>
              <a:t>SALTS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07340" y="1209801"/>
            <a:ext cx="8616315" cy="54679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380365" indent="-274320">
              <a:lnSpc>
                <a:spcPct val="100000"/>
              </a:lnSpc>
              <a:spcBef>
                <a:spcPts val="105"/>
              </a:spcBef>
              <a:buClr>
                <a:srgbClr val="717BA2"/>
              </a:buClr>
              <a:buSzPct val="75000"/>
              <a:buChar char=""/>
              <a:tabLst>
                <a:tab pos="287020" algn="l"/>
              </a:tabLst>
            </a:pPr>
            <a:r>
              <a:rPr sz="3200" dirty="0">
                <a:latin typeface="Arial"/>
                <a:cs typeface="Arial"/>
              </a:rPr>
              <a:t>Oral </a:t>
            </a:r>
            <a:r>
              <a:rPr sz="3200" spc="-5" dirty="0">
                <a:latin typeface="Arial"/>
                <a:cs typeface="Arial"/>
              </a:rPr>
              <a:t>Rehydration Salts </a:t>
            </a:r>
            <a:r>
              <a:rPr sz="3200" dirty="0">
                <a:latin typeface="Arial"/>
                <a:cs typeface="Arial"/>
              </a:rPr>
              <a:t>are </a:t>
            </a:r>
            <a:r>
              <a:rPr sz="3200" spc="-60" dirty="0">
                <a:latin typeface="Arial"/>
                <a:cs typeface="Arial"/>
              </a:rPr>
              <a:t>dry,  </a:t>
            </a:r>
            <a:r>
              <a:rPr sz="3200" spc="-10" dirty="0">
                <a:latin typeface="Arial"/>
                <a:cs typeface="Arial"/>
              </a:rPr>
              <a:t>homogeneously </a:t>
            </a:r>
            <a:r>
              <a:rPr sz="3200" spc="-5" dirty="0">
                <a:latin typeface="Arial"/>
                <a:cs typeface="Arial"/>
              </a:rPr>
              <a:t>mixed powders </a:t>
            </a:r>
            <a:r>
              <a:rPr sz="3200" spc="-10" dirty="0">
                <a:latin typeface="Arial"/>
                <a:cs typeface="Arial"/>
              </a:rPr>
              <a:t>containing </a:t>
            </a:r>
            <a:r>
              <a:rPr sz="3200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C00000"/>
                </a:solidFill>
                <a:latin typeface="Arial"/>
                <a:cs typeface="Arial"/>
              </a:rPr>
              <a:t>Dextrose, </a:t>
            </a:r>
            <a:r>
              <a:rPr sz="3200" spc="-5" dirty="0">
                <a:solidFill>
                  <a:srgbClr val="C00000"/>
                </a:solidFill>
                <a:latin typeface="Arial"/>
                <a:cs typeface="Arial"/>
              </a:rPr>
              <a:t>Sodium Chloride, </a:t>
            </a:r>
            <a:r>
              <a:rPr sz="3200" dirty="0">
                <a:solidFill>
                  <a:srgbClr val="C00000"/>
                </a:solidFill>
                <a:latin typeface="Arial"/>
                <a:cs typeface="Arial"/>
              </a:rPr>
              <a:t>Potassium  </a:t>
            </a:r>
            <a:r>
              <a:rPr sz="3200" spc="-5" dirty="0">
                <a:solidFill>
                  <a:srgbClr val="C00000"/>
                </a:solidFill>
                <a:latin typeface="Arial"/>
                <a:cs typeface="Arial"/>
              </a:rPr>
              <a:t>Chloride and either Sodium Bicarbonate </a:t>
            </a:r>
            <a:r>
              <a:rPr sz="3200" dirty="0">
                <a:solidFill>
                  <a:srgbClr val="C00000"/>
                </a:solidFill>
                <a:latin typeface="Arial"/>
                <a:cs typeface="Arial"/>
              </a:rPr>
              <a:t>or  </a:t>
            </a:r>
            <a:r>
              <a:rPr sz="3200" spc="-5" dirty="0">
                <a:solidFill>
                  <a:srgbClr val="C00000"/>
                </a:solidFill>
                <a:latin typeface="Arial"/>
                <a:cs typeface="Arial"/>
              </a:rPr>
              <a:t>Sodium </a:t>
            </a:r>
            <a:r>
              <a:rPr sz="3200" dirty="0">
                <a:solidFill>
                  <a:srgbClr val="C00000"/>
                </a:solidFill>
                <a:latin typeface="Arial"/>
                <a:cs typeface="Arial"/>
              </a:rPr>
              <a:t>Citrate </a:t>
            </a:r>
            <a:r>
              <a:rPr sz="3200" spc="-5" dirty="0">
                <a:latin typeface="Arial"/>
                <a:cs typeface="Arial"/>
              </a:rPr>
              <a:t>for use </a:t>
            </a:r>
            <a:r>
              <a:rPr sz="3200" dirty="0">
                <a:latin typeface="Arial"/>
                <a:cs typeface="Arial"/>
              </a:rPr>
              <a:t>in </a:t>
            </a:r>
            <a:r>
              <a:rPr sz="3200" spc="-5" dirty="0">
                <a:latin typeface="Arial"/>
                <a:cs typeface="Arial"/>
              </a:rPr>
              <a:t>oral rehydration  therapy after being dissolved </a:t>
            </a:r>
            <a:r>
              <a:rPr sz="3200" dirty="0">
                <a:latin typeface="Arial"/>
                <a:cs typeface="Arial"/>
              </a:rPr>
              <a:t>in the </a:t>
            </a:r>
            <a:r>
              <a:rPr sz="3200" spc="-5" dirty="0">
                <a:latin typeface="Arial"/>
                <a:cs typeface="Arial"/>
              </a:rPr>
              <a:t>requisite  amount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spc="-30" dirty="0">
                <a:latin typeface="Arial"/>
                <a:cs typeface="Arial"/>
              </a:rPr>
              <a:t>water.</a:t>
            </a:r>
            <a:endParaRPr sz="3200">
              <a:latin typeface="Arial"/>
              <a:cs typeface="Arial"/>
            </a:endParaRPr>
          </a:p>
          <a:p>
            <a:pPr marL="286385" marR="5080" indent="-274320">
              <a:lnSpc>
                <a:spcPct val="100000"/>
              </a:lnSpc>
              <a:spcBef>
                <a:spcPts val="605"/>
              </a:spcBef>
              <a:buClr>
                <a:srgbClr val="717BA2"/>
              </a:buClr>
              <a:buSzPct val="75000"/>
              <a:buChar char=""/>
              <a:tabLst>
                <a:tab pos="287020" algn="l"/>
              </a:tabLst>
            </a:pPr>
            <a:r>
              <a:rPr sz="3200" dirty="0">
                <a:latin typeface="Arial"/>
                <a:cs typeface="Arial"/>
              </a:rPr>
              <a:t>They </a:t>
            </a:r>
            <a:r>
              <a:rPr sz="3200" spc="-5" dirty="0">
                <a:latin typeface="Arial"/>
                <a:cs typeface="Arial"/>
              </a:rPr>
              <a:t>may contain suitable </a:t>
            </a:r>
            <a:r>
              <a:rPr sz="3200" spc="-5" dirty="0">
                <a:solidFill>
                  <a:srgbClr val="C00000"/>
                </a:solidFill>
                <a:latin typeface="Arial"/>
                <a:cs typeface="Arial"/>
              </a:rPr>
              <a:t>flavouring agents </a:t>
            </a:r>
            <a:r>
              <a:rPr sz="3200" spc="-5" dirty="0">
                <a:latin typeface="Arial"/>
                <a:cs typeface="Arial"/>
              </a:rPr>
              <a:t> and, </a:t>
            </a:r>
            <a:r>
              <a:rPr sz="3200" dirty="0">
                <a:latin typeface="Arial"/>
                <a:cs typeface="Arial"/>
              </a:rPr>
              <a:t>where </a:t>
            </a:r>
            <a:r>
              <a:rPr sz="3200" spc="-25" dirty="0">
                <a:latin typeface="Arial"/>
                <a:cs typeface="Arial"/>
              </a:rPr>
              <a:t>necessary, </a:t>
            </a:r>
            <a:r>
              <a:rPr sz="3200" dirty="0">
                <a:latin typeface="Arial"/>
                <a:cs typeface="Arial"/>
              </a:rPr>
              <a:t>suitable </a:t>
            </a:r>
            <a:r>
              <a:rPr sz="3200" spc="-5" dirty="0">
                <a:solidFill>
                  <a:srgbClr val="C00000"/>
                </a:solidFill>
                <a:latin typeface="Arial"/>
                <a:cs typeface="Arial"/>
              </a:rPr>
              <a:t>flow</a:t>
            </a:r>
            <a:r>
              <a:rPr sz="3200" spc="-8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C00000"/>
                </a:solidFill>
                <a:latin typeface="Arial"/>
                <a:cs typeface="Arial"/>
              </a:rPr>
              <a:t>promoting  agents </a:t>
            </a:r>
            <a:r>
              <a:rPr sz="3200" dirty="0">
                <a:latin typeface="Arial"/>
                <a:cs typeface="Arial"/>
              </a:rPr>
              <a:t>in the </a:t>
            </a:r>
            <a:r>
              <a:rPr sz="3200" spc="-5" dirty="0">
                <a:latin typeface="Arial"/>
                <a:cs typeface="Arial"/>
              </a:rPr>
              <a:t>minimum quantity required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to</a:t>
            </a:r>
            <a:endParaRPr sz="3200">
              <a:latin typeface="Arial"/>
              <a:cs typeface="Arial"/>
            </a:endParaRPr>
          </a:p>
          <a:p>
            <a:pPr marL="286385">
              <a:lnSpc>
                <a:spcPct val="100000"/>
              </a:lnSpc>
            </a:pPr>
            <a:r>
              <a:rPr sz="3200" spc="-919" dirty="0">
                <a:latin typeface="Arial"/>
                <a:cs typeface="Arial"/>
              </a:rPr>
              <a:t>a</a:t>
            </a:r>
            <a:r>
              <a:rPr sz="2100" spc="-7" baseline="1984" dirty="0">
                <a:solidFill>
                  <a:srgbClr val="464652"/>
                </a:solidFill>
                <a:latin typeface="Arial"/>
                <a:cs typeface="Arial"/>
              </a:rPr>
              <a:t>1</a:t>
            </a:r>
            <a:r>
              <a:rPr sz="2100" spc="-967" baseline="1984" dirty="0">
                <a:solidFill>
                  <a:srgbClr val="464652"/>
                </a:solidFill>
                <a:latin typeface="Arial"/>
                <a:cs typeface="Arial"/>
              </a:rPr>
              <a:t>6</a:t>
            </a:r>
            <a:r>
              <a:rPr sz="3200" spc="-965" dirty="0">
                <a:latin typeface="Arial"/>
                <a:cs typeface="Arial"/>
              </a:rPr>
              <a:t>c</a:t>
            </a:r>
            <a:r>
              <a:rPr sz="2100" baseline="1984" dirty="0">
                <a:solidFill>
                  <a:srgbClr val="464652"/>
                </a:solidFill>
                <a:latin typeface="Arial"/>
                <a:cs typeface="Arial"/>
              </a:rPr>
              <a:t>1</a:t>
            </a:r>
            <a:r>
              <a:rPr sz="2100" spc="-315" baseline="1984" dirty="0">
                <a:solidFill>
                  <a:srgbClr val="464652"/>
                </a:solidFill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h</a:t>
            </a:r>
            <a:r>
              <a:rPr sz="3200" spc="-15" dirty="0">
                <a:latin typeface="Arial"/>
                <a:cs typeface="Arial"/>
              </a:rPr>
              <a:t>i</a:t>
            </a:r>
            <a:r>
              <a:rPr sz="3200" dirty="0">
                <a:latin typeface="Arial"/>
                <a:cs typeface="Arial"/>
              </a:rPr>
              <a:t>eve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satisf</a:t>
            </a:r>
            <a:r>
              <a:rPr sz="3200" spc="-20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ctory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pr</a:t>
            </a:r>
            <a:r>
              <a:rPr sz="3200" spc="-15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d</a:t>
            </a:r>
            <a:r>
              <a:rPr sz="3200" spc="-15" dirty="0">
                <a:latin typeface="Arial"/>
                <a:cs typeface="Arial"/>
              </a:rPr>
              <a:t>u</a:t>
            </a:r>
            <a:r>
              <a:rPr sz="3200" dirty="0">
                <a:latin typeface="Arial"/>
                <a:cs typeface="Arial"/>
              </a:rPr>
              <a:t>ct.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353555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4151" y="6432803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0" y="0"/>
                </a:moveTo>
                <a:lnTo>
                  <a:pt x="0" y="190500"/>
                </a:lnTo>
                <a:lnTo>
                  <a:pt x="120396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3195">
              <a:lnSpc>
                <a:spcPct val="100000"/>
              </a:lnSpc>
              <a:spcBef>
                <a:spcPts val="100"/>
              </a:spcBef>
            </a:pPr>
            <a:r>
              <a:rPr dirty="0"/>
              <a:t>ORAL </a:t>
            </a:r>
            <a:r>
              <a:rPr spc="-25" dirty="0"/>
              <a:t>REHYDRATION</a:t>
            </a:r>
            <a:r>
              <a:rPr spc="-160" dirty="0"/>
              <a:t> </a:t>
            </a:r>
            <a:r>
              <a:rPr spc="-55" dirty="0"/>
              <a:t>SALTS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81940" y="1209801"/>
            <a:ext cx="8719185" cy="55441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11785" marR="434340" indent="-274320">
              <a:lnSpc>
                <a:spcPct val="100000"/>
              </a:lnSpc>
              <a:spcBef>
                <a:spcPts val="105"/>
              </a:spcBef>
              <a:buClr>
                <a:srgbClr val="717BA2"/>
              </a:buClr>
              <a:buSzPct val="75000"/>
              <a:buChar char=""/>
              <a:tabLst>
                <a:tab pos="312420" algn="l"/>
              </a:tabLst>
            </a:pPr>
            <a:r>
              <a:rPr sz="3200" spc="-5" dirty="0">
                <a:latin typeface="Arial"/>
                <a:cs typeface="Arial"/>
              </a:rPr>
              <a:t>They should not contain </a:t>
            </a:r>
            <a:r>
              <a:rPr sz="3200" dirty="0">
                <a:latin typeface="Arial"/>
                <a:cs typeface="Arial"/>
              </a:rPr>
              <a:t>artificial </a:t>
            </a:r>
            <a:r>
              <a:rPr sz="3200" spc="-50" dirty="0">
                <a:latin typeface="Arial"/>
                <a:cs typeface="Arial"/>
              </a:rPr>
              <a:t>sweetening  </a:t>
            </a:r>
            <a:r>
              <a:rPr sz="3200" spc="-5" dirty="0">
                <a:latin typeface="Arial"/>
                <a:cs typeface="Arial"/>
              </a:rPr>
              <a:t>agents </a:t>
            </a:r>
            <a:r>
              <a:rPr sz="3200" dirty="0">
                <a:latin typeface="Arial"/>
                <a:cs typeface="Arial"/>
              </a:rPr>
              <a:t>like </a:t>
            </a:r>
            <a:r>
              <a:rPr sz="3200" spc="-5" dirty="0">
                <a:latin typeface="Arial"/>
                <a:cs typeface="Arial"/>
              </a:rPr>
              <a:t>mono/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polysaccharides.</a:t>
            </a:r>
            <a:endParaRPr sz="3200">
              <a:latin typeface="Arial"/>
              <a:cs typeface="Arial"/>
            </a:endParaRPr>
          </a:p>
          <a:p>
            <a:pPr marL="311785" marR="30480" indent="-274320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000"/>
              <a:buChar char=""/>
              <a:tabLst>
                <a:tab pos="312420" algn="l"/>
              </a:tabLst>
            </a:pPr>
            <a:r>
              <a:rPr sz="3200" dirty="0">
                <a:latin typeface="Arial"/>
                <a:cs typeface="Arial"/>
              </a:rPr>
              <a:t>If </a:t>
            </a:r>
            <a:r>
              <a:rPr sz="3200" spc="-5" dirty="0">
                <a:latin typeface="Arial"/>
                <a:cs typeface="Arial"/>
              </a:rPr>
              <a:t>saccharin/saccharin sodium </a:t>
            </a:r>
            <a:r>
              <a:rPr sz="3200" dirty="0">
                <a:latin typeface="Arial"/>
                <a:cs typeface="Arial"/>
              </a:rPr>
              <a:t>or </a:t>
            </a:r>
            <a:r>
              <a:rPr sz="3200" spc="-5" dirty="0">
                <a:latin typeface="Arial"/>
                <a:cs typeface="Arial"/>
              </a:rPr>
              <a:t>aspartame </a:t>
            </a:r>
            <a:r>
              <a:rPr sz="3200" dirty="0">
                <a:latin typeface="Arial"/>
                <a:cs typeface="Arial"/>
              </a:rPr>
              <a:t>is  used in </a:t>
            </a:r>
            <a:r>
              <a:rPr sz="3200" spc="-5" dirty="0">
                <a:latin typeface="Arial"/>
                <a:cs typeface="Arial"/>
              </a:rPr>
              <a:t>preparations meant for paediatric </a:t>
            </a:r>
            <a:r>
              <a:rPr sz="3200" dirty="0">
                <a:latin typeface="Arial"/>
                <a:cs typeface="Arial"/>
              </a:rPr>
              <a:t>use,  </a:t>
            </a:r>
            <a:r>
              <a:rPr sz="3200" spc="-5" dirty="0">
                <a:latin typeface="Arial"/>
                <a:cs typeface="Arial"/>
              </a:rPr>
              <a:t>the concentration </a:t>
            </a:r>
            <a:r>
              <a:rPr sz="3200" dirty="0">
                <a:latin typeface="Arial"/>
                <a:cs typeface="Arial"/>
              </a:rPr>
              <a:t>of saccharin </a:t>
            </a:r>
            <a:r>
              <a:rPr sz="3200" spc="-5" dirty="0">
                <a:latin typeface="Arial"/>
                <a:cs typeface="Arial"/>
              </a:rPr>
              <a:t>should </a:t>
            </a:r>
            <a:r>
              <a:rPr sz="3200" dirty="0">
                <a:latin typeface="Arial"/>
                <a:cs typeface="Arial"/>
              </a:rPr>
              <a:t>be such  </a:t>
            </a:r>
            <a:r>
              <a:rPr sz="3200" spc="-5" dirty="0">
                <a:latin typeface="Arial"/>
                <a:cs typeface="Arial"/>
              </a:rPr>
              <a:t>that its daily intake </a:t>
            </a:r>
            <a:r>
              <a:rPr sz="3200" dirty="0">
                <a:latin typeface="Arial"/>
                <a:cs typeface="Arial"/>
              </a:rPr>
              <a:t>is </a:t>
            </a:r>
            <a:r>
              <a:rPr sz="3200" spc="-5" dirty="0">
                <a:latin typeface="Arial"/>
                <a:cs typeface="Arial"/>
              </a:rPr>
              <a:t>not more than </a:t>
            </a:r>
            <a:r>
              <a:rPr sz="3200" dirty="0">
                <a:latin typeface="Arial"/>
                <a:cs typeface="Arial"/>
              </a:rPr>
              <a:t>5 </a:t>
            </a:r>
            <a:r>
              <a:rPr sz="3200" spc="-5" dirty="0">
                <a:latin typeface="Arial"/>
                <a:cs typeface="Arial"/>
              </a:rPr>
              <a:t>mg/kg </a:t>
            </a:r>
            <a:r>
              <a:rPr sz="3200" dirty="0">
                <a:latin typeface="Arial"/>
                <a:cs typeface="Arial"/>
              </a:rPr>
              <a:t>of  </a:t>
            </a:r>
            <a:r>
              <a:rPr sz="3200" spc="-5" dirty="0">
                <a:latin typeface="Arial"/>
                <a:cs typeface="Arial"/>
              </a:rPr>
              <a:t>body weight and that </a:t>
            </a:r>
            <a:r>
              <a:rPr sz="3200" dirty="0">
                <a:latin typeface="Arial"/>
                <a:cs typeface="Arial"/>
              </a:rPr>
              <a:t>of </a:t>
            </a:r>
            <a:r>
              <a:rPr sz="3200" spc="-5" dirty="0">
                <a:latin typeface="Arial"/>
                <a:cs typeface="Arial"/>
              </a:rPr>
              <a:t>aspartame should </a:t>
            </a:r>
            <a:r>
              <a:rPr sz="3200" dirty="0">
                <a:latin typeface="Arial"/>
                <a:cs typeface="Arial"/>
              </a:rPr>
              <a:t>be  such that </a:t>
            </a:r>
            <a:r>
              <a:rPr sz="3200" spc="-5" dirty="0">
                <a:latin typeface="Arial"/>
                <a:cs typeface="Arial"/>
              </a:rPr>
              <a:t>its daily intake </a:t>
            </a:r>
            <a:r>
              <a:rPr sz="3200" dirty="0">
                <a:latin typeface="Arial"/>
                <a:cs typeface="Arial"/>
              </a:rPr>
              <a:t>is </a:t>
            </a:r>
            <a:r>
              <a:rPr sz="3200" spc="-5" dirty="0">
                <a:latin typeface="Arial"/>
                <a:cs typeface="Arial"/>
              </a:rPr>
              <a:t>not more </a:t>
            </a:r>
            <a:r>
              <a:rPr sz="3200" dirty="0">
                <a:latin typeface="Arial"/>
                <a:cs typeface="Arial"/>
              </a:rPr>
              <a:t>than 40  mg/kg of </a:t>
            </a:r>
            <a:r>
              <a:rPr sz="3200" spc="-5" dirty="0">
                <a:latin typeface="Arial"/>
                <a:cs typeface="Arial"/>
              </a:rPr>
              <a:t>body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weight.</a:t>
            </a:r>
            <a:endParaRPr sz="3200">
              <a:latin typeface="Arial"/>
              <a:cs typeface="Arial"/>
            </a:endParaRPr>
          </a:p>
          <a:p>
            <a:pPr marL="311785" marR="1882139" indent="-274320">
              <a:lnSpc>
                <a:spcPct val="100000"/>
              </a:lnSpc>
              <a:spcBef>
                <a:spcPts val="605"/>
              </a:spcBef>
              <a:buClr>
                <a:srgbClr val="717BA2"/>
              </a:buClr>
              <a:buSzPct val="75000"/>
              <a:buFont typeface="Arial"/>
              <a:buChar char=""/>
              <a:tabLst>
                <a:tab pos="312420" algn="l"/>
              </a:tabLst>
            </a:pPr>
            <a:r>
              <a:rPr sz="3200" i="1" spc="-5" dirty="0">
                <a:solidFill>
                  <a:srgbClr val="C00000"/>
                </a:solidFill>
                <a:latin typeface="Arial"/>
                <a:cs typeface="Arial"/>
              </a:rPr>
              <a:t>Refer Journal </a:t>
            </a:r>
            <a:r>
              <a:rPr sz="3200" i="1" dirty="0">
                <a:solidFill>
                  <a:srgbClr val="C00000"/>
                </a:solidFill>
                <a:latin typeface="Arial"/>
                <a:cs typeface="Arial"/>
              </a:rPr>
              <a:t>for </a:t>
            </a:r>
            <a:r>
              <a:rPr sz="3200" i="1" spc="-5" dirty="0">
                <a:solidFill>
                  <a:srgbClr val="C00000"/>
                </a:solidFill>
                <a:latin typeface="Arial"/>
                <a:cs typeface="Arial"/>
              </a:rPr>
              <a:t>formula and </a:t>
            </a:r>
            <a:r>
              <a:rPr sz="3200" i="1" dirty="0">
                <a:solidFill>
                  <a:srgbClr val="C00000"/>
                </a:solidFill>
                <a:latin typeface="Arial"/>
                <a:cs typeface="Arial"/>
              </a:rPr>
              <a:t>role </a:t>
            </a:r>
            <a:r>
              <a:rPr sz="3200" i="1" spc="-220" dirty="0">
                <a:solidFill>
                  <a:srgbClr val="C00000"/>
                </a:solidFill>
                <a:latin typeface="Arial"/>
                <a:cs typeface="Arial"/>
              </a:rPr>
              <a:t>of  </a:t>
            </a:r>
            <a:r>
              <a:rPr sz="3200" i="1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3200" i="1" spc="-1635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2100" spc="-7" baseline="25793" dirty="0">
                <a:solidFill>
                  <a:srgbClr val="464652"/>
                </a:solidFill>
                <a:latin typeface="Arial"/>
                <a:cs typeface="Arial"/>
              </a:rPr>
              <a:t>16</a:t>
            </a:r>
            <a:r>
              <a:rPr sz="2100" spc="-1080" baseline="25793" dirty="0">
                <a:solidFill>
                  <a:srgbClr val="464652"/>
                </a:solidFill>
                <a:latin typeface="Arial"/>
                <a:cs typeface="Arial"/>
              </a:rPr>
              <a:t>2</a:t>
            </a:r>
            <a:r>
              <a:rPr sz="3200" i="1" dirty="0">
                <a:solidFill>
                  <a:srgbClr val="C00000"/>
                </a:solidFill>
                <a:latin typeface="Arial"/>
                <a:cs typeface="Arial"/>
              </a:rPr>
              <a:t>gr</a:t>
            </a:r>
            <a:r>
              <a:rPr sz="3200" i="1" spc="-15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3200" i="1" dirty="0">
                <a:solidFill>
                  <a:srgbClr val="C00000"/>
                </a:solidFill>
                <a:latin typeface="Arial"/>
                <a:cs typeface="Arial"/>
              </a:rPr>
              <a:t>d</a:t>
            </a:r>
            <a:r>
              <a:rPr sz="3200" i="1" spc="-10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3200" i="1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3200" i="1" spc="-15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3200" i="1" dirty="0">
                <a:solidFill>
                  <a:srgbClr val="C00000"/>
                </a:solidFill>
                <a:latin typeface="Arial"/>
                <a:cs typeface="Arial"/>
              </a:rPr>
              <a:t>ts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353555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4151" y="6432803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0" y="0"/>
                </a:moveTo>
                <a:lnTo>
                  <a:pt x="0" y="190500"/>
                </a:lnTo>
                <a:lnTo>
                  <a:pt x="120396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381000"/>
            <a:ext cx="8839200" cy="5562600"/>
            <a:chOff x="0" y="381000"/>
            <a:chExt cx="8839200" cy="5562600"/>
          </a:xfrm>
        </p:grpSpPr>
        <p:sp>
          <p:nvSpPr>
            <p:cNvPr id="5" name="object 5"/>
            <p:cNvSpPr/>
            <p:nvPr/>
          </p:nvSpPr>
          <p:spPr>
            <a:xfrm>
              <a:off x="0" y="381000"/>
              <a:ext cx="4343399" cy="5486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343400" y="381000"/>
              <a:ext cx="4495800" cy="55626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pPr marL="38100">
                <a:lnSpc>
                  <a:spcPts val="1650"/>
                </a:lnSpc>
              </a:pPr>
              <a:t>163</a:t>
            </a:fld>
            <a:endParaRPr dirty="0"/>
          </a:p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4151" y="6432803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0" y="0"/>
                </a:moveTo>
                <a:lnTo>
                  <a:pt x="0" y="190500"/>
                </a:lnTo>
                <a:lnTo>
                  <a:pt x="120396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739" y="0"/>
            <a:ext cx="8893175" cy="6434455"/>
          </a:xfrm>
          <a:prstGeom prst="rect">
            <a:avLst/>
          </a:prstGeom>
        </p:spPr>
        <p:txBody>
          <a:bodyPr vert="horz" wrap="square" lIns="0" tIns="213995" rIns="0" bIns="0" rtlCol="0">
            <a:spAutoFit/>
          </a:bodyPr>
          <a:lstStyle/>
          <a:p>
            <a:pPr marL="92710" algn="ctr">
              <a:lnSpc>
                <a:spcPct val="100000"/>
              </a:lnSpc>
              <a:spcBef>
                <a:spcPts val="1685"/>
              </a:spcBef>
            </a:pPr>
            <a:r>
              <a:rPr sz="3200" b="1" dirty="0">
                <a:latin typeface="Bookman Uralic"/>
                <a:cs typeface="Bookman Uralic"/>
              </a:rPr>
              <a:t>Dry syrup</a:t>
            </a:r>
            <a:r>
              <a:rPr sz="3200" b="1" spc="-20" dirty="0">
                <a:latin typeface="Bookman Uralic"/>
                <a:cs typeface="Bookman Uralic"/>
              </a:rPr>
              <a:t> </a:t>
            </a:r>
            <a:r>
              <a:rPr sz="3200" b="1" spc="-5" dirty="0">
                <a:latin typeface="Bookman Uralic"/>
                <a:cs typeface="Bookman Uralic"/>
              </a:rPr>
              <a:t>formulations</a:t>
            </a:r>
            <a:endParaRPr sz="3200">
              <a:latin typeface="Bookman Uralic"/>
              <a:cs typeface="Bookman Uralic"/>
            </a:endParaRPr>
          </a:p>
          <a:p>
            <a:pPr marL="287020" marR="120650" indent="-274320">
              <a:lnSpc>
                <a:spcPct val="100000"/>
              </a:lnSpc>
              <a:spcBef>
                <a:spcPts val="1590"/>
              </a:spcBef>
              <a:buClr>
                <a:srgbClr val="717BA2"/>
              </a:buClr>
              <a:buSzPct val="75000"/>
              <a:buChar char=""/>
              <a:tabLst>
                <a:tab pos="287020" algn="l"/>
              </a:tabLst>
            </a:pPr>
            <a:r>
              <a:rPr sz="3200" dirty="0">
                <a:latin typeface="Arial"/>
                <a:cs typeface="Arial"/>
              </a:rPr>
              <a:t>F</a:t>
            </a:r>
            <a:r>
              <a:rPr sz="3200" u="dash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or </a:t>
            </a:r>
            <a:r>
              <a:rPr sz="3200" u="dash" spc="-5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patients </a:t>
            </a:r>
            <a:r>
              <a:rPr sz="3200" u="dash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who </a:t>
            </a:r>
            <a:r>
              <a:rPr sz="3200" u="dash" spc="-5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have </a:t>
            </a:r>
            <a:r>
              <a:rPr sz="3200" u="dash" spc="-10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difficulty </a:t>
            </a:r>
            <a:r>
              <a:rPr sz="3200" u="dash" spc="-5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taking </a:t>
            </a:r>
            <a:r>
              <a:rPr sz="3200" u="dash" spc="-55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capsules 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and tablets, e.g. young children </a:t>
            </a:r>
            <a:r>
              <a:rPr sz="3200" dirty="0">
                <a:latin typeface="Arial"/>
                <a:cs typeface="Arial"/>
              </a:rPr>
              <a:t>or </a:t>
            </a:r>
            <a:r>
              <a:rPr sz="3200" spc="-35" dirty="0">
                <a:latin typeface="Arial"/>
                <a:cs typeface="Arial"/>
              </a:rPr>
              <a:t>elderly, </a:t>
            </a:r>
            <a:r>
              <a:rPr sz="3200" dirty="0">
                <a:latin typeface="Arial"/>
                <a:cs typeface="Arial"/>
              </a:rPr>
              <a:t>a  </a:t>
            </a:r>
            <a:r>
              <a:rPr sz="3200" spc="-5" dirty="0">
                <a:latin typeface="Arial"/>
                <a:cs typeface="Arial"/>
              </a:rPr>
              <a:t>liquid preparation </a:t>
            </a:r>
            <a:r>
              <a:rPr sz="3200" dirty="0">
                <a:latin typeface="Arial"/>
                <a:cs typeface="Arial"/>
              </a:rPr>
              <a:t>of a </a:t>
            </a:r>
            <a:r>
              <a:rPr sz="3200" spc="-5" dirty="0">
                <a:latin typeface="Arial"/>
                <a:cs typeface="Arial"/>
              </a:rPr>
              <a:t>drug </a:t>
            </a:r>
            <a:r>
              <a:rPr sz="3200" spc="-15" dirty="0">
                <a:latin typeface="Arial"/>
                <a:cs typeface="Arial"/>
              </a:rPr>
              <a:t>offers </a:t>
            </a:r>
            <a:r>
              <a:rPr sz="3200" dirty="0">
                <a:latin typeface="Arial"/>
                <a:cs typeface="Arial"/>
              </a:rPr>
              <a:t>a </a:t>
            </a:r>
            <a:r>
              <a:rPr sz="3200" spc="-5" dirty="0">
                <a:latin typeface="Arial"/>
                <a:cs typeface="Arial"/>
              </a:rPr>
              <a:t>suitable  alternative.</a:t>
            </a:r>
            <a:endParaRPr sz="3200">
              <a:latin typeface="Arial"/>
              <a:cs typeface="Arial"/>
            </a:endParaRPr>
          </a:p>
          <a:p>
            <a:pPr marL="287020" marR="1040130" indent="-274320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000"/>
              <a:buChar char=""/>
              <a:tabLst>
                <a:tab pos="287020" algn="l"/>
              </a:tabLst>
            </a:pPr>
            <a:r>
              <a:rPr sz="3200" spc="-25" dirty="0">
                <a:latin typeface="Arial"/>
                <a:cs typeface="Arial"/>
              </a:rPr>
              <a:t>However, </a:t>
            </a:r>
            <a:r>
              <a:rPr sz="3200" spc="-5" dirty="0">
                <a:latin typeface="Arial"/>
                <a:cs typeface="Arial"/>
              </a:rPr>
              <a:t>many </a:t>
            </a:r>
            <a:r>
              <a:rPr sz="3200" dirty="0">
                <a:latin typeface="Arial"/>
                <a:cs typeface="Arial"/>
              </a:rPr>
              <a:t>drugs, </a:t>
            </a:r>
            <a:r>
              <a:rPr sz="3200" spc="-5" dirty="0">
                <a:latin typeface="Arial"/>
                <a:cs typeface="Arial"/>
              </a:rPr>
              <a:t>e.g. antibiotics, </a:t>
            </a:r>
            <a:r>
              <a:rPr sz="3200" spc="-150" dirty="0">
                <a:latin typeface="Arial"/>
                <a:cs typeface="Arial"/>
              </a:rPr>
              <a:t>are  </a:t>
            </a:r>
            <a:r>
              <a:rPr sz="3200" dirty="0">
                <a:latin typeface="Arial"/>
                <a:cs typeface="Arial"/>
              </a:rPr>
              <a:t>physically or </a:t>
            </a:r>
            <a:r>
              <a:rPr sz="3200" spc="-5" dirty="0">
                <a:latin typeface="Arial"/>
                <a:cs typeface="Arial"/>
              </a:rPr>
              <a:t>chemically unstable when  formulated </a:t>
            </a:r>
            <a:r>
              <a:rPr sz="3200" dirty="0">
                <a:latin typeface="Arial"/>
                <a:cs typeface="Arial"/>
              </a:rPr>
              <a:t>as a </a:t>
            </a:r>
            <a:r>
              <a:rPr sz="3200" spc="-5" dirty="0">
                <a:latin typeface="Arial"/>
                <a:cs typeface="Arial"/>
              </a:rPr>
              <a:t>solution </a:t>
            </a:r>
            <a:r>
              <a:rPr sz="3200" dirty="0">
                <a:latin typeface="Arial"/>
                <a:cs typeface="Arial"/>
              </a:rPr>
              <a:t>or</a:t>
            </a:r>
            <a:r>
              <a:rPr sz="3200" spc="-8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suspension.</a:t>
            </a:r>
            <a:endParaRPr sz="3200">
              <a:latin typeface="Arial"/>
              <a:cs typeface="Arial"/>
            </a:endParaRPr>
          </a:p>
          <a:p>
            <a:pPr marL="287020" marR="5080" indent="-274320">
              <a:lnSpc>
                <a:spcPct val="100000"/>
              </a:lnSpc>
              <a:spcBef>
                <a:spcPts val="605"/>
              </a:spcBef>
              <a:buClr>
                <a:srgbClr val="717BA2"/>
              </a:buClr>
              <a:buSzPct val="75000"/>
              <a:buChar char=""/>
              <a:tabLst>
                <a:tab pos="287020" algn="l"/>
                <a:tab pos="1076960" algn="l"/>
                <a:tab pos="8607425" algn="l"/>
              </a:tabLst>
            </a:pPr>
            <a:r>
              <a:rPr sz="3200" dirty="0">
                <a:latin typeface="Arial"/>
                <a:cs typeface="Arial"/>
              </a:rPr>
              <a:t>The </a:t>
            </a:r>
            <a:r>
              <a:rPr sz="3200" spc="-5" dirty="0">
                <a:latin typeface="Arial"/>
                <a:cs typeface="Arial"/>
              </a:rPr>
              <a:t>method used </a:t>
            </a:r>
            <a:r>
              <a:rPr sz="3200" dirty="0">
                <a:latin typeface="Arial"/>
                <a:cs typeface="Arial"/>
              </a:rPr>
              <a:t>to overcome </a:t>
            </a:r>
            <a:r>
              <a:rPr sz="3200" spc="-5" dirty="0">
                <a:latin typeface="Arial"/>
                <a:cs typeface="Arial"/>
              </a:rPr>
              <a:t>this instability  problem </a:t>
            </a:r>
            <a:r>
              <a:rPr sz="3200" dirty="0">
                <a:latin typeface="Arial"/>
                <a:cs typeface="Arial"/>
              </a:rPr>
              <a:t>is to </a:t>
            </a:r>
            <a:r>
              <a:rPr sz="3200" spc="-5" dirty="0">
                <a:latin typeface="Arial"/>
                <a:cs typeface="Arial"/>
              </a:rPr>
              <a:t>manufacture the </a:t>
            </a:r>
            <a:r>
              <a:rPr sz="3200" dirty="0">
                <a:latin typeface="Arial"/>
                <a:cs typeface="Arial"/>
              </a:rPr>
              <a:t>dry </a:t>
            </a:r>
            <a:r>
              <a:rPr sz="3200" spc="-5" dirty="0">
                <a:latin typeface="Arial"/>
                <a:cs typeface="Arial"/>
              </a:rPr>
              <a:t>ingredients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  the	</a:t>
            </a:r>
            <a:r>
              <a:rPr sz="3200" spc="-5" dirty="0">
                <a:latin typeface="Arial"/>
                <a:cs typeface="Arial"/>
              </a:rPr>
              <a:t>liquid preparation </a:t>
            </a:r>
            <a:r>
              <a:rPr sz="3200" dirty="0">
                <a:latin typeface="Arial"/>
                <a:cs typeface="Arial"/>
              </a:rPr>
              <a:t>in a suitable </a:t>
            </a:r>
            <a:r>
              <a:rPr sz="3200" spc="-5" dirty="0">
                <a:latin typeface="Arial"/>
                <a:cs typeface="Arial"/>
              </a:rPr>
              <a:t>container </a:t>
            </a:r>
            <a:r>
              <a:rPr sz="3200" dirty="0">
                <a:latin typeface="Arial"/>
                <a:cs typeface="Arial"/>
              </a:rPr>
              <a:t>in  t</a:t>
            </a:r>
            <a:r>
              <a:rPr sz="3200" u="dash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he </a:t>
            </a:r>
            <a:r>
              <a:rPr sz="3200" u="dash" spc="-5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form </a:t>
            </a:r>
            <a:r>
              <a:rPr sz="3200" u="dash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of a </a:t>
            </a:r>
            <a:r>
              <a:rPr sz="3200" u="dash" spc="-5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powder </a:t>
            </a:r>
            <a:r>
              <a:rPr sz="3200" u="dash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or</a:t>
            </a:r>
            <a:r>
              <a:rPr sz="3200" u="dash" spc="-90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 </a:t>
            </a:r>
            <a:r>
              <a:rPr sz="3200" u="dash" spc="-5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granules.	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pPr marL="38100">
                <a:lnSpc>
                  <a:spcPts val="1650"/>
                </a:lnSpc>
              </a:pPr>
              <a:t>164</a:t>
            </a:fld>
            <a:endParaRPr dirty="0"/>
          </a:p>
        </p:txBody>
      </p:sp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6353555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4151" y="6432803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0" y="0"/>
                </a:moveTo>
                <a:lnTo>
                  <a:pt x="0" y="190500"/>
                </a:lnTo>
                <a:lnTo>
                  <a:pt x="120396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8739" y="0"/>
            <a:ext cx="8961120" cy="6586855"/>
          </a:xfrm>
          <a:prstGeom prst="rect">
            <a:avLst/>
          </a:prstGeom>
        </p:spPr>
        <p:txBody>
          <a:bodyPr vert="horz" wrap="square" lIns="0" tIns="213995" rIns="0" bIns="0" rtlCol="0">
            <a:spAutoFit/>
          </a:bodyPr>
          <a:lstStyle/>
          <a:p>
            <a:pPr marL="24765" algn="ctr">
              <a:lnSpc>
                <a:spcPct val="100000"/>
              </a:lnSpc>
              <a:spcBef>
                <a:spcPts val="1685"/>
              </a:spcBef>
            </a:pPr>
            <a:r>
              <a:rPr sz="3200" b="1" dirty="0">
                <a:latin typeface="Bookman Uralic"/>
                <a:cs typeface="Bookman Uralic"/>
              </a:rPr>
              <a:t>Dry syrup</a:t>
            </a:r>
            <a:r>
              <a:rPr sz="3200" b="1" spc="-20" dirty="0">
                <a:latin typeface="Bookman Uralic"/>
                <a:cs typeface="Bookman Uralic"/>
              </a:rPr>
              <a:t> </a:t>
            </a:r>
            <a:r>
              <a:rPr sz="3200" b="1" spc="-5" dirty="0">
                <a:latin typeface="Bookman Uralic"/>
                <a:cs typeface="Bookman Uralic"/>
              </a:rPr>
              <a:t>formulations</a:t>
            </a:r>
            <a:endParaRPr sz="3200">
              <a:latin typeface="Bookman Uralic"/>
              <a:cs typeface="Bookman Uralic"/>
            </a:endParaRPr>
          </a:p>
          <a:p>
            <a:pPr marL="287020" marR="5080" indent="-274320">
              <a:lnSpc>
                <a:spcPct val="100000"/>
              </a:lnSpc>
              <a:spcBef>
                <a:spcPts val="1590"/>
              </a:spcBef>
              <a:buClr>
                <a:srgbClr val="717BA2"/>
              </a:buClr>
              <a:buSzPct val="75000"/>
              <a:buChar char=""/>
              <a:tabLst>
                <a:tab pos="287020" algn="l"/>
                <a:tab pos="5857240" algn="l"/>
              </a:tabLst>
            </a:pPr>
            <a:r>
              <a:rPr sz="3200" spc="-5" dirty="0">
                <a:latin typeface="Arial"/>
                <a:cs typeface="Arial"/>
              </a:rPr>
              <a:t>W</a:t>
            </a:r>
            <a:r>
              <a:rPr sz="3200" u="dash" spc="-5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hile consuming</a:t>
            </a:r>
            <a:r>
              <a:rPr sz="3200" u="dash" spc="5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 </a:t>
            </a:r>
            <a:r>
              <a:rPr sz="3200" u="dash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the</a:t>
            </a:r>
            <a:r>
              <a:rPr sz="3200" u="dash" spc="5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 </a:t>
            </a:r>
            <a:r>
              <a:rPr sz="3200" u="dash" spc="-5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product,	stated quantity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  </a:t>
            </a:r>
            <a:r>
              <a:rPr sz="3200" spc="-5" dirty="0">
                <a:latin typeface="Arial"/>
                <a:cs typeface="Arial"/>
              </a:rPr>
              <a:t>water </a:t>
            </a:r>
            <a:r>
              <a:rPr sz="3200" dirty="0">
                <a:latin typeface="Arial"/>
                <a:cs typeface="Arial"/>
              </a:rPr>
              <a:t>(given on </a:t>
            </a:r>
            <a:r>
              <a:rPr sz="3200" spc="-5" dirty="0">
                <a:latin typeface="Arial"/>
                <a:cs typeface="Arial"/>
              </a:rPr>
              <a:t>product label) </a:t>
            </a:r>
            <a:r>
              <a:rPr sz="3200" dirty="0">
                <a:latin typeface="Arial"/>
                <a:cs typeface="Arial"/>
              </a:rPr>
              <a:t>is </a:t>
            </a:r>
            <a:r>
              <a:rPr sz="3200" spc="-5" dirty="0">
                <a:latin typeface="Arial"/>
                <a:cs typeface="Arial"/>
              </a:rPr>
              <a:t>added </a:t>
            </a:r>
            <a:r>
              <a:rPr sz="3200" dirty="0">
                <a:latin typeface="Arial"/>
                <a:cs typeface="Arial"/>
              </a:rPr>
              <a:t>to  </a:t>
            </a:r>
            <a:r>
              <a:rPr sz="3200" spc="-5" dirty="0">
                <a:latin typeface="Arial"/>
                <a:cs typeface="Arial"/>
              </a:rPr>
              <a:t>reconstitute the solution </a:t>
            </a:r>
            <a:r>
              <a:rPr sz="3200" dirty="0">
                <a:latin typeface="Arial"/>
                <a:cs typeface="Arial"/>
              </a:rPr>
              <a:t>or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suspension.</a:t>
            </a:r>
            <a:endParaRPr sz="3200">
              <a:latin typeface="Arial"/>
              <a:cs typeface="Arial"/>
            </a:endParaRPr>
          </a:p>
          <a:p>
            <a:pPr marL="287020" marR="499745" indent="-274320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000"/>
              <a:buChar char=""/>
              <a:tabLst>
                <a:tab pos="287020" algn="l"/>
              </a:tabLst>
            </a:pPr>
            <a:r>
              <a:rPr sz="3200" spc="-5" dirty="0">
                <a:latin typeface="Arial"/>
                <a:cs typeface="Arial"/>
              </a:rPr>
              <a:t>This enables product </a:t>
            </a:r>
            <a:r>
              <a:rPr sz="3200" dirty="0">
                <a:latin typeface="Arial"/>
                <a:cs typeface="Arial"/>
              </a:rPr>
              <a:t>to </a:t>
            </a:r>
            <a:r>
              <a:rPr sz="3200" spc="-5" dirty="0">
                <a:latin typeface="Arial"/>
                <a:cs typeface="Arial"/>
              </a:rPr>
              <a:t>remain stable </a:t>
            </a:r>
            <a:r>
              <a:rPr sz="3200" spc="-70" dirty="0">
                <a:latin typeface="Arial"/>
                <a:cs typeface="Arial"/>
              </a:rPr>
              <a:t>without  </a:t>
            </a:r>
            <a:r>
              <a:rPr sz="3200" spc="-5" dirty="0">
                <a:latin typeface="Arial"/>
                <a:cs typeface="Arial"/>
              </a:rPr>
              <a:t>degradation.</a:t>
            </a:r>
            <a:endParaRPr sz="3200">
              <a:latin typeface="Arial"/>
              <a:cs typeface="Arial"/>
            </a:endParaRPr>
          </a:p>
          <a:p>
            <a:pPr marL="287020" marR="274955" indent="-274320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000"/>
              <a:buChar char=""/>
              <a:tabLst>
                <a:tab pos="287020" algn="l"/>
              </a:tabLst>
            </a:pPr>
            <a:r>
              <a:rPr sz="3200" dirty="0">
                <a:latin typeface="Arial"/>
                <a:cs typeface="Arial"/>
              </a:rPr>
              <a:t>Once it is </a:t>
            </a:r>
            <a:r>
              <a:rPr sz="3200" spc="-5" dirty="0">
                <a:latin typeface="Arial"/>
                <a:cs typeface="Arial"/>
              </a:rPr>
              <a:t>reconstituted, the preparation </a:t>
            </a:r>
            <a:r>
              <a:rPr sz="3200" spc="-80" dirty="0">
                <a:latin typeface="Arial"/>
                <a:cs typeface="Arial"/>
              </a:rPr>
              <a:t>should  </a:t>
            </a:r>
            <a:r>
              <a:rPr sz="3200" dirty="0">
                <a:latin typeface="Arial"/>
                <a:cs typeface="Arial"/>
              </a:rPr>
              <a:t>be used </a:t>
            </a:r>
            <a:r>
              <a:rPr sz="3200" spc="-5" dirty="0">
                <a:latin typeface="Arial"/>
                <a:cs typeface="Arial"/>
              </a:rPr>
              <a:t>within </a:t>
            </a:r>
            <a:r>
              <a:rPr sz="3200" dirty="0">
                <a:latin typeface="Arial"/>
                <a:cs typeface="Arial"/>
              </a:rPr>
              <a:t>a </a:t>
            </a:r>
            <a:r>
              <a:rPr sz="3200" spc="-5" dirty="0">
                <a:latin typeface="Arial"/>
                <a:cs typeface="Arial"/>
              </a:rPr>
              <a:t>few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days.</a:t>
            </a:r>
            <a:endParaRPr sz="3200">
              <a:latin typeface="Arial"/>
              <a:cs typeface="Arial"/>
            </a:endParaRPr>
          </a:p>
          <a:p>
            <a:pPr marL="287020" marR="185420" indent="-274320">
              <a:lnSpc>
                <a:spcPct val="100000"/>
              </a:lnSpc>
              <a:spcBef>
                <a:spcPts val="605"/>
              </a:spcBef>
              <a:buClr>
                <a:srgbClr val="717BA2"/>
              </a:buClr>
              <a:buSzPct val="75000"/>
              <a:buChar char=""/>
              <a:tabLst>
                <a:tab pos="287020" algn="l"/>
                <a:tab pos="3740785" algn="l"/>
              </a:tabLst>
            </a:pPr>
            <a:r>
              <a:rPr sz="3200" spc="-5" dirty="0">
                <a:latin typeface="Arial"/>
                <a:cs typeface="Arial"/>
              </a:rPr>
              <a:t>Shelf-life </a:t>
            </a:r>
            <a:r>
              <a:rPr sz="3200" dirty="0">
                <a:latin typeface="Arial"/>
                <a:cs typeface="Arial"/>
              </a:rPr>
              <a:t>of </a:t>
            </a:r>
            <a:r>
              <a:rPr sz="3200" spc="-5" dirty="0">
                <a:latin typeface="Arial"/>
                <a:cs typeface="Arial"/>
              </a:rPr>
              <a:t>the reconstituted </a:t>
            </a:r>
            <a:r>
              <a:rPr sz="3200" dirty="0">
                <a:latin typeface="Arial"/>
                <a:cs typeface="Arial"/>
              </a:rPr>
              <a:t>syrup </a:t>
            </a:r>
            <a:r>
              <a:rPr sz="3200" spc="-5" dirty="0">
                <a:latin typeface="Arial"/>
                <a:cs typeface="Arial"/>
              </a:rPr>
              <a:t>depends </a:t>
            </a:r>
            <a:r>
              <a:rPr sz="3200" spc="-235" dirty="0">
                <a:latin typeface="Arial"/>
                <a:cs typeface="Arial"/>
              </a:rPr>
              <a:t>on  </a:t>
            </a:r>
            <a:r>
              <a:rPr sz="3200" spc="-5" dirty="0">
                <a:latin typeface="Arial"/>
                <a:cs typeface="Arial"/>
              </a:rPr>
              <a:t>the stability</a:t>
            </a:r>
            <a:r>
              <a:rPr sz="3200" spc="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18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API	(</a:t>
            </a:r>
            <a:r>
              <a:rPr sz="3200" i="1" dirty="0">
                <a:latin typeface="Arial"/>
                <a:cs typeface="Arial"/>
              </a:rPr>
              <a:t>in </a:t>
            </a:r>
            <a:r>
              <a:rPr sz="3200" i="1" spc="-5" dirty="0">
                <a:latin typeface="Arial"/>
                <a:cs typeface="Arial"/>
              </a:rPr>
              <a:t>general, it </a:t>
            </a:r>
            <a:r>
              <a:rPr sz="3200" i="1" dirty="0">
                <a:latin typeface="Arial"/>
                <a:cs typeface="Arial"/>
              </a:rPr>
              <a:t>can be </a:t>
            </a:r>
            <a:r>
              <a:rPr sz="3200" i="1" spc="-5" dirty="0">
                <a:latin typeface="Carlito"/>
                <a:cs typeface="Carlito"/>
              </a:rPr>
              <a:t>1</a:t>
            </a:r>
            <a:r>
              <a:rPr sz="3200" i="1" spc="-5" dirty="0">
                <a:latin typeface="Arial"/>
                <a:cs typeface="Arial"/>
              </a:rPr>
              <a:t>-2  </a:t>
            </a:r>
            <a:r>
              <a:rPr sz="3200" i="1" dirty="0">
                <a:latin typeface="Arial"/>
                <a:cs typeface="Arial"/>
              </a:rPr>
              <a:t>weeks</a:t>
            </a:r>
            <a:r>
              <a:rPr sz="3200" dirty="0">
                <a:latin typeface="Arial"/>
                <a:cs typeface="Arial"/>
              </a:rPr>
              <a:t>)</a:t>
            </a:r>
            <a:endParaRPr sz="32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000"/>
              <a:buChar char=""/>
              <a:tabLst>
                <a:tab pos="287020" algn="l"/>
              </a:tabLst>
            </a:pPr>
            <a:r>
              <a:rPr sz="3200" dirty="0">
                <a:latin typeface="Arial"/>
                <a:cs typeface="Arial"/>
              </a:rPr>
              <a:t>Examples are Erythroped Suspension</a:t>
            </a:r>
            <a:r>
              <a:rPr sz="3200" spc="-1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and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1387" y="6401332"/>
            <a:ext cx="32258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z="1400" spc="-5" dirty="0">
                <a:solidFill>
                  <a:srgbClr val="464652"/>
                </a:solidFill>
                <a:latin typeface="Arial"/>
                <a:cs typeface="Arial"/>
              </a:rPr>
              <a:t>165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3059" y="6491596"/>
            <a:ext cx="5172710" cy="480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645"/>
              </a:lnSpc>
            </a:pPr>
            <a:r>
              <a:rPr sz="3200" dirty="0">
                <a:latin typeface="Arial"/>
                <a:cs typeface="Arial"/>
              </a:rPr>
              <a:t>Amoxicillin Oral</a:t>
            </a:r>
            <a:r>
              <a:rPr sz="3200" spc="-8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Suspension.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353555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4151" y="6432803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0" y="0"/>
                </a:moveTo>
                <a:lnTo>
                  <a:pt x="0" y="190500"/>
                </a:lnTo>
                <a:lnTo>
                  <a:pt x="120396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43200" y="344424"/>
            <a:ext cx="3048000" cy="5751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pPr marL="38100">
                <a:lnSpc>
                  <a:spcPts val="1650"/>
                </a:lnSpc>
              </a:pPr>
              <a:t>166</a:t>
            </a:fld>
            <a:endParaRPr dirty="0"/>
          </a:p>
        </p:txBody>
      </p:sp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353555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4151" y="6432803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0" y="0"/>
                </a:moveTo>
                <a:lnTo>
                  <a:pt x="0" y="190500"/>
                </a:lnTo>
                <a:lnTo>
                  <a:pt x="120396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" y="380998"/>
            <a:ext cx="8991600" cy="6476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pPr marL="38100">
                <a:lnSpc>
                  <a:spcPts val="1650"/>
                </a:lnSpc>
              </a:pPr>
              <a:t>167</a:t>
            </a:fld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353555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4151" y="6432803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0" y="0"/>
                </a:moveTo>
                <a:lnTo>
                  <a:pt x="0" y="190500"/>
                </a:lnTo>
                <a:lnTo>
                  <a:pt x="120396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600" y="228600"/>
            <a:ext cx="5943600" cy="403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43600" y="4419600"/>
            <a:ext cx="2819400" cy="1981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65987" y="6401332"/>
            <a:ext cx="27432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464652"/>
                </a:solidFill>
                <a:latin typeface="Arial"/>
                <a:cs typeface="Arial"/>
              </a:rPr>
              <a:pPr marL="38100">
                <a:lnSpc>
                  <a:spcPts val="1650"/>
                </a:lnSpc>
              </a:pPr>
              <a:t>17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6800" y="1295400"/>
            <a:ext cx="6172200" cy="480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65987" y="6401332"/>
            <a:ext cx="27432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464652"/>
                </a:solidFill>
                <a:latin typeface="Arial"/>
                <a:cs typeface="Arial"/>
              </a:rPr>
              <a:pPr marL="38100">
                <a:lnSpc>
                  <a:spcPts val="1650"/>
                </a:lnSpc>
              </a:pPr>
              <a:t>18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353555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4151" y="6432803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0" y="0"/>
                </a:moveTo>
                <a:lnTo>
                  <a:pt x="0" y="190500"/>
                </a:lnTo>
                <a:lnTo>
                  <a:pt x="120396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75482" y="96723"/>
            <a:ext cx="18046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Times New Roman"/>
                <a:cs typeface="Times New Roman"/>
              </a:rPr>
              <a:t>Adv</a:t>
            </a:r>
            <a:r>
              <a:rPr sz="2800" b="1" dirty="0">
                <a:latin typeface="Times New Roman"/>
                <a:cs typeface="Times New Roman"/>
              </a:rPr>
              <a:t>a</a:t>
            </a:r>
            <a:r>
              <a:rPr sz="2800" b="1" spc="-5" dirty="0">
                <a:latin typeface="Times New Roman"/>
                <a:cs typeface="Times New Roman"/>
              </a:rPr>
              <a:t>nt</a:t>
            </a:r>
            <a:r>
              <a:rPr sz="2800" b="1" spc="5" dirty="0">
                <a:latin typeface="Times New Roman"/>
                <a:cs typeface="Times New Roman"/>
              </a:rPr>
              <a:t>a</a:t>
            </a:r>
            <a:r>
              <a:rPr sz="2800" b="1" spc="-5" dirty="0">
                <a:latin typeface="Times New Roman"/>
                <a:cs typeface="Times New Roman"/>
              </a:rPr>
              <a:t>ges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4939" y="553567"/>
            <a:ext cx="8544560" cy="115316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00"/>
              </a:spcBef>
              <a:buClr>
                <a:srgbClr val="717BA2"/>
              </a:buClr>
              <a:buSzPct val="75000"/>
              <a:buFont typeface="Arial"/>
              <a:buChar char=""/>
              <a:tabLst>
                <a:tab pos="287020" algn="l"/>
                <a:tab pos="8531225" algn="l"/>
              </a:tabLst>
            </a:pPr>
            <a:r>
              <a:rPr sz="3200" b="0" u="dash" dirty="0">
                <a:uFill>
                  <a:solidFill>
                    <a:srgbClr val="9FB8CD"/>
                  </a:solidFill>
                </a:uFill>
                <a:latin typeface="Times New Roman"/>
                <a:cs typeface="Times New Roman"/>
              </a:rPr>
              <a:t>One can view</a:t>
            </a:r>
            <a:r>
              <a:rPr sz="3200" b="0" u="none" spc="-90" dirty="0">
                <a:latin typeface="Times New Roman"/>
                <a:cs typeface="Times New Roman"/>
              </a:rPr>
              <a:t> </a:t>
            </a:r>
            <a:r>
              <a:rPr sz="3200" b="0" u="dash" dirty="0">
                <a:uFill>
                  <a:solidFill>
                    <a:srgbClr val="9FB8CD"/>
                  </a:solidFill>
                </a:uFill>
                <a:latin typeface="Times New Roman"/>
                <a:cs typeface="Times New Roman"/>
              </a:rPr>
              <a:t>particles	</a:t>
            </a:r>
            <a:endParaRPr sz="32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000"/>
              <a:buFont typeface="Arial"/>
              <a:buChar char=""/>
              <a:tabLst>
                <a:tab pos="287020" algn="l"/>
              </a:tabLst>
            </a:pPr>
            <a:r>
              <a:rPr sz="3200" b="0" u="none" dirty="0">
                <a:latin typeface="Times New Roman"/>
                <a:cs typeface="Times New Roman"/>
              </a:rPr>
              <a:t>Any aggregates</a:t>
            </a:r>
            <a:r>
              <a:rPr sz="3200" b="0" u="none" spc="-60" dirty="0">
                <a:latin typeface="Times New Roman"/>
                <a:cs typeface="Times New Roman"/>
              </a:rPr>
              <a:t> </a:t>
            </a:r>
            <a:r>
              <a:rPr sz="3200" b="0" u="none" dirty="0">
                <a:latin typeface="Times New Roman"/>
                <a:cs typeface="Times New Roman"/>
              </a:rPr>
              <a:t>detected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2239" y="1680646"/>
            <a:ext cx="8467725" cy="491934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299720" indent="-274320">
              <a:lnSpc>
                <a:spcPct val="100000"/>
              </a:lnSpc>
              <a:spcBef>
                <a:spcPts val="705"/>
              </a:spcBef>
              <a:buClr>
                <a:srgbClr val="717BA2"/>
              </a:buClr>
              <a:buSzPct val="75000"/>
              <a:buFont typeface="Arial"/>
              <a:buChar char=""/>
              <a:tabLst>
                <a:tab pos="299720" algn="l"/>
              </a:tabLst>
            </a:pPr>
            <a:r>
              <a:rPr sz="3200" dirty="0">
                <a:latin typeface="Times New Roman"/>
                <a:cs typeface="Times New Roman"/>
              </a:rPr>
              <a:t>Contamination of particles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detected</a:t>
            </a:r>
            <a:endParaRPr sz="3200">
              <a:latin typeface="Times New Roman"/>
              <a:cs typeface="Times New Roman"/>
            </a:endParaRPr>
          </a:p>
          <a:p>
            <a:pPr marL="299720" indent="-274320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000"/>
              <a:buFont typeface="Arial"/>
              <a:buChar char=""/>
              <a:tabLst>
                <a:tab pos="299720" algn="l"/>
              </a:tabLst>
            </a:pPr>
            <a:r>
              <a:rPr sz="3200" dirty="0">
                <a:latin typeface="Times New Roman"/>
                <a:cs typeface="Times New Roman"/>
              </a:rPr>
              <a:t>Use of cover slip for arresting motion of</a:t>
            </a:r>
            <a:r>
              <a:rPr sz="3200" spc="-114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particles</a:t>
            </a:r>
            <a:endParaRPr sz="3200">
              <a:latin typeface="Times New Roman"/>
              <a:cs typeface="Times New Roman"/>
            </a:endParaRPr>
          </a:p>
          <a:p>
            <a:pPr marL="299720" indent="-274320">
              <a:lnSpc>
                <a:spcPts val="3600"/>
              </a:lnSpc>
              <a:spcBef>
                <a:spcPts val="600"/>
              </a:spcBef>
              <a:buClr>
                <a:srgbClr val="717BA2"/>
              </a:buClr>
              <a:buSzPct val="75000"/>
              <a:buFont typeface="Arial"/>
              <a:buChar char=""/>
              <a:tabLst>
                <a:tab pos="299720" algn="l"/>
              </a:tabLst>
            </a:pPr>
            <a:r>
              <a:rPr sz="3200" dirty="0">
                <a:latin typeface="Times New Roman"/>
                <a:cs typeface="Times New Roman"/>
              </a:rPr>
              <a:t>Easy and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simple</a:t>
            </a:r>
            <a:endParaRPr sz="3200">
              <a:latin typeface="Times New Roman"/>
              <a:cs typeface="Times New Roman"/>
            </a:endParaRPr>
          </a:p>
          <a:p>
            <a:pPr marL="3369945">
              <a:lnSpc>
                <a:spcPts val="3120"/>
              </a:lnSpc>
            </a:pPr>
            <a:r>
              <a:rPr sz="2800" b="1" dirty="0">
                <a:latin typeface="Times New Roman"/>
                <a:cs typeface="Times New Roman"/>
              </a:rPr>
              <a:t>Disadvantages</a:t>
            </a:r>
            <a:endParaRPr sz="2800">
              <a:latin typeface="Times New Roman"/>
              <a:cs typeface="Times New Roman"/>
            </a:endParaRPr>
          </a:p>
          <a:p>
            <a:pPr marL="603885" marR="17780" lvl="1" indent="-274320">
              <a:lnSpc>
                <a:spcPct val="100000"/>
              </a:lnSpc>
              <a:spcBef>
                <a:spcPts val="1320"/>
              </a:spcBef>
              <a:buClr>
                <a:srgbClr val="717BA2"/>
              </a:buClr>
              <a:buSzPct val="75000"/>
              <a:buFont typeface="Arial"/>
              <a:buChar char=""/>
              <a:tabLst>
                <a:tab pos="604520" algn="l"/>
              </a:tabLst>
            </a:pPr>
            <a:r>
              <a:rPr sz="3200" dirty="0">
                <a:solidFill>
                  <a:srgbClr val="C00000"/>
                </a:solidFill>
                <a:latin typeface="Times New Roman"/>
                <a:cs typeface="Times New Roman"/>
              </a:rPr>
              <a:t>Length and breadth can be detected but depth </a:t>
            </a:r>
            <a:r>
              <a:rPr sz="3200" spc="-210" dirty="0">
                <a:solidFill>
                  <a:srgbClr val="C00000"/>
                </a:solidFill>
                <a:latin typeface="Times New Roman"/>
                <a:cs typeface="Times New Roman"/>
              </a:rPr>
              <a:t>or  </a:t>
            </a:r>
            <a:r>
              <a:rPr sz="3200" dirty="0">
                <a:solidFill>
                  <a:srgbClr val="C00000"/>
                </a:solidFill>
                <a:latin typeface="Times New Roman"/>
                <a:cs typeface="Times New Roman"/>
              </a:rPr>
              <a:t>thickness of particles cannot be</a:t>
            </a:r>
            <a:r>
              <a:rPr sz="3200" spc="-7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C00000"/>
                </a:solidFill>
                <a:latin typeface="Times New Roman"/>
                <a:cs typeface="Times New Roman"/>
              </a:rPr>
              <a:t>measured</a:t>
            </a:r>
            <a:endParaRPr sz="3200">
              <a:latin typeface="Times New Roman"/>
              <a:cs typeface="Times New Roman"/>
            </a:endParaRPr>
          </a:p>
          <a:p>
            <a:pPr marL="604520" lvl="1" indent="-274320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000"/>
              <a:buFont typeface="Arial"/>
              <a:buChar char=""/>
              <a:tabLst>
                <a:tab pos="604520" algn="l"/>
              </a:tabLst>
            </a:pPr>
            <a:r>
              <a:rPr sz="3200" dirty="0">
                <a:solidFill>
                  <a:srgbClr val="C00000"/>
                </a:solidFill>
                <a:latin typeface="Times New Roman"/>
                <a:cs typeface="Times New Roman"/>
              </a:rPr>
              <a:t>Slow- time consuming , tedious,</a:t>
            </a:r>
            <a:r>
              <a:rPr sz="3200" spc="-9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C00000"/>
                </a:solidFill>
                <a:latin typeface="Times New Roman"/>
                <a:cs typeface="Times New Roman"/>
              </a:rPr>
              <a:t>inaccurate</a:t>
            </a:r>
            <a:endParaRPr sz="3200">
              <a:latin typeface="Times New Roman"/>
              <a:cs typeface="Times New Roman"/>
            </a:endParaRPr>
          </a:p>
          <a:p>
            <a:pPr marL="604520" lvl="1" indent="-274320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000"/>
              <a:buFont typeface="Arial"/>
              <a:buChar char=""/>
              <a:tabLst>
                <a:tab pos="604520" algn="l"/>
              </a:tabLst>
            </a:pPr>
            <a:r>
              <a:rPr sz="3200" dirty="0">
                <a:solidFill>
                  <a:srgbClr val="C00000"/>
                </a:solidFill>
                <a:latin typeface="Times New Roman"/>
                <a:cs typeface="Times New Roman"/>
              </a:rPr>
              <a:t>Number of particles to be measured is</a:t>
            </a:r>
            <a:r>
              <a:rPr sz="3200" spc="-1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C00000"/>
                </a:solidFill>
                <a:latin typeface="Times New Roman"/>
                <a:cs typeface="Times New Roman"/>
              </a:rPr>
              <a:t>more</a:t>
            </a:r>
            <a:endParaRPr sz="3200">
              <a:latin typeface="Times New Roman"/>
              <a:cs typeface="Times New Roman"/>
            </a:endParaRPr>
          </a:p>
          <a:p>
            <a:pPr marL="561340" lvl="1" indent="-231775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171428"/>
              <a:buChar char=""/>
              <a:tabLst>
                <a:tab pos="561975" algn="l"/>
              </a:tabLst>
            </a:pPr>
            <a:r>
              <a:rPr sz="2100" spc="-667" baseline="-21825" dirty="0">
                <a:solidFill>
                  <a:srgbClr val="464652"/>
                </a:solidFill>
                <a:latin typeface="Arial"/>
                <a:cs typeface="Arial"/>
              </a:rPr>
              <a:t>1</a:t>
            </a:r>
            <a:r>
              <a:rPr sz="3200" spc="-1515" dirty="0">
                <a:solidFill>
                  <a:srgbClr val="C00000"/>
                </a:solidFill>
                <a:latin typeface="Times New Roman"/>
                <a:cs typeface="Times New Roman"/>
              </a:rPr>
              <a:t>L</a:t>
            </a:r>
            <a:r>
              <a:rPr sz="2100" baseline="-21825" dirty="0">
                <a:solidFill>
                  <a:srgbClr val="464652"/>
                </a:solidFill>
                <a:latin typeface="Arial"/>
                <a:cs typeface="Arial"/>
              </a:rPr>
              <a:t>9 </a:t>
            </a:r>
            <a:r>
              <a:rPr sz="2100" spc="-75" baseline="-21825" dirty="0">
                <a:solidFill>
                  <a:srgbClr val="464652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r>
              <a:rPr sz="3200" spc="-55" dirty="0">
                <a:solidFill>
                  <a:srgbClr val="C00000"/>
                </a:solidFill>
                <a:latin typeface="Times New Roman"/>
                <a:cs typeface="Times New Roman"/>
              </a:rPr>
              <a:t>r</a:t>
            </a:r>
            <a:r>
              <a:rPr sz="3200" dirty="0">
                <a:solidFill>
                  <a:srgbClr val="C00000"/>
                </a:solidFill>
                <a:latin typeface="Times New Roman"/>
                <a:cs typeface="Times New Roman"/>
              </a:rPr>
              <a:t>ge</a:t>
            </a:r>
            <a:r>
              <a:rPr sz="3200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C00000"/>
                </a:solidFill>
                <a:latin typeface="Times New Roman"/>
                <a:cs typeface="Times New Roman"/>
              </a:rPr>
              <a:t>sa</a:t>
            </a:r>
            <a:r>
              <a:rPr sz="3200" spc="5" dirty="0">
                <a:solidFill>
                  <a:srgbClr val="C00000"/>
                </a:solidFill>
                <a:latin typeface="Times New Roman"/>
                <a:cs typeface="Times New Roman"/>
              </a:rPr>
              <a:t>m</a:t>
            </a:r>
            <a:r>
              <a:rPr sz="3200" dirty="0">
                <a:solidFill>
                  <a:srgbClr val="C00000"/>
                </a:solidFill>
                <a:latin typeface="Times New Roman"/>
                <a:cs typeface="Times New Roman"/>
              </a:rPr>
              <a:t>ple</a:t>
            </a:r>
            <a:r>
              <a:rPr sz="3200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C00000"/>
                </a:solidFill>
                <a:latin typeface="Times New Roman"/>
                <a:cs typeface="Times New Roman"/>
              </a:rPr>
              <a:t>re</a:t>
            </a:r>
            <a:r>
              <a:rPr sz="3200" spc="5" dirty="0">
                <a:solidFill>
                  <a:srgbClr val="C00000"/>
                </a:solidFill>
                <a:latin typeface="Times New Roman"/>
                <a:cs typeface="Times New Roman"/>
              </a:rPr>
              <a:t>q</a:t>
            </a:r>
            <a:r>
              <a:rPr sz="3200" dirty="0">
                <a:solidFill>
                  <a:srgbClr val="C00000"/>
                </a:solidFill>
                <a:latin typeface="Times New Roman"/>
                <a:cs typeface="Times New Roman"/>
              </a:rPr>
              <a:t>uir</a:t>
            </a:r>
            <a:r>
              <a:rPr sz="3200" spc="5" dirty="0">
                <a:solidFill>
                  <a:srgbClr val="C00000"/>
                </a:solidFill>
                <a:latin typeface="Times New Roman"/>
                <a:cs typeface="Times New Roman"/>
              </a:rPr>
              <a:t>e</a:t>
            </a:r>
            <a:r>
              <a:rPr sz="3200" dirty="0">
                <a:solidFill>
                  <a:srgbClr val="C00000"/>
                </a:solidFill>
                <a:latin typeface="Times New Roman"/>
                <a:cs typeface="Times New Roman"/>
              </a:rPr>
              <a:t>d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940" y="96723"/>
            <a:ext cx="8772525" cy="69488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85825" marR="808990" indent="248285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Bookman Uralic"/>
                <a:cs typeface="Bookman Uralic"/>
              </a:rPr>
              <a:t>Micromeritics &amp; </a:t>
            </a:r>
            <a:r>
              <a:rPr sz="2800" b="1" spc="-10" dirty="0">
                <a:latin typeface="Bookman Uralic"/>
                <a:cs typeface="Bookman Uralic"/>
              </a:rPr>
              <a:t>Powder Technology:  Preformulation </a:t>
            </a:r>
            <a:r>
              <a:rPr sz="2800" b="1" spc="-5" dirty="0">
                <a:latin typeface="Bookman Uralic"/>
                <a:cs typeface="Bookman Uralic"/>
              </a:rPr>
              <a:t>&amp; formulation</a:t>
            </a:r>
            <a:r>
              <a:rPr sz="2800" b="1" spc="70" dirty="0">
                <a:latin typeface="Bookman Uralic"/>
                <a:cs typeface="Bookman Uralic"/>
              </a:rPr>
              <a:t> </a:t>
            </a:r>
            <a:r>
              <a:rPr sz="2800" b="1" spc="-10" dirty="0">
                <a:latin typeface="Bookman Uralic"/>
                <a:cs typeface="Bookman Uralic"/>
              </a:rPr>
              <a:t>aspects</a:t>
            </a:r>
            <a:endParaRPr sz="2800">
              <a:latin typeface="Bookman Uralic"/>
              <a:cs typeface="Bookman Uralic"/>
            </a:endParaRPr>
          </a:p>
          <a:p>
            <a:pPr marL="3700145">
              <a:lnSpc>
                <a:spcPct val="100000"/>
              </a:lnSpc>
              <a:spcBef>
                <a:spcPts val="2310"/>
              </a:spcBef>
            </a:pPr>
            <a:r>
              <a:rPr sz="2800" b="1" spc="-10" dirty="0">
                <a:latin typeface="Arial"/>
                <a:cs typeface="Arial"/>
              </a:rPr>
              <a:t>Syllabus</a:t>
            </a:r>
            <a:endParaRPr sz="2800">
              <a:latin typeface="Arial"/>
              <a:cs typeface="Arial"/>
            </a:endParaRPr>
          </a:p>
          <a:p>
            <a:pPr marL="337820" marR="528320" indent="-274320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000"/>
              <a:buChar char=""/>
              <a:tabLst>
                <a:tab pos="337185" algn="l"/>
                <a:tab pos="337820" algn="l"/>
              </a:tabLst>
            </a:pPr>
            <a:r>
              <a:rPr sz="2800" spc="-5" dirty="0">
                <a:latin typeface="Arial"/>
                <a:cs typeface="Arial"/>
              </a:rPr>
              <a:t>Basics of </a:t>
            </a:r>
            <a:r>
              <a:rPr sz="2800" dirty="0">
                <a:latin typeface="Arial"/>
                <a:cs typeface="Arial"/>
              </a:rPr>
              <a:t>micromeritics- </a:t>
            </a:r>
            <a:r>
              <a:rPr sz="2800" spc="-5" dirty="0">
                <a:latin typeface="Arial"/>
                <a:cs typeface="Arial"/>
              </a:rPr>
              <a:t>Fundamental and </a:t>
            </a:r>
            <a:r>
              <a:rPr sz="2800" dirty="0">
                <a:latin typeface="Arial"/>
                <a:cs typeface="Arial"/>
              </a:rPr>
              <a:t>derived  properties </a:t>
            </a:r>
            <a:r>
              <a:rPr sz="2800" spc="-5" dirty="0">
                <a:latin typeface="Arial"/>
                <a:cs typeface="Arial"/>
              </a:rPr>
              <a:t>of powders and </a:t>
            </a:r>
            <a:r>
              <a:rPr sz="2800" dirty="0">
                <a:latin typeface="Arial"/>
                <a:cs typeface="Arial"/>
              </a:rPr>
              <a:t>their measurement-  particle shape </a:t>
            </a:r>
            <a:r>
              <a:rPr sz="2800" spc="-5" dirty="0">
                <a:latin typeface="Arial"/>
                <a:cs typeface="Arial"/>
              </a:rPr>
              <a:t>&amp; </a:t>
            </a:r>
            <a:r>
              <a:rPr sz="2800" dirty="0">
                <a:latin typeface="Arial"/>
                <a:cs typeface="Arial"/>
              </a:rPr>
              <a:t>size, surface area, densities, </a:t>
            </a:r>
            <a:r>
              <a:rPr sz="2800" spc="-5" dirty="0">
                <a:latin typeface="Arial"/>
                <a:cs typeface="Arial"/>
              </a:rPr>
              <a:t>flow  properties, </a:t>
            </a:r>
            <a:r>
              <a:rPr sz="2800" dirty="0">
                <a:latin typeface="Arial"/>
                <a:cs typeface="Arial"/>
              </a:rPr>
              <a:t>packing properties, </a:t>
            </a:r>
            <a:r>
              <a:rPr sz="2800" spc="-5" dirty="0">
                <a:latin typeface="Arial"/>
                <a:cs typeface="Arial"/>
              </a:rPr>
              <a:t>fluidization of  </a:t>
            </a:r>
            <a:r>
              <a:rPr sz="2800" dirty="0">
                <a:latin typeface="Arial"/>
                <a:cs typeface="Arial"/>
              </a:rPr>
              <a:t>powders.</a:t>
            </a:r>
            <a:endParaRPr sz="2800">
              <a:latin typeface="Arial"/>
              <a:cs typeface="Arial"/>
            </a:endParaRPr>
          </a:p>
          <a:p>
            <a:pPr marL="337820" marR="55880" indent="-274320">
              <a:lnSpc>
                <a:spcPct val="100000"/>
              </a:lnSpc>
              <a:spcBef>
                <a:spcPts val="605"/>
              </a:spcBef>
              <a:buClr>
                <a:srgbClr val="717BA2"/>
              </a:buClr>
              <a:buSzPct val="75000"/>
              <a:buChar char=""/>
              <a:tabLst>
                <a:tab pos="337185" algn="l"/>
                <a:tab pos="337820" algn="l"/>
              </a:tabLst>
            </a:pPr>
            <a:r>
              <a:rPr sz="2800" spc="-5" dirty="0">
                <a:latin typeface="Arial"/>
                <a:cs typeface="Arial"/>
              </a:rPr>
              <a:t>Large scale </a:t>
            </a:r>
            <a:r>
              <a:rPr sz="2800" dirty="0">
                <a:latin typeface="Arial"/>
                <a:cs typeface="Arial"/>
              </a:rPr>
              <a:t>manufacturing </a:t>
            </a:r>
            <a:r>
              <a:rPr sz="2800" spc="5" dirty="0">
                <a:latin typeface="Arial"/>
                <a:cs typeface="Arial"/>
              </a:rPr>
              <a:t>aspects- </a:t>
            </a:r>
            <a:r>
              <a:rPr sz="2800" spc="-5" dirty="0">
                <a:latin typeface="Arial"/>
                <a:cs typeface="Arial"/>
              </a:rPr>
              <a:t>Unit </a:t>
            </a:r>
            <a:r>
              <a:rPr sz="2800" dirty="0">
                <a:latin typeface="Arial"/>
                <a:cs typeface="Arial"/>
              </a:rPr>
              <a:t>operations  </a:t>
            </a:r>
            <a:r>
              <a:rPr sz="2800" spc="-5" dirty="0">
                <a:latin typeface="Arial"/>
                <a:cs typeface="Arial"/>
              </a:rPr>
              <a:t>and </a:t>
            </a:r>
            <a:r>
              <a:rPr sz="2800" dirty="0">
                <a:latin typeface="Arial"/>
                <a:cs typeface="Arial"/>
              </a:rPr>
              <a:t>equipment </a:t>
            </a:r>
            <a:r>
              <a:rPr sz="2800" spc="-5" dirty="0">
                <a:latin typeface="Arial"/>
                <a:cs typeface="Arial"/>
              </a:rPr>
              <a:t>used: Size </a:t>
            </a:r>
            <a:r>
              <a:rPr sz="2800" dirty="0">
                <a:latin typeface="Arial"/>
                <a:cs typeface="Arial"/>
              </a:rPr>
              <a:t>reduction, size separation,  </a:t>
            </a:r>
            <a:r>
              <a:rPr sz="2800" spc="-5" dirty="0">
                <a:latin typeface="Arial"/>
                <a:cs typeface="Arial"/>
              </a:rPr>
              <a:t>powder mixing, </a:t>
            </a:r>
            <a:r>
              <a:rPr sz="2800" dirty="0">
                <a:latin typeface="Arial"/>
                <a:cs typeface="Arial"/>
              </a:rPr>
              <a:t>segregation </a:t>
            </a:r>
            <a:r>
              <a:rPr sz="2800" spc="-5" dirty="0">
                <a:latin typeface="Arial"/>
                <a:cs typeface="Arial"/>
              </a:rPr>
              <a:t>of mixed </a:t>
            </a:r>
            <a:r>
              <a:rPr sz="2800" dirty="0">
                <a:latin typeface="Arial"/>
                <a:cs typeface="Arial"/>
              </a:rPr>
              <a:t>powders;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packaging </a:t>
            </a:r>
            <a:r>
              <a:rPr sz="2800" spc="-5" dirty="0">
                <a:latin typeface="Arial"/>
                <a:cs typeface="Arial"/>
              </a:rPr>
              <a:t>&amp; Q.C. of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powders.</a:t>
            </a:r>
            <a:endParaRPr sz="2800">
              <a:latin typeface="Arial"/>
              <a:cs typeface="Arial"/>
            </a:endParaRPr>
          </a:p>
          <a:p>
            <a:pPr marL="337820" marR="1164590" indent="-274320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000"/>
              <a:buChar char=""/>
              <a:tabLst>
                <a:tab pos="337185" algn="l"/>
                <a:tab pos="337820" algn="l"/>
              </a:tabLst>
            </a:pPr>
            <a:r>
              <a:rPr sz="2800" spc="-5" dirty="0">
                <a:latin typeface="Arial"/>
                <a:cs typeface="Arial"/>
              </a:rPr>
              <a:t>Brief </a:t>
            </a:r>
            <a:r>
              <a:rPr sz="2800" dirty="0">
                <a:latin typeface="Arial"/>
                <a:cs typeface="Arial"/>
              </a:rPr>
              <a:t>coverage of </a:t>
            </a:r>
            <a:r>
              <a:rPr sz="2800" spc="-5" dirty="0">
                <a:latin typeface="Arial"/>
                <a:cs typeface="Arial"/>
              </a:rPr>
              <a:t>following </a:t>
            </a:r>
            <a:r>
              <a:rPr sz="2800" dirty="0">
                <a:latin typeface="Arial"/>
                <a:cs typeface="Arial"/>
              </a:rPr>
              <a:t>powders- </a:t>
            </a:r>
            <a:r>
              <a:rPr sz="2800" spc="-5" dirty="0">
                <a:latin typeface="Arial"/>
                <a:cs typeface="Arial"/>
              </a:rPr>
              <a:t>Dusting  </a:t>
            </a:r>
            <a:r>
              <a:rPr sz="2800" spc="-90" dirty="0">
                <a:latin typeface="Arial"/>
                <a:cs typeface="Arial"/>
              </a:rPr>
              <a:t>po</a:t>
            </a:r>
            <a:r>
              <a:rPr sz="2100" spc="-135" baseline="-11904" dirty="0">
                <a:solidFill>
                  <a:srgbClr val="464652"/>
                </a:solidFill>
                <a:latin typeface="Arial"/>
                <a:cs typeface="Arial"/>
              </a:rPr>
              <a:t>2</a:t>
            </a:r>
            <a:r>
              <a:rPr sz="2800" spc="-90" dirty="0">
                <a:latin typeface="Arial"/>
                <a:cs typeface="Arial"/>
              </a:rPr>
              <a:t>wders, </a:t>
            </a:r>
            <a:r>
              <a:rPr sz="2800" spc="-5" dirty="0">
                <a:latin typeface="Arial"/>
                <a:cs typeface="Arial"/>
              </a:rPr>
              <a:t>Oral </a:t>
            </a:r>
            <a:r>
              <a:rPr sz="2800" dirty="0">
                <a:latin typeface="Arial"/>
                <a:cs typeface="Arial"/>
              </a:rPr>
              <a:t>rehydration powders, </a:t>
            </a:r>
            <a:r>
              <a:rPr sz="2800" spc="-5" dirty="0">
                <a:latin typeface="Arial"/>
                <a:cs typeface="Arial"/>
              </a:rPr>
              <a:t>Dry syrup  </a:t>
            </a:r>
            <a:r>
              <a:rPr sz="2800" dirty="0">
                <a:latin typeface="Arial"/>
                <a:cs typeface="Arial"/>
              </a:rPr>
              <a:t>formulations.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353555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4151" y="6432803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0" y="0"/>
                </a:moveTo>
                <a:lnTo>
                  <a:pt x="0" y="190500"/>
                </a:lnTo>
                <a:lnTo>
                  <a:pt x="120396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528827" y="300227"/>
            <a:ext cx="8620125" cy="680085"/>
            <a:chOff x="528827" y="300227"/>
            <a:chExt cx="8620125" cy="680085"/>
          </a:xfrm>
        </p:grpSpPr>
        <p:sp>
          <p:nvSpPr>
            <p:cNvPr id="6" name="object 6"/>
            <p:cNvSpPr/>
            <p:nvPr/>
          </p:nvSpPr>
          <p:spPr>
            <a:xfrm>
              <a:off x="533399" y="304799"/>
              <a:ext cx="8610600" cy="670560"/>
            </a:xfrm>
            <a:custGeom>
              <a:avLst/>
              <a:gdLst/>
              <a:ahLst/>
              <a:cxnLst/>
              <a:rect l="l" t="t" r="r" b="b"/>
              <a:pathLst>
                <a:path w="8610600" h="670560">
                  <a:moveTo>
                    <a:pt x="8610600" y="0"/>
                  </a:moveTo>
                  <a:lnTo>
                    <a:pt x="0" y="0"/>
                  </a:lnTo>
                  <a:lnTo>
                    <a:pt x="0" y="670560"/>
                  </a:lnTo>
                  <a:lnTo>
                    <a:pt x="8610600" y="670560"/>
                  </a:lnTo>
                  <a:lnTo>
                    <a:pt x="8610600" y="0"/>
                  </a:lnTo>
                  <a:close/>
                </a:path>
              </a:pathLst>
            </a:custGeom>
            <a:solidFill>
              <a:srgbClr val="FBE9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33399" y="304799"/>
              <a:ext cx="8610600" cy="670560"/>
            </a:xfrm>
            <a:custGeom>
              <a:avLst/>
              <a:gdLst/>
              <a:ahLst/>
              <a:cxnLst/>
              <a:rect l="l" t="t" r="r" b="b"/>
              <a:pathLst>
                <a:path w="8610600" h="670560">
                  <a:moveTo>
                    <a:pt x="0" y="670560"/>
                  </a:moveTo>
                  <a:lnTo>
                    <a:pt x="8610600" y="670560"/>
                  </a:lnTo>
                  <a:lnTo>
                    <a:pt x="8610600" y="0"/>
                  </a:lnTo>
                  <a:lnTo>
                    <a:pt x="0" y="0"/>
                  </a:lnTo>
                  <a:lnTo>
                    <a:pt x="0" y="670560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37972" y="348741"/>
            <a:ext cx="86061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61565">
              <a:lnSpc>
                <a:spcPct val="100000"/>
              </a:lnSpc>
              <a:spcBef>
                <a:spcPts val="100"/>
              </a:spcBef>
            </a:pPr>
            <a:r>
              <a:rPr u="none" dirty="0">
                <a:latin typeface="Times New Roman"/>
                <a:cs typeface="Times New Roman"/>
              </a:rPr>
              <a:t>2. </a:t>
            </a:r>
            <a:r>
              <a:rPr b="0" u="none" spc="-5" dirty="0">
                <a:latin typeface="Bookman Uralic"/>
                <a:cs typeface="Bookman Uralic"/>
              </a:rPr>
              <a:t>Sieving</a:t>
            </a:r>
            <a:r>
              <a:rPr b="0" u="none" spc="-15" dirty="0">
                <a:latin typeface="Bookman Uralic"/>
                <a:cs typeface="Bookman Uralic"/>
              </a:rPr>
              <a:t> </a:t>
            </a:r>
            <a:r>
              <a:rPr b="0" u="none" dirty="0">
                <a:latin typeface="Bookman Uralic"/>
                <a:cs typeface="Bookman Uralic"/>
              </a:rPr>
              <a:t>Method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65987" y="6401332"/>
            <a:ext cx="27432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464652"/>
                </a:solidFill>
                <a:latin typeface="Arial"/>
                <a:cs typeface="Arial"/>
              </a:rPr>
              <a:pPr marL="38100">
                <a:lnSpc>
                  <a:spcPts val="1650"/>
                </a:lnSpc>
              </a:pPr>
              <a:t>20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39" y="1316482"/>
            <a:ext cx="8558530" cy="40811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840105" indent="-274320">
              <a:lnSpc>
                <a:spcPct val="100000"/>
              </a:lnSpc>
              <a:spcBef>
                <a:spcPts val="105"/>
              </a:spcBef>
              <a:buClr>
                <a:srgbClr val="717BA2"/>
              </a:buClr>
              <a:buSzPct val="75000"/>
              <a:buChar char=""/>
              <a:tabLst>
                <a:tab pos="287020" algn="l"/>
              </a:tabLst>
            </a:pPr>
            <a:r>
              <a:rPr sz="3200" dirty="0">
                <a:latin typeface="Arial"/>
                <a:cs typeface="Arial"/>
              </a:rPr>
              <a:t>Sieving </a:t>
            </a:r>
            <a:r>
              <a:rPr sz="3200" spc="-5" dirty="0">
                <a:latin typeface="Arial"/>
                <a:cs typeface="Arial"/>
              </a:rPr>
              <a:t>method </a:t>
            </a:r>
            <a:r>
              <a:rPr sz="3200" dirty="0">
                <a:latin typeface="Arial"/>
                <a:cs typeface="Arial"/>
              </a:rPr>
              <a:t>is an </a:t>
            </a:r>
            <a:r>
              <a:rPr sz="3200" spc="-5" dirty="0">
                <a:latin typeface="Arial"/>
                <a:cs typeface="Arial"/>
              </a:rPr>
              <a:t>ordinary and </a:t>
            </a:r>
            <a:r>
              <a:rPr sz="3200" spc="-80" dirty="0">
                <a:latin typeface="Arial"/>
                <a:cs typeface="Arial"/>
              </a:rPr>
              <a:t>simple  </a:t>
            </a:r>
            <a:r>
              <a:rPr sz="3200" spc="-5" dirty="0">
                <a:latin typeface="Arial"/>
                <a:cs typeface="Arial"/>
              </a:rPr>
              <a:t>method.</a:t>
            </a:r>
            <a:endParaRPr sz="3200">
              <a:latin typeface="Arial"/>
              <a:cs typeface="Arial"/>
            </a:endParaRPr>
          </a:p>
          <a:p>
            <a:pPr marL="287020" marR="367030" indent="-274320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000"/>
              <a:buChar char=""/>
              <a:tabLst>
                <a:tab pos="287020" algn="l"/>
              </a:tabLst>
            </a:pPr>
            <a:r>
              <a:rPr sz="3200" dirty="0">
                <a:latin typeface="Arial"/>
                <a:cs typeface="Arial"/>
              </a:rPr>
              <a:t>It </a:t>
            </a:r>
            <a:r>
              <a:rPr sz="3200" spc="-10" dirty="0">
                <a:latin typeface="Arial"/>
                <a:cs typeface="Arial"/>
              </a:rPr>
              <a:t>is </a:t>
            </a:r>
            <a:r>
              <a:rPr sz="3200" spc="-5" dirty="0">
                <a:latin typeface="Arial"/>
                <a:cs typeface="Arial"/>
              </a:rPr>
              <a:t>widely used </a:t>
            </a:r>
            <a:r>
              <a:rPr sz="3200" dirty="0">
                <a:latin typeface="Arial"/>
                <a:cs typeface="Arial"/>
              </a:rPr>
              <a:t>as a </a:t>
            </a:r>
            <a:r>
              <a:rPr sz="3200" spc="-5" dirty="0">
                <a:latin typeface="Arial"/>
                <a:cs typeface="Arial"/>
              </a:rPr>
              <a:t>method for </a:t>
            </a:r>
            <a:r>
              <a:rPr sz="3200" dirty="0">
                <a:latin typeface="Arial"/>
                <a:cs typeface="Arial"/>
              </a:rPr>
              <a:t>the </a:t>
            </a:r>
            <a:r>
              <a:rPr sz="3200" spc="-60" dirty="0">
                <a:latin typeface="Arial"/>
                <a:cs typeface="Arial"/>
              </a:rPr>
              <a:t>particle  </a:t>
            </a:r>
            <a:r>
              <a:rPr sz="3200" dirty="0">
                <a:latin typeface="Arial"/>
                <a:cs typeface="Arial"/>
              </a:rPr>
              <a:t>size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analysis</a:t>
            </a:r>
            <a:endParaRPr sz="3200">
              <a:latin typeface="Arial"/>
              <a:cs typeface="Arial"/>
            </a:endParaRPr>
          </a:p>
          <a:p>
            <a:pPr marL="287020" marR="5080" indent="-274320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000"/>
              <a:buChar char=""/>
              <a:tabLst>
                <a:tab pos="287020" algn="l"/>
                <a:tab pos="2135505" algn="l"/>
              </a:tabLst>
            </a:pPr>
            <a:r>
              <a:rPr sz="3200" spc="-5" dirty="0">
                <a:latin typeface="Arial"/>
                <a:cs typeface="Arial"/>
              </a:rPr>
              <a:t>Sieve analysis </a:t>
            </a:r>
            <a:r>
              <a:rPr sz="3200" dirty="0">
                <a:latin typeface="Arial"/>
                <a:cs typeface="Arial"/>
              </a:rPr>
              <a:t>is </a:t>
            </a:r>
            <a:r>
              <a:rPr sz="3200" spc="-5" dirty="0">
                <a:latin typeface="Arial"/>
                <a:cs typeface="Arial"/>
              </a:rPr>
              <a:t>usually </a:t>
            </a:r>
            <a:r>
              <a:rPr sz="3200" dirty="0">
                <a:latin typeface="Arial"/>
                <a:cs typeface="Arial"/>
              </a:rPr>
              <a:t>carried </a:t>
            </a:r>
            <a:r>
              <a:rPr sz="3200" spc="-5" dirty="0">
                <a:latin typeface="Arial"/>
                <a:cs typeface="Arial"/>
              </a:rPr>
              <a:t>out using dry  </a:t>
            </a:r>
            <a:r>
              <a:rPr sz="3200" dirty="0">
                <a:latin typeface="Arial"/>
                <a:cs typeface="Arial"/>
              </a:rPr>
              <a:t>powders.	</a:t>
            </a:r>
            <a:r>
              <a:rPr sz="3200" spc="-5" dirty="0">
                <a:latin typeface="Arial"/>
                <a:cs typeface="Arial"/>
              </a:rPr>
              <a:t>Although, for powders </a:t>
            </a:r>
            <a:r>
              <a:rPr sz="3200" dirty="0">
                <a:latin typeface="Arial"/>
                <a:cs typeface="Arial"/>
              </a:rPr>
              <a:t>in </a:t>
            </a:r>
            <a:r>
              <a:rPr sz="3200" spc="-5" dirty="0">
                <a:latin typeface="Arial"/>
                <a:cs typeface="Arial"/>
              </a:rPr>
              <a:t>liquid  </a:t>
            </a:r>
            <a:r>
              <a:rPr sz="3200" dirty="0">
                <a:latin typeface="Arial"/>
                <a:cs typeface="Arial"/>
              </a:rPr>
              <a:t>suspension or which </a:t>
            </a:r>
            <a:r>
              <a:rPr sz="3200" spc="-5" dirty="0">
                <a:latin typeface="Arial"/>
                <a:cs typeface="Arial"/>
              </a:rPr>
              <a:t>agglomerate during </a:t>
            </a:r>
            <a:r>
              <a:rPr sz="3200" dirty="0">
                <a:latin typeface="Arial"/>
                <a:cs typeface="Arial"/>
              </a:rPr>
              <a:t>dry  sieving, a process of wet </a:t>
            </a:r>
            <a:r>
              <a:rPr sz="3200" spc="-5" dirty="0">
                <a:latin typeface="Arial"/>
                <a:cs typeface="Arial"/>
              </a:rPr>
              <a:t>sieving </a:t>
            </a:r>
            <a:r>
              <a:rPr sz="3200" dirty="0">
                <a:latin typeface="Arial"/>
                <a:cs typeface="Arial"/>
              </a:rPr>
              <a:t>can be</a:t>
            </a:r>
            <a:r>
              <a:rPr sz="3200" spc="-17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used.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478282"/>
            <a:ext cx="8554720" cy="5741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892810" indent="-274320">
              <a:lnSpc>
                <a:spcPct val="100000"/>
              </a:lnSpc>
              <a:spcBef>
                <a:spcPts val="100"/>
              </a:spcBef>
              <a:buClr>
                <a:srgbClr val="717BA2"/>
              </a:buClr>
              <a:buSzPct val="75000"/>
              <a:buChar char=""/>
              <a:tabLst>
                <a:tab pos="287020" algn="l"/>
              </a:tabLst>
            </a:pPr>
            <a:r>
              <a:rPr sz="3600" dirty="0">
                <a:latin typeface="Arial"/>
                <a:cs typeface="Arial"/>
              </a:rPr>
              <a:t>Sieving </a:t>
            </a:r>
            <a:r>
              <a:rPr sz="3600" spc="-5" dirty="0">
                <a:latin typeface="Arial"/>
                <a:cs typeface="Arial"/>
              </a:rPr>
              <a:t>method </a:t>
            </a:r>
            <a:r>
              <a:rPr sz="3600" dirty="0">
                <a:latin typeface="Arial"/>
                <a:cs typeface="Arial"/>
              </a:rPr>
              <a:t>directly </a:t>
            </a:r>
            <a:r>
              <a:rPr sz="3600" spc="-5" dirty="0">
                <a:latin typeface="Arial"/>
                <a:cs typeface="Arial"/>
              </a:rPr>
              <a:t>gives </a:t>
            </a:r>
            <a:r>
              <a:rPr sz="3600" spc="-85" dirty="0">
                <a:latin typeface="Arial"/>
                <a:cs typeface="Arial"/>
              </a:rPr>
              <a:t>weight  </a:t>
            </a:r>
            <a:r>
              <a:rPr sz="3600" dirty="0">
                <a:latin typeface="Arial"/>
                <a:cs typeface="Arial"/>
              </a:rPr>
              <a:t>distribution.</a:t>
            </a:r>
            <a:endParaRPr sz="3600">
              <a:latin typeface="Arial"/>
              <a:cs typeface="Arial"/>
            </a:endParaRPr>
          </a:p>
          <a:p>
            <a:pPr marL="286385" marR="715645" indent="-274320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000"/>
              <a:buChar char=""/>
              <a:tabLst>
                <a:tab pos="287020" algn="l"/>
              </a:tabLst>
            </a:pPr>
            <a:r>
              <a:rPr sz="3600" dirty="0">
                <a:latin typeface="Arial"/>
                <a:cs typeface="Arial"/>
              </a:rPr>
              <a:t>It find application in dosage form  development of </a:t>
            </a:r>
            <a:r>
              <a:rPr sz="3600" spc="-5" dirty="0">
                <a:latin typeface="Arial"/>
                <a:cs typeface="Arial"/>
              </a:rPr>
              <a:t>tablets and</a:t>
            </a:r>
            <a:r>
              <a:rPr sz="3600" spc="-10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capsules.</a:t>
            </a:r>
            <a:endParaRPr sz="3600">
              <a:latin typeface="Arial"/>
              <a:cs typeface="Arial"/>
            </a:endParaRPr>
          </a:p>
          <a:p>
            <a:pPr marL="286385" marR="5080" indent="-274320">
              <a:lnSpc>
                <a:spcPct val="100800"/>
              </a:lnSpc>
              <a:spcBef>
                <a:spcPts val="459"/>
              </a:spcBef>
              <a:buClr>
                <a:srgbClr val="717BA2"/>
              </a:buClr>
              <a:buSzPct val="75000"/>
              <a:buChar char=""/>
              <a:tabLst>
                <a:tab pos="287020" algn="l"/>
              </a:tabLst>
            </a:pPr>
            <a:r>
              <a:rPr sz="3600" spc="-30" dirty="0">
                <a:latin typeface="Arial"/>
                <a:cs typeface="Arial"/>
              </a:rPr>
              <a:t>Normally, </a:t>
            </a:r>
            <a:r>
              <a:rPr sz="3600" spc="-5" dirty="0">
                <a:latin typeface="Carlito"/>
                <a:cs typeface="Carlito"/>
              </a:rPr>
              <a:t>1</a:t>
            </a:r>
            <a:r>
              <a:rPr sz="3600" spc="-5" dirty="0">
                <a:latin typeface="Arial"/>
                <a:cs typeface="Arial"/>
              </a:rPr>
              <a:t>5% </a:t>
            </a:r>
            <a:r>
              <a:rPr sz="3600" dirty="0">
                <a:latin typeface="Arial"/>
                <a:cs typeface="Arial"/>
              </a:rPr>
              <a:t>of </a:t>
            </a:r>
            <a:r>
              <a:rPr sz="3600" spc="-5" dirty="0">
                <a:latin typeface="Arial"/>
                <a:cs typeface="Arial"/>
              </a:rPr>
              <a:t>fine </a:t>
            </a:r>
            <a:r>
              <a:rPr sz="3600" dirty="0">
                <a:latin typeface="Arial"/>
                <a:cs typeface="Arial"/>
              </a:rPr>
              <a:t>powder should </a:t>
            </a:r>
            <a:r>
              <a:rPr sz="3600" spc="-5" dirty="0">
                <a:latin typeface="Arial"/>
                <a:cs typeface="Arial"/>
              </a:rPr>
              <a:t>be  </a:t>
            </a:r>
            <a:r>
              <a:rPr sz="3600" dirty="0">
                <a:latin typeface="Arial"/>
                <a:cs typeface="Arial"/>
              </a:rPr>
              <a:t>present </a:t>
            </a:r>
            <a:r>
              <a:rPr sz="3600" spc="-5" dirty="0">
                <a:latin typeface="Arial"/>
                <a:cs typeface="Arial"/>
              </a:rPr>
              <a:t>in </a:t>
            </a:r>
            <a:r>
              <a:rPr sz="3600" dirty="0">
                <a:latin typeface="Arial"/>
                <a:cs typeface="Arial"/>
              </a:rPr>
              <a:t>granulated </a:t>
            </a:r>
            <a:r>
              <a:rPr sz="3600" spc="-5" dirty="0">
                <a:latin typeface="Arial"/>
                <a:cs typeface="Arial"/>
              </a:rPr>
              <a:t>material </a:t>
            </a:r>
            <a:r>
              <a:rPr sz="3600" dirty="0">
                <a:latin typeface="Arial"/>
                <a:cs typeface="Arial"/>
              </a:rPr>
              <a:t>to get  proper </a:t>
            </a:r>
            <a:r>
              <a:rPr sz="3600" spc="-5" dirty="0">
                <a:latin typeface="Arial"/>
                <a:cs typeface="Arial"/>
              </a:rPr>
              <a:t>flow </a:t>
            </a:r>
            <a:r>
              <a:rPr sz="3600" dirty="0">
                <a:latin typeface="Arial"/>
                <a:cs typeface="Arial"/>
              </a:rPr>
              <a:t>of </a:t>
            </a:r>
            <a:r>
              <a:rPr sz="3600" spc="-5" dirty="0">
                <a:latin typeface="Arial"/>
                <a:cs typeface="Arial"/>
              </a:rPr>
              <a:t>material and </a:t>
            </a:r>
            <a:r>
              <a:rPr sz="3600" dirty="0">
                <a:latin typeface="Arial"/>
                <a:cs typeface="Arial"/>
              </a:rPr>
              <a:t>achieve</a:t>
            </a:r>
            <a:r>
              <a:rPr sz="3600" spc="-45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good  </a:t>
            </a:r>
            <a:r>
              <a:rPr sz="3600" dirty="0">
                <a:latin typeface="Arial"/>
                <a:cs typeface="Arial"/>
              </a:rPr>
              <a:t>compaction.</a:t>
            </a:r>
            <a:endParaRPr sz="3600">
              <a:latin typeface="Arial"/>
              <a:cs typeface="Arial"/>
            </a:endParaRPr>
          </a:p>
          <a:p>
            <a:pPr marL="286385" marR="410845" indent="-274320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000"/>
              <a:buChar char=""/>
              <a:tabLst>
                <a:tab pos="287020" algn="l"/>
              </a:tabLst>
            </a:pPr>
            <a:r>
              <a:rPr sz="3600" dirty="0">
                <a:latin typeface="Arial"/>
                <a:cs typeface="Arial"/>
              </a:rPr>
              <a:t>Thus </a:t>
            </a:r>
            <a:r>
              <a:rPr sz="3600" spc="-5" dirty="0">
                <a:latin typeface="Arial"/>
                <a:cs typeface="Arial"/>
              </a:rPr>
              <a:t>percent </a:t>
            </a:r>
            <a:r>
              <a:rPr sz="3600" dirty="0">
                <a:latin typeface="Arial"/>
                <a:cs typeface="Arial"/>
              </a:rPr>
              <a:t>of coarse, moderate, </a:t>
            </a:r>
            <a:r>
              <a:rPr sz="3600" spc="-135" dirty="0">
                <a:latin typeface="Arial"/>
                <a:cs typeface="Arial"/>
              </a:rPr>
              <a:t>fine  </a:t>
            </a:r>
            <a:r>
              <a:rPr sz="3600" dirty="0">
                <a:latin typeface="Arial"/>
                <a:cs typeface="Arial"/>
              </a:rPr>
              <a:t>powder </a:t>
            </a:r>
            <a:r>
              <a:rPr sz="3600" spc="-5" dirty="0">
                <a:latin typeface="Arial"/>
                <a:cs typeface="Arial"/>
              </a:rPr>
              <a:t>is estimated by </a:t>
            </a:r>
            <a:r>
              <a:rPr sz="3600" dirty="0">
                <a:latin typeface="Arial"/>
                <a:cs typeface="Arial"/>
              </a:rPr>
              <a:t>this</a:t>
            </a:r>
            <a:r>
              <a:rPr sz="3600" spc="-3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method.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5987" y="6401332"/>
            <a:ext cx="27432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464652"/>
                </a:solidFill>
                <a:latin typeface="Arial"/>
                <a:cs typeface="Arial"/>
              </a:rPr>
              <a:pPr marL="38100">
                <a:lnSpc>
                  <a:spcPts val="1650"/>
                </a:lnSpc>
              </a:pPr>
              <a:t>21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4151" y="6432803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0" y="0"/>
                </a:moveTo>
                <a:lnTo>
                  <a:pt x="0" y="190500"/>
                </a:lnTo>
                <a:lnTo>
                  <a:pt x="120396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739" y="96723"/>
            <a:ext cx="160718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5" dirty="0">
                <a:latin typeface="Arial"/>
                <a:cs typeface="Arial"/>
              </a:rPr>
              <a:t>M</a:t>
            </a:r>
            <a:r>
              <a:rPr sz="3200" b="1" spc="-15" dirty="0">
                <a:latin typeface="Arial"/>
                <a:cs typeface="Arial"/>
              </a:rPr>
              <a:t>e</a:t>
            </a:r>
            <a:r>
              <a:rPr sz="3200" b="1" dirty="0">
                <a:latin typeface="Arial"/>
                <a:cs typeface="Arial"/>
              </a:rPr>
              <a:t>thod: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3059" y="6556971"/>
            <a:ext cx="1969135" cy="507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854"/>
              </a:lnSpc>
            </a:pPr>
            <a:r>
              <a:rPr sz="3400" i="1" spc="-5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3400" i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400" i="1" spc="-5" dirty="0">
                <a:solidFill>
                  <a:srgbClr val="001F5F"/>
                </a:solidFill>
                <a:latin typeface="Arial"/>
                <a:cs typeface="Arial"/>
              </a:rPr>
              <a:t>bottom)</a:t>
            </a:r>
            <a:endParaRPr sz="3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8739" y="662686"/>
            <a:ext cx="8619490" cy="3210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marR="5080" indent="-274320">
              <a:lnSpc>
                <a:spcPct val="100000"/>
              </a:lnSpc>
              <a:spcBef>
                <a:spcPts val="95"/>
              </a:spcBef>
              <a:buClr>
                <a:srgbClr val="717BA2"/>
              </a:buClr>
              <a:buSzPct val="75000"/>
              <a:buChar char=""/>
              <a:tabLst>
                <a:tab pos="287020" algn="l"/>
              </a:tabLst>
            </a:pPr>
            <a:r>
              <a:rPr sz="3400" b="0" u="none" spc="-5" dirty="0">
                <a:latin typeface="Arial"/>
                <a:cs typeface="Arial"/>
              </a:rPr>
              <a:t>Sieve analysis utilizes a wire mesh made </a:t>
            </a:r>
            <a:r>
              <a:rPr sz="3400" b="0" u="none" spc="-240" dirty="0">
                <a:latin typeface="Arial"/>
                <a:cs typeface="Arial"/>
              </a:rPr>
              <a:t>of  </a:t>
            </a:r>
            <a:r>
              <a:rPr sz="3400" b="0" u="none" spc="-5" dirty="0">
                <a:latin typeface="Arial"/>
                <a:cs typeface="Arial"/>
              </a:rPr>
              <a:t>brass, bronze or stainless steel with known  aperture (hole) diameters which form a  physical </a:t>
            </a:r>
            <a:r>
              <a:rPr sz="3400" b="0" u="none" spc="-10" dirty="0">
                <a:latin typeface="Arial"/>
                <a:cs typeface="Arial"/>
              </a:rPr>
              <a:t>barrier </a:t>
            </a:r>
            <a:r>
              <a:rPr sz="3400" b="0" u="none" spc="-5" dirty="0">
                <a:latin typeface="Arial"/>
                <a:cs typeface="Arial"/>
              </a:rPr>
              <a:t>to</a:t>
            </a:r>
            <a:r>
              <a:rPr sz="3400" b="0" u="none" spc="45" dirty="0">
                <a:latin typeface="Arial"/>
                <a:cs typeface="Arial"/>
              </a:rPr>
              <a:t> </a:t>
            </a:r>
            <a:r>
              <a:rPr sz="3400" b="0" u="none" spc="-5" dirty="0">
                <a:latin typeface="Arial"/>
                <a:cs typeface="Arial"/>
              </a:rPr>
              <a:t>particles.</a:t>
            </a:r>
            <a:endParaRPr sz="3400">
              <a:latin typeface="Arial"/>
              <a:cs typeface="Arial"/>
            </a:endParaRPr>
          </a:p>
          <a:p>
            <a:pPr marL="287020" marR="766445" indent="-274320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000"/>
              <a:buChar char=""/>
              <a:tabLst>
                <a:tab pos="287020" algn="l"/>
              </a:tabLst>
            </a:pPr>
            <a:r>
              <a:rPr sz="3400" b="0" u="none" spc="-5" dirty="0">
                <a:latin typeface="Arial"/>
                <a:cs typeface="Arial"/>
              </a:rPr>
              <a:t>The standard sieve </a:t>
            </a:r>
            <a:r>
              <a:rPr sz="3400" b="0" u="none" dirty="0">
                <a:latin typeface="Arial"/>
                <a:cs typeface="Arial"/>
              </a:rPr>
              <a:t>sizes </a:t>
            </a:r>
            <a:r>
              <a:rPr sz="3400" b="0" u="none" spc="-10" dirty="0">
                <a:latin typeface="Arial"/>
                <a:cs typeface="Arial"/>
              </a:rPr>
              <a:t>are </a:t>
            </a:r>
            <a:r>
              <a:rPr sz="3400" b="0" u="none" spc="-5" dirty="0">
                <a:latin typeface="Arial"/>
                <a:cs typeface="Arial"/>
              </a:rPr>
              <a:t>as per </a:t>
            </a:r>
            <a:r>
              <a:rPr sz="3400" b="0" u="none" spc="-160" dirty="0">
                <a:latin typeface="Arial"/>
                <a:cs typeface="Arial"/>
              </a:rPr>
              <a:t>the  </a:t>
            </a:r>
            <a:r>
              <a:rPr sz="3400" b="0" u="none" spc="-5" dirty="0">
                <a:latin typeface="Arial"/>
                <a:cs typeface="Arial"/>
              </a:rPr>
              <a:t>pharmacopoeia</a:t>
            </a:r>
            <a:endParaRPr sz="3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3924680"/>
            <a:ext cx="8889365" cy="2616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marR="5080" indent="-274320">
              <a:lnSpc>
                <a:spcPct val="100000"/>
              </a:lnSpc>
              <a:spcBef>
                <a:spcPts val="95"/>
              </a:spcBef>
            </a:pPr>
            <a:r>
              <a:rPr sz="2550" spc="-730" dirty="0">
                <a:solidFill>
                  <a:srgbClr val="717BA2"/>
                </a:solidFill>
                <a:latin typeface="Arial"/>
                <a:cs typeface="Arial"/>
              </a:rPr>
              <a:t></a:t>
            </a:r>
            <a:r>
              <a:rPr sz="2550" spc="80" dirty="0">
                <a:solidFill>
                  <a:srgbClr val="717BA2"/>
                </a:solidFill>
                <a:latin typeface="Arial"/>
                <a:cs typeface="Arial"/>
              </a:rPr>
              <a:t> </a:t>
            </a:r>
            <a:r>
              <a:rPr sz="3400" spc="-5" dirty="0">
                <a:latin typeface="Arial"/>
                <a:cs typeface="Arial"/>
              </a:rPr>
              <a:t>Most sieve analyses utilize a series, stack  (layer) of sieves </a:t>
            </a:r>
            <a:r>
              <a:rPr sz="3400" b="1" spc="-5" dirty="0">
                <a:latin typeface="Arial"/>
                <a:cs typeface="Arial"/>
              </a:rPr>
              <a:t>which have the coarser  mesh at the top of the series and smallest  mesh at the bottom </a:t>
            </a:r>
            <a:r>
              <a:rPr sz="3400" spc="-10" dirty="0">
                <a:latin typeface="Arial"/>
                <a:cs typeface="Arial"/>
              </a:rPr>
              <a:t>above </a:t>
            </a:r>
            <a:r>
              <a:rPr sz="3400" spc="-5" dirty="0">
                <a:latin typeface="Arial"/>
                <a:cs typeface="Arial"/>
              </a:rPr>
              <a:t>a collector </a:t>
            </a:r>
            <a:r>
              <a:rPr sz="3400" dirty="0">
                <a:latin typeface="Arial"/>
                <a:cs typeface="Arial"/>
              </a:rPr>
              <a:t>tray </a:t>
            </a:r>
            <a:r>
              <a:rPr sz="34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400" i="1" spc="-5" dirty="0">
                <a:solidFill>
                  <a:srgbClr val="001F5F"/>
                </a:solidFill>
                <a:latin typeface="Arial"/>
                <a:cs typeface="Arial"/>
              </a:rPr>
              <a:t>(</a:t>
            </a:r>
            <a:r>
              <a:rPr sz="3400" i="1" u="dash" spc="-5" dirty="0">
                <a:solidFill>
                  <a:srgbClr val="001F5F"/>
                </a:solidFill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The mesh </a:t>
            </a:r>
            <a:r>
              <a:rPr sz="3400" i="1" u="dash" dirty="0">
                <a:solidFill>
                  <a:srgbClr val="001F5F"/>
                </a:solidFill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size </a:t>
            </a:r>
            <a:r>
              <a:rPr sz="3400" i="1" u="dash" spc="-10" dirty="0">
                <a:solidFill>
                  <a:srgbClr val="001F5F"/>
                </a:solidFill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goes </a:t>
            </a:r>
            <a:r>
              <a:rPr sz="3400" i="1" u="dash" spc="-5" dirty="0">
                <a:solidFill>
                  <a:srgbClr val="001F5F"/>
                </a:solidFill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on decreasing from</a:t>
            </a:r>
            <a:r>
              <a:rPr sz="3400" i="1" u="dash" spc="50" dirty="0">
                <a:solidFill>
                  <a:srgbClr val="001F5F"/>
                </a:solidFill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 </a:t>
            </a:r>
            <a:r>
              <a:rPr sz="3400" i="1" u="dash" spc="-5" dirty="0">
                <a:solidFill>
                  <a:srgbClr val="001F5F"/>
                </a:solidFill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to</a:t>
            </a:r>
            <a:r>
              <a:rPr sz="3400" i="1" spc="-5" dirty="0">
                <a:solidFill>
                  <a:srgbClr val="001F5F"/>
                </a:solidFill>
                <a:latin typeface="Arial"/>
                <a:cs typeface="Arial"/>
              </a:rPr>
              <a:t>p</a:t>
            </a:r>
            <a:endParaRPr sz="3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1387" y="6384442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464652"/>
                </a:solidFill>
                <a:latin typeface="Arial"/>
                <a:cs typeface="Arial"/>
              </a:rPr>
              <a:t>22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4151" y="6432803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0" y="0"/>
                </a:moveTo>
                <a:lnTo>
                  <a:pt x="0" y="190500"/>
                </a:lnTo>
                <a:lnTo>
                  <a:pt x="120396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8739" y="20882"/>
            <a:ext cx="8940800" cy="633666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3200" b="1" dirty="0">
                <a:latin typeface="Arial"/>
                <a:cs typeface="Arial"/>
              </a:rPr>
              <a:t>Method:</a:t>
            </a:r>
            <a:endParaRPr sz="32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05"/>
              </a:spcBef>
              <a:buClr>
                <a:srgbClr val="717BA2"/>
              </a:buClr>
              <a:buSzPct val="75000"/>
              <a:buChar char=""/>
              <a:tabLst>
                <a:tab pos="287020" algn="l"/>
              </a:tabLst>
            </a:pPr>
            <a:r>
              <a:rPr sz="3200" dirty="0">
                <a:latin typeface="Arial"/>
                <a:cs typeface="Arial"/>
              </a:rPr>
              <a:t>A sieve stack usually comprises 6-8</a:t>
            </a:r>
            <a:r>
              <a:rPr sz="3200" spc="-3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sieves.</a:t>
            </a:r>
            <a:endParaRPr sz="3200">
              <a:latin typeface="Arial"/>
              <a:cs typeface="Arial"/>
            </a:endParaRPr>
          </a:p>
          <a:p>
            <a:pPr marL="287020" marR="5080" indent="-274320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000"/>
              <a:buChar char=""/>
              <a:tabLst>
                <a:tab pos="287020" algn="l"/>
              </a:tabLst>
            </a:pPr>
            <a:r>
              <a:rPr sz="3200" spc="-5" dirty="0">
                <a:latin typeface="Arial"/>
                <a:cs typeface="Arial"/>
              </a:rPr>
              <a:t>Powder </a:t>
            </a:r>
            <a:r>
              <a:rPr sz="3200" dirty="0">
                <a:latin typeface="Arial"/>
                <a:cs typeface="Arial"/>
              </a:rPr>
              <a:t>is </a:t>
            </a:r>
            <a:r>
              <a:rPr sz="3200" spc="-5" dirty="0">
                <a:latin typeface="Arial"/>
                <a:cs typeface="Arial"/>
              </a:rPr>
              <a:t>loaded </a:t>
            </a:r>
            <a:r>
              <a:rPr sz="3200" spc="-10" dirty="0">
                <a:latin typeface="Arial"/>
                <a:cs typeface="Arial"/>
              </a:rPr>
              <a:t>on </a:t>
            </a:r>
            <a:r>
              <a:rPr sz="3200" dirty="0">
                <a:latin typeface="Arial"/>
                <a:cs typeface="Arial"/>
              </a:rPr>
              <a:t>to the coarsest sieve of </a:t>
            </a:r>
            <a:r>
              <a:rPr sz="3200" spc="-150" dirty="0">
                <a:latin typeface="Arial"/>
                <a:cs typeface="Arial"/>
              </a:rPr>
              <a:t>the  </a:t>
            </a:r>
            <a:r>
              <a:rPr sz="3200" dirty="0">
                <a:latin typeface="Arial"/>
                <a:cs typeface="Arial"/>
              </a:rPr>
              <a:t>stack </a:t>
            </a:r>
            <a:r>
              <a:rPr sz="3200" spc="-5" dirty="0">
                <a:latin typeface="Arial"/>
                <a:cs typeface="Arial"/>
              </a:rPr>
              <a:t>and </a:t>
            </a:r>
            <a:r>
              <a:rPr sz="3200" dirty="0">
                <a:latin typeface="Arial"/>
                <a:cs typeface="Arial"/>
              </a:rPr>
              <a:t>then it is </a:t>
            </a:r>
            <a:r>
              <a:rPr sz="3200" spc="-5" dirty="0">
                <a:latin typeface="Arial"/>
                <a:cs typeface="Arial"/>
              </a:rPr>
              <a:t>subjected </a:t>
            </a:r>
            <a:r>
              <a:rPr sz="3200" dirty="0">
                <a:latin typeface="Arial"/>
                <a:cs typeface="Arial"/>
              </a:rPr>
              <a:t>to </a:t>
            </a:r>
            <a:r>
              <a:rPr sz="3200" spc="-5" dirty="0">
                <a:latin typeface="Arial"/>
                <a:cs typeface="Arial"/>
              </a:rPr>
              <a:t>mechanical  </a:t>
            </a:r>
            <a:r>
              <a:rPr sz="3200" dirty="0">
                <a:latin typeface="Arial"/>
                <a:cs typeface="Arial"/>
              </a:rPr>
              <a:t>vibration for </a:t>
            </a:r>
            <a:r>
              <a:rPr sz="3200" spc="-5" dirty="0">
                <a:latin typeface="Arial"/>
                <a:cs typeface="Arial"/>
              </a:rPr>
              <a:t>specified time, </a:t>
            </a:r>
            <a:r>
              <a:rPr sz="3200" dirty="0">
                <a:latin typeface="Arial"/>
                <a:cs typeface="Arial"/>
              </a:rPr>
              <a:t>eg 20</a:t>
            </a:r>
            <a:r>
              <a:rPr sz="3200" spc="-9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minutes.</a:t>
            </a:r>
            <a:endParaRPr sz="3200">
              <a:latin typeface="Arial"/>
              <a:cs typeface="Arial"/>
            </a:endParaRPr>
          </a:p>
          <a:p>
            <a:pPr marL="287020" marR="706120" indent="-274320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000"/>
              <a:buFont typeface="Arial"/>
              <a:buChar char=""/>
              <a:tabLst>
                <a:tab pos="376555" algn="l"/>
                <a:tab pos="377190" algn="l"/>
              </a:tabLst>
            </a:pPr>
            <a:r>
              <a:rPr dirty="0"/>
              <a:t>	</a:t>
            </a:r>
            <a:r>
              <a:rPr sz="3200" spc="-5" dirty="0">
                <a:latin typeface="Arial"/>
                <a:cs typeface="Arial"/>
              </a:rPr>
              <a:t>After this time, </a:t>
            </a:r>
            <a:r>
              <a:rPr sz="3200" dirty="0">
                <a:latin typeface="Arial"/>
                <a:cs typeface="Arial"/>
              </a:rPr>
              <a:t>the </a:t>
            </a:r>
            <a:r>
              <a:rPr sz="3200" spc="-5" dirty="0">
                <a:latin typeface="Arial"/>
                <a:cs typeface="Arial"/>
              </a:rPr>
              <a:t>powder retained </a:t>
            </a:r>
            <a:r>
              <a:rPr sz="3200" dirty="0">
                <a:latin typeface="Arial"/>
                <a:cs typeface="Arial"/>
              </a:rPr>
              <a:t>on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each  </a:t>
            </a:r>
            <a:r>
              <a:rPr sz="3200" dirty="0">
                <a:latin typeface="Arial"/>
                <a:cs typeface="Arial"/>
              </a:rPr>
              <a:t>sieve is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weighed</a:t>
            </a:r>
            <a:endParaRPr sz="3200">
              <a:latin typeface="Arial"/>
              <a:cs typeface="Arial"/>
            </a:endParaRPr>
          </a:p>
          <a:p>
            <a:pPr marL="287020" marR="207645" indent="-274320">
              <a:lnSpc>
                <a:spcPct val="100000"/>
              </a:lnSpc>
              <a:spcBef>
                <a:spcPts val="605"/>
              </a:spcBef>
              <a:buClr>
                <a:srgbClr val="717BA2"/>
              </a:buClr>
              <a:buSzPct val="75000"/>
              <a:buChar char=""/>
              <a:tabLst>
                <a:tab pos="287020" algn="l"/>
              </a:tabLst>
            </a:pPr>
            <a:r>
              <a:rPr sz="3200" dirty="0">
                <a:latin typeface="Arial"/>
                <a:cs typeface="Arial"/>
              </a:rPr>
              <a:t>The particles are considered to be </a:t>
            </a:r>
            <a:r>
              <a:rPr sz="3200" spc="-5" dirty="0">
                <a:latin typeface="Arial"/>
                <a:cs typeface="Arial"/>
              </a:rPr>
              <a:t>retained </a:t>
            </a:r>
            <a:r>
              <a:rPr sz="3200" dirty="0">
                <a:latin typeface="Arial"/>
                <a:cs typeface="Arial"/>
              </a:rPr>
              <a:t>on  the sieve </a:t>
            </a:r>
            <a:r>
              <a:rPr sz="3200" spc="-5" dirty="0">
                <a:latin typeface="Arial"/>
                <a:cs typeface="Arial"/>
              </a:rPr>
              <a:t>mesh </a:t>
            </a:r>
            <a:r>
              <a:rPr sz="3200" dirty="0">
                <a:latin typeface="Arial"/>
                <a:cs typeface="Arial"/>
              </a:rPr>
              <a:t>with an </a:t>
            </a:r>
            <a:r>
              <a:rPr sz="3200" spc="-5" dirty="0">
                <a:latin typeface="Arial"/>
                <a:cs typeface="Arial"/>
              </a:rPr>
              <a:t>aperture</a:t>
            </a:r>
            <a:r>
              <a:rPr sz="3200" spc="-8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corresponding  </a:t>
            </a:r>
            <a:r>
              <a:rPr sz="3200" dirty="0">
                <a:latin typeface="Arial"/>
                <a:cs typeface="Arial"/>
              </a:rPr>
              <a:t>to </a:t>
            </a:r>
            <a:r>
              <a:rPr sz="3200" spc="-5" dirty="0">
                <a:latin typeface="Arial"/>
                <a:cs typeface="Arial"/>
              </a:rPr>
              <a:t>the </a:t>
            </a:r>
            <a:r>
              <a:rPr sz="3200" dirty="0">
                <a:latin typeface="Arial"/>
                <a:cs typeface="Arial"/>
              </a:rPr>
              <a:t>sieve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diameter.</a:t>
            </a:r>
            <a:endParaRPr sz="3200">
              <a:latin typeface="Arial"/>
              <a:cs typeface="Arial"/>
            </a:endParaRPr>
          </a:p>
          <a:p>
            <a:pPr marL="287020" marR="324485" indent="-274320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000"/>
              <a:buChar char=""/>
              <a:tabLst>
                <a:tab pos="287020" algn="l"/>
                <a:tab pos="8607425" algn="l"/>
              </a:tabLst>
            </a:pPr>
            <a:r>
              <a:rPr sz="3200" dirty="0">
                <a:latin typeface="Arial"/>
                <a:cs typeface="Arial"/>
              </a:rPr>
              <a:t>The size is </a:t>
            </a:r>
            <a:r>
              <a:rPr sz="3200" spc="-5" dirty="0">
                <a:latin typeface="Arial"/>
                <a:cs typeface="Arial"/>
              </a:rPr>
              <a:t>estimated </a:t>
            </a:r>
            <a:r>
              <a:rPr sz="3200" dirty="0">
                <a:latin typeface="Arial"/>
                <a:cs typeface="Arial"/>
              </a:rPr>
              <a:t>as </a:t>
            </a:r>
            <a:r>
              <a:rPr sz="3200" spc="-5" dirty="0">
                <a:latin typeface="Arial"/>
                <a:cs typeface="Arial"/>
              </a:rPr>
              <a:t>per the standards  </a:t>
            </a:r>
            <a:r>
              <a:rPr sz="3200" dirty="0">
                <a:latin typeface="Arial"/>
                <a:cs typeface="Arial"/>
              </a:rPr>
              <a:t>g</a:t>
            </a:r>
            <a:r>
              <a:rPr sz="3200" u="dash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iven in</a:t>
            </a:r>
            <a:r>
              <a:rPr sz="3200" u="dash" spc="-75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 </a:t>
            </a:r>
            <a:r>
              <a:rPr sz="3200" u="dash" spc="-5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pharmacopoeia	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5987" y="6401332"/>
            <a:ext cx="27432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464652"/>
                </a:solidFill>
                <a:latin typeface="Arial"/>
                <a:cs typeface="Arial"/>
              </a:rPr>
              <a:pPr marL="38100">
                <a:lnSpc>
                  <a:spcPts val="1650"/>
                </a:lnSpc>
              </a:pPr>
              <a:t>23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81000"/>
            <a:ext cx="8839200" cy="6019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65987" y="6401332"/>
            <a:ext cx="27432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464652"/>
                </a:solidFill>
                <a:latin typeface="Arial"/>
                <a:cs typeface="Arial"/>
              </a:rPr>
              <a:pPr marL="38100">
                <a:lnSpc>
                  <a:spcPts val="1650"/>
                </a:lnSpc>
              </a:pPr>
              <a:t>24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85800"/>
            <a:ext cx="8763000" cy="5867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65987" y="6401332"/>
            <a:ext cx="27432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464652"/>
                </a:solidFill>
                <a:latin typeface="Arial"/>
                <a:cs typeface="Arial"/>
              </a:rPr>
              <a:pPr marL="38100">
                <a:lnSpc>
                  <a:spcPts val="1650"/>
                </a:lnSpc>
              </a:pPr>
              <a:t>25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304800"/>
            <a:ext cx="6324600" cy="6324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65987" y="6401332"/>
            <a:ext cx="27432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464652"/>
                </a:solidFill>
                <a:latin typeface="Arial"/>
                <a:cs typeface="Arial"/>
              </a:rPr>
              <a:pPr marL="38100">
                <a:lnSpc>
                  <a:spcPts val="1650"/>
                </a:lnSpc>
              </a:pPr>
              <a:t>26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353555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4151" y="6432803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0" y="0"/>
                </a:moveTo>
                <a:lnTo>
                  <a:pt x="0" y="190500"/>
                </a:lnTo>
                <a:lnTo>
                  <a:pt x="120396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57800" y="0"/>
            <a:ext cx="38861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51816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65987" y="6401332"/>
            <a:ext cx="27432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464652"/>
                </a:solidFill>
                <a:latin typeface="Arial"/>
                <a:cs typeface="Arial"/>
              </a:rPr>
              <a:pPr marL="38100">
                <a:lnSpc>
                  <a:spcPts val="1650"/>
                </a:lnSpc>
              </a:pPr>
              <a:t>27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6353555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4151" y="6432803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0" y="0"/>
                </a:moveTo>
                <a:lnTo>
                  <a:pt x="0" y="190500"/>
                </a:lnTo>
                <a:lnTo>
                  <a:pt x="120396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940" y="171758"/>
            <a:ext cx="8778875" cy="642810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37820" indent="-274320">
              <a:lnSpc>
                <a:spcPct val="100000"/>
              </a:lnSpc>
              <a:spcBef>
                <a:spcPts val="700"/>
              </a:spcBef>
              <a:buClr>
                <a:srgbClr val="717BA2"/>
              </a:buClr>
              <a:buSzPct val="75000"/>
              <a:buFont typeface="Arial"/>
              <a:buChar char=""/>
              <a:tabLst>
                <a:tab pos="337820" algn="l"/>
              </a:tabLst>
            </a:pPr>
            <a:r>
              <a:rPr sz="3200" dirty="0">
                <a:latin typeface="Times New Roman"/>
                <a:cs typeface="Times New Roman"/>
              </a:rPr>
              <a:t>Care should be taken to get reproducible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results.</a:t>
            </a:r>
            <a:endParaRPr sz="3200">
              <a:latin typeface="Times New Roman"/>
              <a:cs typeface="Times New Roman"/>
            </a:endParaRPr>
          </a:p>
          <a:p>
            <a:pPr marL="337820" marR="17780" indent="-274320">
              <a:lnSpc>
                <a:spcPct val="100000"/>
              </a:lnSpc>
              <a:spcBef>
                <a:spcPts val="605"/>
              </a:spcBef>
              <a:buClr>
                <a:srgbClr val="717BA2"/>
              </a:buClr>
              <a:buSzPct val="75000"/>
              <a:buFont typeface="Arial"/>
              <a:buChar char=""/>
              <a:tabLst>
                <a:tab pos="337820" algn="l"/>
                <a:tab pos="8658225" algn="l"/>
              </a:tabLst>
            </a:pPr>
            <a:r>
              <a:rPr sz="3200" dirty="0">
                <a:latin typeface="Times New Roman"/>
                <a:cs typeface="Times New Roman"/>
              </a:rPr>
              <a:t>T</a:t>
            </a:r>
            <a:r>
              <a:rPr sz="3200" u="dash" dirty="0">
                <a:uFill>
                  <a:solidFill>
                    <a:srgbClr val="9FB8CD"/>
                  </a:solidFill>
                </a:uFill>
                <a:latin typeface="Times New Roman"/>
                <a:cs typeface="Times New Roman"/>
              </a:rPr>
              <a:t>he type of motion, time of</a:t>
            </a:r>
            <a:r>
              <a:rPr sz="3200" u="dash" spc="-85" dirty="0">
                <a:uFill>
                  <a:solidFill>
                    <a:srgbClr val="9FB8CD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u="dash" dirty="0">
                <a:uFill>
                  <a:solidFill>
                    <a:srgbClr val="9FB8CD"/>
                  </a:solidFill>
                </a:uFill>
                <a:latin typeface="Times New Roman"/>
                <a:cs typeface="Times New Roman"/>
              </a:rPr>
              <a:t>operation,</a:t>
            </a:r>
            <a:r>
              <a:rPr sz="3200" u="dash" spc="-50" dirty="0">
                <a:uFill>
                  <a:solidFill>
                    <a:srgbClr val="9FB8CD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u="dash" dirty="0">
                <a:uFill>
                  <a:solidFill>
                    <a:srgbClr val="9FB8CD"/>
                  </a:solidFill>
                </a:uFill>
                <a:latin typeface="Times New Roman"/>
                <a:cs typeface="Times New Roman"/>
              </a:rPr>
              <a:t>speed, 	</a:t>
            </a:r>
            <a:r>
              <a:rPr sz="3200" dirty="0">
                <a:latin typeface="Times New Roman"/>
                <a:cs typeface="Times New Roman"/>
              </a:rPr>
              <a:t> weight of powder should be fixed and</a:t>
            </a:r>
            <a:r>
              <a:rPr sz="3200" spc="-145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Times New Roman"/>
                <a:cs typeface="Times New Roman"/>
              </a:rPr>
              <a:t>standardized</a:t>
            </a:r>
            <a:r>
              <a:rPr sz="2800" spc="5" dirty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717BA2"/>
              </a:buClr>
              <a:buFont typeface="Arial"/>
              <a:buChar char=""/>
            </a:pPr>
            <a:endParaRPr sz="3950">
              <a:latin typeface="Times New Roman"/>
              <a:cs typeface="Times New Roman"/>
            </a:endParaRPr>
          </a:p>
          <a:p>
            <a:pPr marL="337820" marR="1029335" indent="-274320">
              <a:lnSpc>
                <a:spcPct val="100000"/>
              </a:lnSpc>
              <a:tabLst>
                <a:tab pos="3145155" algn="l"/>
              </a:tabLst>
            </a:pPr>
            <a:r>
              <a:rPr sz="3200" b="1" dirty="0">
                <a:latin typeface="Times New Roman"/>
                <a:cs typeface="Times New Roman"/>
              </a:rPr>
              <a:t>Advantages-	</a:t>
            </a:r>
            <a:r>
              <a:rPr sz="3200" dirty="0">
                <a:latin typeface="Times New Roman"/>
                <a:cs typeface="Times New Roman"/>
              </a:rPr>
              <a:t>Inexpensive, Simple,</a:t>
            </a:r>
            <a:r>
              <a:rPr sz="3200" spc="-10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Rapid,  Reproducible results (if parameters are  standardized)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350">
              <a:latin typeface="Times New Roman"/>
              <a:cs typeface="Times New Roman"/>
            </a:endParaRPr>
          </a:p>
          <a:p>
            <a:pPr marL="63500">
              <a:lnSpc>
                <a:spcPct val="100000"/>
              </a:lnSpc>
              <a:tabLst>
                <a:tab pos="3009900" algn="l"/>
              </a:tabLst>
            </a:pPr>
            <a:r>
              <a:rPr sz="3200" b="1" dirty="0">
                <a:latin typeface="Times New Roman"/>
                <a:cs typeface="Times New Roman"/>
              </a:rPr>
              <a:t>Disadvantages-	</a:t>
            </a:r>
            <a:r>
              <a:rPr sz="3200" dirty="0">
                <a:latin typeface="Times New Roman"/>
                <a:cs typeface="Times New Roman"/>
              </a:rPr>
              <a:t>lower limit is 50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microns</a:t>
            </a:r>
            <a:endParaRPr sz="3200">
              <a:latin typeface="Times New Roman"/>
              <a:cs typeface="Times New Roman"/>
            </a:endParaRPr>
          </a:p>
          <a:p>
            <a:pPr marL="337820" indent="-274320">
              <a:lnSpc>
                <a:spcPct val="100000"/>
              </a:lnSpc>
              <a:spcBef>
                <a:spcPts val="605"/>
              </a:spcBef>
              <a:buClr>
                <a:srgbClr val="717BA2"/>
              </a:buClr>
              <a:buSzPct val="75000"/>
              <a:buFont typeface="Arial"/>
              <a:buChar char=""/>
              <a:tabLst>
                <a:tab pos="337820" algn="l"/>
              </a:tabLst>
            </a:pPr>
            <a:r>
              <a:rPr sz="3200" dirty="0">
                <a:latin typeface="Times New Roman"/>
                <a:cs typeface="Times New Roman"/>
              </a:rPr>
              <a:t>Powder if moist, can cause clogging of</a:t>
            </a:r>
            <a:r>
              <a:rPr sz="3200" spc="-10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apertures</a:t>
            </a:r>
            <a:endParaRPr sz="3200">
              <a:latin typeface="Times New Roman"/>
              <a:cs typeface="Times New Roman"/>
            </a:endParaRPr>
          </a:p>
          <a:p>
            <a:pPr marL="337820" marR="114935" indent="-274320">
              <a:lnSpc>
                <a:spcPct val="100000"/>
              </a:lnSpc>
              <a:spcBef>
                <a:spcPts val="595"/>
              </a:spcBef>
              <a:buClr>
                <a:srgbClr val="717BA2"/>
              </a:buClr>
              <a:buSzPct val="75000"/>
              <a:buFont typeface="Arial"/>
              <a:buChar char=""/>
              <a:tabLst>
                <a:tab pos="337820" algn="l"/>
                <a:tab pos="3395979" algn="l"/>
              </a:tabLst>
            </a:pPr>
            <a:r>
              <a:rPr sz="3200" dirty="0">
                <a:latin typeface="Times New Roman"/>
                <a:cs typeface="Times New Roman"/>
              </a:rPr>
              <a:t>Attrition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between	particles during the process</a:t>
            </a:r>
            <a:r>
              <a:rPr sz="3200" spc="-114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may  c</a:t>
            </a:r>
            <a:r>
              <a:rPr sz="3200" spc="-185" dirty="0">
                <a:latin typeface="Times New Roman"/>
                <a:cs typeface="Times New Roman"/>
              </a:rPr>
              <a:t>a</a:t>
            </a:r>
            <a:r>
              <a:rPr sz="2100" spc="-892" baseline="-21825" dirty="0">
                <a:solidFill>
                  <a:srgbClr val="464652"/>
                </a:solidFill>
                <a:latin typeface="Arial"/>
                <a:cs typeface="Arial"/>
              </a:rPr>
              <a:t>2</a:t>
            </a:r>
            <a:r>
              <a:rPr sz="3200" spc="-1010" dirty="0">
                <a:latin typeface="Times New Roman"/>
                <a:cs typeface="Times New Roman"/>
              </a:rPr>
              <a:t>u</a:t>
            </a:r>
            <a:r>
              <a:rPr sz="2100" baseline="-21825" dirty="0">
                <a:solidFill>
                  <a:srgbClr val="464652"/>
                </a:solidFill>
                <a:latin typeface="Arial"/>
                <a:cs typeface="Arial"/>
              </a:rPr>
              <a:t>8</a:t>
            </a:r>
            <a:r>
              <a:rPr sz="2100" spc="-247" baseline="-21825" dirty="0">
                <a:solidFill>
                  <a:srgbClr val="464652"/>
                </a:solidFill>
                <a:latin typeface="Arial"/>
                <a:cs typeface="Arial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se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size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re</a:t>
            </a:r>
            <a:r>
              <a:rPr sz="3200" spc="10" dirty="0">
                <a:latin typeface="Times New Roman"/>
                <a:cs typeface="Times New Roman"/>
              </a:rPr>
              <a:t>d</a:t>
            </a:r>
            <a:r>
              <a:rPr sz="3200" dirty="0">
                <a:latin typeface="Times New Roman"/>
                <a:cs typeface="Times New Roman"/>
              </a:rPr>
              <a:t>u</a:t>
            </a:r>
            <a:r>
              <a:rPr sz="3200" spc="5" dirty="0">
                <a:latin typeface="Times New Roman"/>
                <a:cs typeface="Times New Roman"/>
              </a:rPr>
              <a:t>c</a:t>
            </a:r>
            <a:r>
              <a:rPr sz="3200" dirty="0">
                <a:latin typeface="Times New Roman"/>
                <a:cs typeface="Times New Roman"/>
              </a:rPr>
              <a:t>tion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givi</a:t>
            </a:r>
            <a:r>
              <a:rPr sz="3200" spc="5" dirty="0">
                <a:latin typeface="Times New Roman"/>
                <a:cs typeface="Times New Roman"/>
              </a:rPr>
              <a:t>n</a:t>
            </a:r>
            <a:r>
              <a:rPr sz="3200" dirty="0">
                <a:latin typeface="Times New Roman"/>
                <a:cs typeface="Times New Roman"/>
              </a:rPr>
              <a:t>g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ina</a:t>
            </a:r>
            <a:r>
              <a:rPr sz="3200" spc="5" dirty="0">
                <a:latin typeface="Times New Roman"/>
                <a:cs typeface="Times New Roman"/>
              </a:rPr>
              <a:t>c</a:t>
            </a:r>
            <a:r>
              <a:rPr sz="3200" dirty="0">
                <a:latin typeface="Times New Roman"/>
                <a:cs typeface="Times New Roman"/>
              </a:rPr>
              <a:t>c</a:t>
            </a:r>
            <a:r>
              <a:rPr sz="3200" spc="5" dirty="0">
                <a:latin typeface="Times New Roman"/>
                <a:cs typeface="Times New Roman"/>
              </a:rPr>
              <a:t>u</a:t>
            </a:r>
            <a:r>
              <a:rPr sz="3200" dirty="0">
                <a:latin typeface="Times New Roman"/>
                <a:cs typeface="Times New Roman"/>
              </a:rPr>
              <a:t>rate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res</a:t>
            </a:r>
            <a:r>
              <a:rPr sz="3200" spc="5" dirty="0">
                <a:latin typeface="Times New Roman"/>
                <a:cs typeface="Times New Roman"/>
              </a:rPr>
              <a:t>u</a:t>
            </a:r>
            <a:r>
              <a:rPr sz="3200" dirty="0">
                <a:latin typeface="Times New Roman"/>
                <a:cs typeface="Times New Roman"/>
              </a:rPr>
              <a:t>lts.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353555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4151" y="6432803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0" y="0"/>
                </a:moveTo>
                <a:lnTo>
                  <a:pt x="0" y="190500"/>
                </a:lnTo>
                <a:lnTo>
                  <a:pt x="120396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224027" y="300227"/>
            <a:ext cx="8620125" cy="680085"/>
            <a:chOff x="224027" y="300227"/>
            <a:chExt cx="8620125" cy="680085"/>
          </a:xfrm>
        </p:grpSpPr>
        <p:sp>
          <p:nvSpPr>
            <p:cNvPr id="6" name="object 6"/>
            <p:cNvSpPr/>
            <p:nvPr/>
          </p:nvSpPr>
          <p:spPr>
            <a:xfrm>
              <a:off x="228599" y="304799"/>
              <a:ext cx="8610600" cy="670560"/>
            </a:xfrm>
            <a:custGeom>
              <a:avLst/>
              <a:gdLst/>
              <a:ahLst/>
              <a:cxnLst/>
              <a:rect l="l" t="t" r="r" b="b"/>
              <a:pathLst>
                <a:path w="8610600" h="670560">
                  <a:moveTo>
                    <a:pt x="8610600" y="0"/>
                  </a:moveTo>
                  <a:lnTo>
                    <a:pt x="0" y="0"/>
                  </a:lnTo>
                  <a:lnTo>
                    <a:pt x="0" y="670560"/>
                  </a:lnTo>
                  <a:lnTo>
                    <a:pt x="8610600" y="670560"/>
                  </a:lnTo>
                  <a:lnTo>
                    <a:pt x="8610600" y="0"/>
                  </a:lnTo>
                  <a:close/>
                </a:path>
              </a:pathLst>
            </a:custGeom>
            <a:solidFill>
              <a:srgbClr val="FBE9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8599" y="304799"/>
              <a:ext cx="8610600" cy="670560"/>
            </a:xfrm>
            <a:custGeom>
              <a:avLst/>
              <a:gdLst/>
              <a:ahLst/>
              <a:cxnLst/>
              <a:rect l="l" t="t" r="r" b="b"/>
              <a:pathLst>
                <a:path w="8610600" h="670560">
                  <a:moveTo>
                    <a:pt x="0" y="670560"/>
                  </a:moveTo>
                  <a:lnTo>
                    <a:pt x="8610600" y="670560"/>
                  </a:lnTo>
                  <a:lnTo>
                    <a:pt x="8610600" y="0"/>
                  </a:lnTo>
                  <a:lnTo>
                    <a:pt x="0" y="0"/>
                  </a:lnTo>
                  <a:lnTo>
                    <a:pt x="0" y="670560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28600" y="304800"/>
            <a:ext cx="8610600" cy="67056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548765">
              <a:lnSpc>
                <a:spcPct val="100000"/>
              </a:lnSpc>
              <a:spcBef>
                <a:spcPts val="445"/>
              </a:spcBef>
            </a:pPr>
            <a:r>
              <a:rPr u="none" dirty="0">
                <a:latin typeface="Times New Roman"/>
                <a:cs typeface="Times New Roman"/>
              </a:rPr>
              <a:t>3. </a:t>
            </a:r>
            <a:r>
              <a:rPr b="0" u="none" spc="-5" dirty="0">
                <a:latin typeface="Bookman Uralic"/>
                <a:cs typeface="Bookman Uralic"/>
              </a:rPr>
              <a:t>Sedimentation</a:t>
            </a:r>
            <a:r>
              <a:rPr b="0" u="none" spc="-30" dirty="0">
                <a:latin typeface="Bookman Uralic"/>
                <a:cs typeface="Bookman Uralic"/>
              </a:rPr>
              <a:t> </a:t>
            </a:r>
            <a:r>
              <a:rPr b="0" u="none" dirty="0">
                <a:latin typeface="Bookman Uralic"/>
                <a:cs typeface="Bookman Uralic"/>
              </a:rPr>
              <a:t>Method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65987" y="6401332"/>
            <a:ext cx="27432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464652"/>
                </a:solidFill>
                <a:latin typeface="Arial"/>
                <a:cs typeface="Arial"/>
              </a:rPr>
              <a:pPr marL="38100">
                <a:lnSpc>
                  <a:spcPts val="1650"/>
                </a:lnSpc>
              </a:pPr>
              <a:t>29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39" y="1164082"/>
            <a:ext cx="8600440" cy="5131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27305" indent="-274320">
              <a:lnSpc>
                <a:spcPct val="100000"/>
              </a:lnSpc>
              <a:spcBef>
                <a:spcPts val="105"/>
              </a:spcBef>
              <a:buClr>
                <a:srgbClr val="717BA2"/>
              </a:buClr>
              <a:buSzPct val="75000"/>
              <a:buChar char=""/>
              <a:tabLst>
                <a:tab pos="287020" algn="l"/>
              </a:tabLst>
            </a:pPr>
            <a:r>
              <a:rPr sz="3200" dirty="0">
                <a:latin typeface="Arial"/>
                <a:cs typeface="Arial"/>
              </a:rPr>
              <a:t>In </a:t>
            </a:r>
            <a:r>
              <a:rPr sz="3200" spc="-5" dirty="0">
                <a:latin typeface="Arial"/>
                <a:cs typeface="Arial"/>
              </a:rPr>
              <a:t>this method particle </a:t>
            </a:r>
            <a:r>
              <a:rPr sz="3200" dirty="0">
                <a:latin typeface="Arial"/>
                <a:cs typeface="Arial"/>
              </a:rPr>
              <a:t>size can be </a:t>
            </a:r>
            <a:r>
              <a:rPr sz="3200" spc="-50" dirty="0">
                <a:latin typeface="Arial"/>
                <a:cs typeface="Arial"/>
              </a:rPr>
              <a:t>determined  </a:t>
            </a:r>
            <a:r>
              <a:rPr sz="3200" dirty="0">
                <a:latin typeface="Arial"/>
                <a:cs typeface="Arial"/>
              </a:rPr>
              <a:t>by </a:t>
            </a:r>
            <a:r>
              <a:rPr sz="3200" spc="-5" dirty="0">
                <a:latin typeface="Arial"/>
                <a:cs typeface="Arial"/>
              </a:rPr>
              <a:t>examining the powder </a:t>
            </a:r>
            <a:r>
              <a:rPr sz="3200" dirty="0">
                <a:latin typeface="Arial"/>
                <a:cs typeface="Arial"/>
              </a:rPr>
              <a:t>as it </a:t>
            </a:r>
            <a:r>
              <a:rPr sz="3200" spc="-5" dirty="0">
                <a:latin typeface="Arial"/>
                <a:cs typeface="Arial"/>
              </a:rPr>
              <a:t>sediments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out.</a:t>
            </a:r>
            <a:endParaRPr sz="3200">
              <a:latin typeface="Arial"/>
              <a:cs typeface="Arial"/>
            </a:endParaRPr>
          </a:p>
          <a:p>
            <a:pPr marL="287020" marR="207010" indent="-274320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000"/>
              <a:buFont typeface="Arial"/>
              <a:buChar char=""/>
              <a:tabLst>
                <a:tab pos="287020" algn="l"/>
              </a:tabLst>
            </a:pPr>
            <a:r>
              <a:rPr sz="3200" b="1" dirty="0">
                <a:latin typeface="Arial"/>
                <a:cs typeface="Arial"/>
              </a:rPr>
              <a:t>Sample </a:t>
            </a:r>
            <a:r>
              <a:rPr sz="3200" b="1" spc="-5" dirty="0">
                <a:latin typeface="Arial"/>
                <a:cs typeface="Arial"/>
              </a:rPr>
              <a:t>preparation</a:t>
            </a:r>
            <a:r>
              <a:rPr sz="3200" spc="-5" dirty="0">
                <a:latin typeface="Arial"/>
                <a:cs typeface="Arial"/>
              </a:rPr>
              <a:t>: Powder </a:t>
            </a:r>
            <a:r>
              <a:rPr sz="3200" dirty="0">
                <a:latin typeface="Arial"/>
                <a:cs typeface="Arial"/>
              </a:rPr>
              <a:t>is </a:t>
            </a:r>
            <a:r>
              <a:rPr sz="3200" spc="-5" dirty="0">
                <a:latin typeface="Arial"/>
                <a:cs typeface="Arial"/>
              </a:rPr>
              <a:t>dispersed </a:t>
            </a:r>
            <a:r>
              <a:rPr sz="3200" spc="-225" dirty="0">
                <a:latin typeface="Arial"/>
                <a:cs typeface="Arial"/>
              </a:rPr>
              <a:t>in  </a:t>
            </a:r>
            <a:r>
              <a:rPr sz="3200" dirty="0">
                <a:latin typeface="Arial"/>
                <a:cs typeface="Arial"/>
              </a:rPr>
              <a:t>a </a:t>
            </a:r>
            <a:r>
              <a:rPr sz="3200" spc="-5" dirty="0">
                <a:latin typeface="Arial"/>
                <a:cs typeface="Arial"/>
              </a:rPr>
              <a:t>suitable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solvent</a:t>
            </a:r>
            <a:endParaRPr sz="3200">
              <a:latin typeface="Arial"/>
              <a:cs typeface="Arial"/>
            </a:endParaRPr>
          </a:p>
          <a:p>
            <a:pPr marL="287020" marR="1019810" indent="-274320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000"/>
              <a:buChar char=""/>
              <a:tabLst>
                <a:tab pos="287020" algn="l"/>
              </a:tabLst>
            </a:pPr>
            <a:r>
              <a:rPr sz="3200" dirty="0">
                <a:latin typeface="Arial"/>
                <a:cs typeface="Arial"/>
              </a:rPr>
              <a:t>If </a:t>
            </a:r>
            <a:r>
              <a:rPr sz="3200" spc="-5" dirty="0">
                <a:latin typeface="Arial"/>
                <a:cs typeface="Arial"/>
              </a:rPr>
              <a:t>the powder </a:t>
            </a:r>
            <a:r>
              <a:rPr sz="3200" dirty="0">
                <a:latin typeface="Arial"/>
                <a:cs typeface="Arial"/>
              </a:rPr>
              <a:t>is </a:t>
            </a:r>
            <a:r>
              <a:rPr sz="3200" spc="-5" dirty="0">
                <a:latin typeface="Arial"/>
                <a:cs typeface="Arial"/>
              </a:rPr>
              <a:t>hydrophobic, </a:t>
            </a:r>
            <a:r>
              <a:rPr sz="3200" dirty="0">
                <a:latin typeface="Arial"/>
                <a:cs typeface="Arial"/>
              </a:rPr>
              <a:t>it </a:t>
            </a:r>
            <a:r>
              <a:rPr sz="3200" spc="-5" dirty="0">
                <a:latin typeface="Arial"/>
                <a:cs typeface="Arial"/>
              </a:rPr>
              <a:t>may </a:t>
            </a:r>
            <a:r>
              <a:rPr sz="3200" dirty="0">
                <a:latin typeface="Arial"/>
                <a:cs typeface="Arial"/>
              </a:rPr>
              <a:t>be  necessary to </a:t>
            </a:r>
            <a:r>
              <a:rPr sz="3200" spc="-5" dirty="0">
                <a:latin typeface="Arial"/>
                <a:cs typeface="Arial"/>
              </a:rPr>
              <a:t>add dispersing agent </a:t>
            </a:r>
            <a:r>
              <a:rPr sz="3200" dirty="0">
                <a:latin typeface="Arial"/>
                <a:cs typeface="Arial"/>
              </a:rPr>
              <a:t>to</a:t>
            </a:r>
            <a:r>
              <a:rPr sz="3200" spc="-1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aid  </a:t>
            </a:r>
            <a:r>
              <a:rPr sz="3200" spc="-5" dirty="0">
                <a:latin typeface="Arial"/>
                <a:cs typeface="Arial"/>
              </a:rPr>
              <a:t>wetting </a:t>
            </a:r>
            <a:r>
              <a:rPr sz="3200" dirty="0">
                <a:latin typeface="Arial"/>
                <a:cs typeface="Arial"/>
              </a:rPr>
              <a:t>of </a:t>
            </a:r>
            <a:r>
              <a:rPr sz="3200" spc="-5" dirty="0">
                <a:latin typeface="Arial"/>
                <a:cs typeface="Arial"/>
              </a:rPr>
              <a:t>the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spc="-30" dirty="0">
                <a:latin typeface="Arial"/>
                <a:cs typeface="Arial"/>
              </a:rPr>
              <a:t>powder.</a:t>
            </a:r>
            <a:endParaRPr sz="3200">
              <a:latin typeface="Arial"/>
              <a:cs typeface="Arial"/>
            </a:endParaRPr>
          </a:p>
          <a:p>
            <a:pPr marL="287020" marR="5080" indent="-274320">
              <a:lnSpc>
                <a:spcPct val="99900"/>
              </a:lnSpc>
              <a:spcBef>
                <a:spcPts val="605"/>
              </a:spcBef>
              <a:buClr>
                <a:srgbClr val="717BA2"/>
              </a:buClr>
              <a:buSzPct val="75000"/>
              <a:buChar char=""/>
              <a:tabLst>
                <a:tab pos="287020" algn="l"/>
              </a:tabLst>
            </a:pPr>
            <a:r>
              <a:rPr sz="3200" dirty="0">
                <a:latin typeface="Arial"/>
                <a:cs typeface="Arial"/>
              </a:rPr>
              <a:t>In case where </a:t>
            </a:r>
            <a:r>
              <a:rPr sz="3200" spc="-5" dirty="0">
                <a:latin typeface="Arial"/>
                <a:cs typeface="Arial"/>
              </a:rPr>
              <a:t>the powder </a:t>
            </a:r>
            <a:r>
              <a:rPr sz="3200" dirty="0">
                <a:latin typeface="Arial"/>
                <a:cs typeface="Arial"/>
              </a:rPr>
              <a:t>is </a:t>
            </a:r>
            <a:r>
              <a:rPr sz="3200" spc="-5" dirty="0">
                <a:latin typeface="Arial"/>
                <a:cs typeface="Arial"/>
              </a:rPr>
              <a:t>soluble </a:t>
            </a:r>
            <a:r>
              <a:rPr sz="3200" dirty="0">
                <a:latin typeface="Arial"/>
                <a:cs typeface="Arial"/>
              </a:rPr>
              <a:t>in water </a:t>
            </a:r>
            <a:r>
              <a:rPr sz="3200" spc="-215" dirty="0">
                <a:latin typeface="Arial"/>
                <a:cs typeface="Arial"/>
              </a:rPr>
              <a:t>it  </a:t>
            </a:r>
            <a:r>
              <a:rPr sz="3200" dirty="0">
                <a:latin typeface="Arial"/>
                <a:cs typeface="Arial"/>
              </a:rPr>
              <a:t>will be necessary to use </a:t>
            </a:r>
            <a:r>
              <a:rPr sz="3200" spc="-5" dirty="0">
                <a:latin typeface="Arial"/>
                <a:cs typeface="Arial"/>
              </a:rPr>
              <a:t>non- aqueous liquids  </a:t>
            </a:r>
            <a:r>
              <a:rPr sz="3200" dirty="0">
                <a:latin typeface="Arial"/>
                <a:cs typeface="Arial"/>
              </a:rPr>
              <a:t>or carry </a:t>
            </a:r>
            <a:r>
              <a:rPr sz="3200" spc="-5" dirty="0">
                <a:latin typeface="Arial"/>
                <a:cs typeface="Arial"/>
              </a:rPr>
              <a:t>out the analysis </a:t>
            </a:r>
            <a:r>
              <a:rPr sz="3200" dirty="0">
                <a:latin typeface="Arial"/>
                <a:cs typeface="Arial"/>
              </a:rPr>
              <a:t>in a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gas.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353555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4151" y="6432803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0" y="0"/>
                </a:moveTo>
                <a:lnTo>
                  <a:pt x="0" y="190500"/>
                </a:lnTo>
                <a:lnTo>
                  <a:pt x="120396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7340" y="291211"/>
            <a:ext cx="51542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u="none" spc="-5" dirty="0">
                <a:latin typeface="Times New Roman"/>
                <a:cs typeface="Times New Roman"/>
              </a:rPr>
              <a:t>What is</a:t>
            </a:r>
            <a:r>
              <a:rPr sz="4000" u="none" spc="-55" dirty="0">
                <a:latin typeface="Times New Roman"/>
                <a:cs typeface="Times New Roman"/>
              </a:rPr>
              <a:t> </a:t>
            </a:r>
            <a:r>
              <a:rPr sz="4000" u="none" spc="-5" dirty="0">
                <a:latin typeface="Times New Roman"/>
                <a:cs typeface="Times New Roman"/>
              </a:rPr>
              <a:t>Micromeritics?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7340" y="978534"/>
            <a:ext cx="7987030" cy="4248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655320" indent="-27432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6F2F9F"/>
                </a:solidFill>
                <a:latin typeface="Times New Roman"/>
                <a:cs typeface="Times New Roman"/>
              </a:rPr>
              <a:t>The Science and </a:t>
            </a:r>
            <a:r>
              <a:rPr sz="3600" b="1" spc="-35" dirty="0">
                <a:solidFill>
                  <a:srgbClr val="6F2F9F"/>
                </a:solidFill>
                <a:latin typeface="Times New Roman"/>
                <a:cs typeface="Times New Roman"/>
              </a:rPr>
              <a:t>Technology </a:t>
            </a:r>
            <a:r>
              <a:rPr sz="3600" b="1" spc="-5" dirty="0">
                <a:solidFill>
                  <a:srgbClr val="6F2F9F"/>
                </a:solidFill>
                <a:latin typeface="Times New Roman"/>
                <a:cs typeface="Times New Roman"/>
              </a:rPr>
              <a:t>of </a:t>
            </a:r>
            <a:r>
              <a:rPr sz="3600" b="1" dirty="0">
                <a:solidFill>
                  <a:srgbClr val="6F2F9F"/>
                </a:solidFill>
                <a:latin typeface="Times New Roman"/>
                <a:cs typeface="Times New Roman"/>
              </a:rPr>
              <a:t>small  </a:t>
            </a:r>
            <a:r>
              <a:rPr sz="3600" b="1" spc="-5" dirty="0">
                <a:solidFill>
                  <a:srgbClr val="6F2F9F"/>
                </a:solidFill>
                <a:latin typeface="Times New Roman"/>
                <a:cs typeface="Times New Roman"/>
              </a:rPr>
              <a:t>particles </a:t>
            </a:r>
            <a:r>
              <a:rPr sz="3600" b="1" dirty="0">
                <a:solidFill>
                  <a:srgbClr val="6F2F9F"/>
                </a:solidFill>
                <a:latin typeface="Times New Roman"/>
                <a:cs typeface="Times New Roman"/>
              </a:rPr>
              <a:t>is known as</a:t>
            </a:r>
            <a:r>
              <a:rPr sz="3600" b="1" spc="-1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36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Micromeritics.</a:t>
            </a: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600" dirty="0">
                <a:latin typeface="Times New Roman"/>
                <a:cs typeface="Times New Roman"/>
              </a:rPr>
              <a:t>It </a:t>
            </a:r>
            <a:r>
              <a:rPr sz="3600" spc="-5" dirty="0">
                <a:latin typeface="Times New Roman"/>
                <a:cs typeface="Times New Roman"/>
              </a:rPr>
              <a:t>is </a:t>
            </a:r>
            <a:r>
              <a:rPr sz="3600" dirty="0">
                <a:latin typeface="Times New Roman"/>
                <a:cs typeface="Times New Roman"/>
              </a:rPr>
              <a:t>the study of various </a:t>
            </a:r>
            <a:r>
              <a:rPr sz="3600" spc="-5" dirty="0">
                <a:latin typeface="Times New Roman"/>
                <a:cs typeface="Times New Roman"/>
              </a:rPr>
              <a:t>characteristics</a:t>
            </a:r>
            <a:r>
              <a:rPr sz="3600" spc="-2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like</a:t>
            </a:r>
            <a:endParaRPr sz="360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spcBef>
                <a:spcPts val="605"/>
              </a:spcBef>
              <a:buSzPct val="75000"/>
              <a:buFont typeface="Wingdings"/>
              <a:buChar char=""/>
              <a:tabLst>
                <a:tab pos="527685" algn="l"/>
                <a:tab pos="528320" algn="l"/>
              </a:tabLst>
            </a:pPr>
            <a:r>
              <a:rPr sz="3600" spc="-5" dirty="0">
                <a:latin typeface="Times New Roman"/>
                <a:cs typeface="Times New Roman"/>
              </a:rPr>
              <a:t>Particle size </a:t>
            </a:r>
            <a:r>
              <a:rPr sz="3600" dirty="0">
                <a:latin typeface="Times New Roman"/>
                <a:cs typeface="Times New Roman"/>
              </a:rPr>
              <a:t>and </a:t>
            </a:r>
            <a:r>
              <a:rPr sz="3600" spc="-5" dirty="0">
                <a:latin typeface="Times New Roman"/>
                <a:cs typeface="Times New Roman"/>
              </a:rPr>
              <a:t>size</a:t>
            </a:r>
            <a:r>
              <a:rPr sz="3600" spc="2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distribution</a:t>
            </a:r>
            <a:endParaRPr sz="360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spcBef>
                <a:spcPts val="600"/>
              </a:spcBef>
              <a:buSzPct val="75000"/>
              <a:buFont typeface="Wingdings"/>
              <a:buChar char=""/>
              <a:tabLst>
                <a:tab pos="527685" algn="l"/>
                <a:tab pos="528320" algn="l"/>
              </a:tabLst>
            </a:pPr>
            <a:r>
              <a:rPr sz="3600" spc="-5" dirty="0">
                <a:latin typeface="Times New Roman"/>
                <a:cs typeface="Times New Roman"/>
              </a:rPr>
              <a:t>Particle </a:t>
            </a:r>
            <a:r>
              <a:rPr sz="3600" dirty="0">
                <a:latin typeface="Times New Roman"/>
                <a:cs typeface="Times New Roman"/>
              </a:rPr>
              <a:t>shape and surface area</a:t>
            </a:r>
            <a:endParaRPr sz="360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spcBef>
                <a:spcPts val="600"/>
              </a:spcBef>
              <a:buSzPct val="75000"/>
              <a:buFont typeface="Wingdings"/>
              <a:buChar char=""/>
              <a:tabLst>
                <a:tab pos="527685" algn="l"/>
                <a:tab pos="528320" algn="l"/>
              </a:tabLst>
            </a:pPr>
            <a:r>
              <a:rPr sz="3600" spc="-30" dirty="0">
                <a:latin typeface="Times New Roman"/>
                <a:cs typeface="Times New Roman"/>
              </a:rPr>
              <a:t>Porosity, </a:t>
            </a:r>
            <a:r>
              <a:rPr sz="3600" spc="-35" dirty="0">
                <a:latin typeface="Times New Roman"/>
                <a:cs typeface="Times New Roman"/>
              </a:rPr>
              <a:t>Density, </a:t>
            </a:r>
            <a:r>
              <a:rPr sz="3600" spc="-5" dirty="0">
                <a:latin typeface="Times New Roman"/>
                <a:cs typeface="Times New Roman"/>
              </a:rPr>
              <a:t>Flow property</a:t>
            </a:r>
            <a:r>
              <a:rPr sz="3600" spc="3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etc…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1387" y="6384442"/>
            <a:ext cx="125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464652"/>
                </a:solidFill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6353555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4151" y="6432803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0" y="0"/>
                </a:moveTo>
                <a:lnTo>
                  <a:pt x="0" y="190500"/>
                </a:lnTo>
                <a:lnTo>
                  <a:pt x="120396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8739" y="173282"/>
            <a:ext cx="8715375" cy="577278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3200" b="1" spc="-5" dirty="0">
                <a:latin typeface="Arial"/>
                <a:cs typeface="Arial"/>
              </a:rPr>
              <a:t>Principle </a:t>
            </a:r>
            <a:r>
              <a:rPr sz="3200" b="1" dirty="0">
                <a:latin typeface="Arial"/>
                <a:cs typeface="Arial"/>
              </a:rPr>
              <a:t>of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Measurement</a:t>
            </a:r>
            <a:endParaRPr sz="3200">
              <a:latin typeface="Arial"/>
              <a:cs typeface="Arial"/>
            </a:endParaRPr>
          </a:p>
          <a:p>
            <a:pPr marL="287020" marR="5080" indent="-274320">
              <a:lnSpc>
                <a:spcPct val="100000"/>
              </a:lnSpc>
              <a:spcBef>
                <a:spcPts val="605"/>
              </a:spcBef>
              <a:buClr>
                <a:srgbClr val="717BA2"/>
              </a:buClr>
              <a:buSzPct val="75000"/>
              <a:buChar char=""/>
              <a:tabLst>
                <a:tab pos="287020" algn="l"/>
              </a:tabLst>
            </a:pPr>
            <a:r>
              <a:rPr sz="3200" spc="-5" dirty="0">
                <a:latin typeface="Arial"/>
                <a:cs typeface="Arial"/>
              </a:rPr>
              <a:t>P</a:t>
            </a:r>
            <a:r>
              <a:rPr sz="3200" u="dash" spc="-5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article </a:t>
            </a:r>
            <a:r>
              <a:rPr sz="3200" u="dash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size analysis </a:t>
            </a:r>
            <a:r>
              <a:rPr sz="3200" u="dash" spc="-10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by </a:t>
            </a:r>
            <a:r>
              <a:rPr sz="3200" u="dash" spc="-5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sedimentation </a:t>
            </a:r>
            <a:r>
              <a:rPr sz="3200" u="dash" spc="-80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method </a:t>
            </a:r>
            <a:r>
              <a:rPr sz="3200" spc="-8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can be </a:t>
            </a:r>
            <a:r>
              <a:rPr sz="3200" spc="-5" dirty="0">
                <a:latin typeface="Arial"/>
                <a:cs typeface="Arial"/>
              </a:rPr>
              <a:t>divided into </a:t>
            </a:r>
            <a:r>
              <a:rPr sz="3200" dirty="0">
                <a:latin typeface="Arial"/>
                <a:cs typeface="Arial"/>
              </a:rPr>
              <a:t>two </a:t>
            </a:r>
            <a:r>
              <a:rPr sz="3200" spc="-5" dirty="0">
                <a:latin typeface="Arial"/>
                <a:cs typeface="Arial"/>
              </a:rPr>
              <a:t>main categories  </a:t>
            </a:r>
            <a:r>
              <a:rPr sz="3200" dirty="0">
                <a:latin typeface="Arial"/>
                <a:cs typeface="Arial"/>
              </a:rPr>
              <a:t>according to </a:t>
            </a:r>
            <a:r>
              <a:rPr sz="3200" spc="-5" dirty="0">
                <a:latin typeface="Arial"/>
                <a:cs typeface="Arial"/>
              </a:rPr>
              <a:t>the method </a:t>
            </a:r>
            <a:r>
              <a:rPr sz="3200" dirty="0">
                <a:latin typeface="Arial"/>
                <a:cs typeface="Arial"/>
              </a:rPr>
              <a:t>of </a:t>
            </a:r>
            <a:r>
              <a:rPr sz="3200" spc="-5" dirty="0">
                <a:latin typeface="Arial"/>
                <a:cs typeface="Arial"/>
              </a:rPr>
              <a:t>measurement  used.</a:t>
            </a:r>
            <a:endParaRPr sz="3200">
              <a:latin typeface="Arial"/>
              <a:cs typeface="Arial"/>
            </a:endParaRPr>
          </a:p>
          <a:p>
            <a:pPr marL="287020" marR="414020" indent="-274320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000"/>
              <a:buFont typeface="Arial"/>
              <a:buChar char=""/>
              <a:tabLst>
                <a:tab pos="287020" algn="l"/>
              </a:tabLst>
            </a:pPr>
            <a:r>
              <a:rPr sz="3200" i="1" dirty="0">
                <a:solidFill>
                  <a:srgbClr val="C00000"/>
                </a:solidFill>
                <a:latin typeface="Arial"/>
                <a:cs typeface="Arial"/>
              </a:rPr>
              <a:t>One of the type is </a:t>
            </a:r>
            <a:r>
              <a:rPr sz="3200" i="1" spc="-5" dirty="0">
                <a:solidFill>
                  <a:srgbClr val="C00000"/>
                </a:solidFill>
                <a:latin typeface="Arial"/>
                <a:cs typeface="Arial"/>
              </a:rPr>
              <a:t>based </a:t>
            </a:r>
            <a:r>
              <a:rPr sz="3200" i="1" dirty="0">
                <a:solidFill>
                  <a:srgbClr val="C00000"/>
                </a:solidFill>
                <a:latin typeface="Arial"/>
                <a:cs typeface="Arial"/>
              </a:rPr>
              <a:t>on </a:t>
            </a:r>
            <a:r>
              <a:rPr sz="3200" i="1" spc="-5" dirty="0">
                <a:solidFill>
                  <a:srgbClr val="C00000"/>
                </a:solidFill>
                <a:latin typeface="Arial"/>
                <a:cs typeface="Arial"/>
              </a:rPr>
              <a:t>measurement </a:t>
            </a:r>
            <a:r>
              <a:rPr sz="3200" i="1" spc="-220" dirty="0">
                <a:solidFill>
                  <a:srgbClr val="C00000"/>
                </a:solidFill>
                <a:latin typeface="Arial"/>
                <a:cs typeface="Arial"/>
              </a:rPr>
              <a:t>of  </a:t>
            </a:r>
            <a:r>
              <a:rPr sz="3200" i="1" dirty="0">
                <a:solidFill>
                  <a:srgbClr val="C00000"/>
                </a:solidFill>
                <a:latin typeface="Arial"/>
                <a:cs typeface="Arial"/>
              </a:rPr>
              <a:t>particle in a </a:t>
            </a:r>
            <a:r>
              <a:rPr sz="3200" b="1" i="1" dirty="0">
                <a:solidFill>
                  <a:srgbClr val="C00000"/>
                </a:solidFill>
                <a:latin typeface="Arial"/>
                <a:cs typeface="Arial"/>
              </a:rPr>
              <a:t>retention</a:t>
            </a:r>
            <a:r>
              <a:rPr sz="3200" b="1" i="1" spc="-10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b="1" i="1" dirty="0">
                <a:solidFill>
                  <a:srgbClr val="C00000"/>
                </a:solidFill>
                <a:latin typeface="Arial"/>
                <a:cs typeface="Arial"/>
              </a:rPr>
              <a:t>zone.</a:t>
            </a:r>
            <a:endParaRPr sz="3200">
              <a:latin typeface="Arial"/>
              <a:cs typeface="Arial"/>
            </a:endParaRPr>
          </a:p>
          <a:p>
            <a:pPr marL="287020" marR="2076450" indent="-274320">
              <a:lnSpc>
                <a:spcPct val="100000"/>
              </a:lnSpc>
              <a:spcBef>
                <a:spcPts val="605"/>
              </a:spcBef>
              <a:buClr>
                <a:srgbClr val="717BA2"/>
              </a:buClr>
              <a:buSzPct val="75000"/>
              <a:buFont typeface="Arial"/>
              <a:buChar char=""/>
              <a:tabLst>
                <a:tab pos="287020" algn="l"/>
              </a:tabLst>
            </a:pPr>
            <a:r>
              <a:rPr sz="3200" i="1" spc="-5" dirty="0">
                <a:solidFill>
                  <a:srgbClr val="C00000"/>
                </a:solidFill>
                <a:latin typeface="Arial"/>
                <a:cs typeface="Arial"/>
              </a:rPr>
              <a:t>Another </a:t>
            </a:r>
            <a:r>
              <a:rPr sz="3200" i="1" dirty="0">
                <a:solidFill>
                  <a:srgbClr val="C00000"/>
                </a:solidFill>
                <a:latin typeface="Arial"/>
                <a:cs typeface="Arial"/>
              </a:rPr>
              <a:t>type uses a </a:t>
            </a:r>
            <a:r>
              <a:rPr sz="3200" b="1" i="1" spc="-35" dirty="0">
                <a:solidFill>
                  <a:srgbClr val="C00000"/>
                </a:solidFill>
                <a:latin typeface="Arial"/>
                <a:cs typeface="Arial"/>
              </a:rPr>
              <a:t>non-retention  </a:t>
            </a:r>
            <a:r>
              <a:rPr sz="3200" b="1" i="1" spc="-5" dirty="0">
                <a:solidFill>
                  <a:srgbClr val="C00000"/>
                </a:solidFill>
                <a:latin typeface="Arial"/>
                <a:cs typeface="Arial"/>
              </a:rPr>
              <a:t>measurement</a:t>
            </a:r>
            <a:r>
              <a:rPr sz="3200" b="1" i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b="1" i="1" dirty="0">
                <a:solidFill>
                  <a:srgbClr val="C00000"/>
                </a:solidFill>
                <a:latin typeface="Arial"/>
                <a:cs typeface="Arial"/>
              </a:rPr>
              <a:t>zone</a:t>
            </a:r>
            <a:r>
              <a:rPr sz="3200" i="1" dirty="0">
                <a:solidFill>
                  <a:srgbClr val="C00000"/>
                </a:solidFill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 marL="287020" marR="120014" indent="-274320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000"/>
              <a:buChar char=""/>
              <a:tabLst>
                <a:tab pos="287020" algn="l"/>
              </a:tabLst>
            </a:pPr>
            <a:r>
              <a:rPr sz="3200" dirty="0">
                <a:latin typeface="Arial"/>
                <a:cs typeface="Arial"/>
              </a:rPr>
              <a:t>An </a:t>
            </a:r>
            <a:r>
              <a:rPr sz="3200" spc="-5" dirty="0">
                <a:latin typeface="Arial"/>
                <a:cs typeface="Arial"/>
              </a:rPr>
              <a:t>example </a:t>
            </a:r>
            <a:r>
              <a:rPr sz="3200" dirty="0">
                <a:latin typeface="Arial"/>
                <a:cs typeface="Arial"/>
              </a:rPr>
              <a:t>of a </a:t>
            </a:r>
            <a:r>
              <a:rPr sz="3200" spc="-5" dirty="0">
                <a:latin typeface="Arial"/>
                <a:cs typeface="Arial"/>
              </a:rPr>
              <a:t>non-retention </a:t>
            </a:r>
            <a:r>
              <a:rPr sz="3200" dirty="0">
                <a:latin typeface="Arial"/>
                <a:cs typeface="Arial"/>
              </a:rPr>
              <a:t>zone  </a:t>
            </a:r>
            <a:r>
              <a:rPr sz="3200" spc="-5" dirty="0">
                <a:latin typeface="Arial"/>
                <a:cs typeface="Arial"/>
              </a:rPr>
              <a:t>measurement </a:t>
            </a:r>
            <a:r>
              <a:rPr sz="3200" dirty="0">
                <a:latin typeface="Arial"/>
                <a:cs typeface="Arial"/>
              </a:rPr>
              <a:t>is known as </a:t>
            </a:r>
            <a:r>
              <a:rPr sz="3200" spc="-5" dirty="0">
                <a:latin typeface="Arial"/>
                <a:cs typeface="Arial"/>
              </a:rPr>
              <a:t>the pipette</a:t>
            </a:r>
            <a:r>
              <a:rPr sz="3200" spc="-8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method.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5987" y="6401332"/>
            <a:ext cx="27432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464652"/>
                </a:solidFill>
                <a:latin typeface="Arial"/>
                <a:cs typeface="Arial"/>
              </a:rPr>
              <a:pPr marL="38100">
                <a:lnSpc>
                  <a:spcPts val="1650"/>
                </a:lnSpc>
              </a:pPr>
              <a:t>30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4151" y="6432803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0" y="0"/>
                </a:moveTo>
                <a:lnTo>
                  <a:pt x="0" y="190500"/>
                </a:lnTo>
                <a:lnTo>
                  <a:pt x="120396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739" y="252171"/>
            <a:ext cx="46316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C00000"/>
                </a:solidFill>
                <a:latin typeface="Arial"/>
                <a:cs typeface="Arial"/>
              </a:rPr>
              <a:t>Andreasen pipette</a:t>
            </a:r>
            <a:r>
              <a:rPr sz="2800" b="1" spc="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Arial"/>
                <a:cs typeface="Arial"/>
              </a:rPr>
              <a:t>method: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5987" y="6401332"/>
            <a:ext cx="27432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464652"/>
                </a:solidFill>
                <a:latin typeface="Arial"/>
                <a:cs typeface="Arial"/>
              </a:rPr>
              <a:pPr marL="38100">
                <a:lnSpc>
                  <a:spcPts val="1650"/>
                </a:lnSpc>
              </a:pPr>
              <a:t>31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8739" y="752602"/>
            <a:ext cx="862076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 indent="-274320">
              <a:lnSpc>
                <a:spcPct val="100000"/>
              </a:lnSpc>
              <a:spcBef>
                <a:spcPts val="100"/>
              </a:spcBef>
              <a:tabLst>
                <a:tab pos="8607425" algn="l"/>
              </a:tabLst>
            </a:pPr>
            <a:r>
              <a:rPr sz="2700" b="0" u="none" spc="-770" dirty="0">
                <a:solidFill>
                  <a:srgbClr val="717BA2"/>
                </a:solidFill>
                <a:latin typeface="Arial"/>
                <a:cs typeface="Arial"/>
              </a:rPr>
              <a:t></a:t>
            </a:r>
            <a:r>
              <a:rPr sz="2700" b="0" u="none" spc="-45" dirty="0">
                <a:solidFill>
                  <a:srgbClr val="717BA2"/>
                </a:solidFill>
                <a:latin typeface="Arial"/>
                <a:cs typeface="Arial"/>
              </a:rPr>
              <a:t> </a:t>
            </a:r>
            <a:r>
              <a:rPr b="0" u="none" spc="-5" dirty="0">
                <a:latin typeface="Arial"/>
                <a:cs typeface="Arial"/>
              </a:rPr>
              <a:t>O</a:t>
            </a:r>
            <a:r>
              <a:rPr b="0" u="dash" spc="-5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ne </a:t>
            </a:r>
            <a:r>
              <a:rPr b="0" u="dash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of </a:t>
            </a:r>
            <a:r>
              <a:rPr b="0" u="dash" spc="-5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the </a:t>
            </a:r>
            <a:r>
              <a:rPr b="0" u="dash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most popular of</a:t>
            </a:r>
            <a:r>
              <a:rPr b="0" u="dash" spc="-70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 </a:t>
            </a:r>
            <a:r>
              <a:rPr b="0" u="dash" spc="-10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the</a:t>
            </a:r>
            <a:r>
              <a:rPr b="0" u="dash" spc="-5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 </a:t>
            </a:r>
            <a:r>
              <a:rPr b="0" u="dash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pipette 	</a:t>
            </a:r>
            <a:r>
              <a:rPr b="0" u="none" dirty="0">
                <a:latin typeface="Arial"/>
                <a:cs typeface="Arial"/>
              </a:rPr>
              <a:t> </a:t>
            </a:r>
            <a:r>
              <a:rPr b="0" u="none" spc="-5" dirty="0">
                <a:latin typeface="Arial"/>
                <a:cs typeface="Arial"/>
              </a:rPr>
              <a:t>methods was that </a:t>
            </a:r>
            <a:r>
              <a:rPr b="0" u="none" dirty="0">
                <a:latin typeface="Arial"/>
                <a:cs typeface="Arial"/>
              </a:rPr>
              <a:t>developed </a:t>
            </a:r>
            <a:r>
              <a:rPr b="0" u="none" spc="-5" dirty="0">
                <a:latin typeface="Arial"/>
                <a:cs typeface="Arial"/>
              </a:rPr>
              <a:t>by  </a:t>
            </a:r>
            <a:r>
              <a:rPr b="0" u="none" dirty="0">
                <a:latin typeface="Arial"/>
                <a:cs typeface="Arial"/>
              </a:rPr>
              <a:t>Andreasen </a:t>
            </a:r>
            <a:r>
              <a:rPr b="0" u="none" spc="-5" dirty="0">
                <a:latin typeface="Arial"/>
                <a:cs typeface="Arial"/>
              </a:rPr>
              <a:t>and </a:t>
            </a:r>
            <a:r>
              <a:rPr b="0" u="none" dirty="0">
                <a:latin typeface="Arial"/>
                <a:cs typeface="Arial"/>
              </a:rPr>
              <a:t>Lundberg </a:t>
            </a:r>
            <a:r>
              <a:rPr b="0" u="none" spc="-5" dirty="0">
                <a:latin typeface="Arial"/>
                <a:cs typeface="Arial"/>
              </a:rPr>
              <a:t>and commonly  </a:t>
            </a:r>
            <a:r>
              <a:rPr b="0" u="none" dirty="0">
                <a:latin typeface="Arial"/>
                <a:cs typeface="Arial"/>
              </a:rPr>
              <a:t>called the Andreasen</a:t>
            </a:r>
            <a:r>
              <a:rPr b="0" u="none" spc="-254" dirty="0"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pipette.</a:t>
            </a:r>
            <a:endParaRPr sz="27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3023438"/>
            <a:ext cx="8620760" cy="3394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272415" indent="-274320">
              <a:lnSpc>
                <a:spcPct val="100000"/>
              </a:lnSpc>
              <a:spcBef>
                <a:spcPts val="100"/>
              </a:spcBef>
              <a:buClr>
                <a:srgbClr val="717BA2"/>
              </a:buClr>
              <a:buSzPct val="75000"/>
              <a:buFont typeface="Arial"/>
              <a:buChar char=""/>
              <a:tabLst>
                <a:tab pos="287020" algn="l"/>
              </a:tabLst>
            </a:pPr>
            <a:r>
              <a:rPr sz="3600" i="1" dirty="0">
                <a:solidFill>
                  <a:srgbClr val="6F2F9F"/>
                </a:solidFill>
                <a:latin typeface="Arial"/>
                <a:cs typeface="Arial"/>
              </a:rPr>
              <a:t>In </a:t>
            </a:r>
            <a:r>
              <a:rPr sz="3600" i="1" spc="-5" dirty="0">
                <a:solidFill>
                  <a:srgbClr val="6F2F9F"/>
                </a:solidFill>
                <a:latin typeface="Arial"/>
                <a:cs typeface="Arial"/>
              </a:rPr>
              <a:t>this </a:t>
            </a:r>
            <a:r>
              <a:rPr sz="3600" i="1" dirty="0">
                <a:solidFill>
                  <a:srgbClr val="6F2F9F"/>
                </a:solidFill>
                <a:latin typeface="Arial"/>
                <a:cs typeface="Arial"/>
              </a:rPr>
              <a:t>method , known volumes of  suspension </a:t>
            </a:r>
            <a:r>
              <a:rPr sz="3600" i="1" spc="-5" dirty="0">
                <a:solidFill>
                  <a:srgbClr val="6F2F9F"/>
                </a:solidFill>
                <a:latin typeface="Arial"/>
                <a:cs typeface="Arial"/>
              </a:rPr>
              <a:t>are </a:t>
            </a:r>
            <a:r>
              <a:rPr sz="3600" i="1" dirty="0">
                <a:solidFill>
                  <a:srgbClr val="6F2F9F"/>
                </a:solidFill>
                <a:latin typeface="Arial"/>
                <a:cs typeface="Arial"/>
              </a:rPr>
              <a:t>drawn off </a:t>
            </a:r>
            <a:r>
              <a:rPr sz="3600" i="1" spc="-5" dirty="0">
                <a:solidFill>
                  <a:srgbClr val="6F2F9F"/>
                </a:solidFill>
                <a:latin typeface="Arial"/>
                <a:cs typeface="Arial"/>
              </a:rPr>
              <a:t>and </a:t>
            </a:r>
            <a:r>
              <a:rPr sz="3600" i="1" dirty="0">
                <a:solidFill>
                  <a:srgbClr val="6F2F9F"/>
                </a:solidFill>
                <a:latin typeface="Arial"/>
                <a:cs typeface="Arial"/>
              </a:rPr>
              <a:t>the  concentration </a:t>
            </a:r>
            <a:r>
              <a:rPr sz="3600" i="1" spc="-5" dirty="0">
                <a:solidFill>
                  <a:srgbClr val="6F2F9F"/>
                </a:solidFill>
                <a:latin typeface="Arial"/>
                <a:cs typeface="Arial"/>
              </a:rPr>
              <a:t>differences are</a:t>
            </a:r>
            <a:r>
              <a:rPr sz="3600" i="1" spc="-1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3600" i="1" spc="-5" dirty="0">
                <a:solidFill>
                  <a:srgbClr val="6F2F9F"/>
                </a:solidFill>
                <a:latin typeface="Arial"/>
                <a:cs typeface="Arial"/>
              </a:rPr>
              <a:t>measured  </a:t>
            </a:r>
            <a:r>
              <a:rPr sz="3600" i="1" dirty="0">
                <a:solidFill>
                  <a:srgbClr val="6F2F9F"/>
                </a:solidFill>
                <a:latin typeface="Arial"/>
                <a:cs typeface="Arial"/>
              </a:rPr>
              <a:t>with respect to</a:t>
            </a:r>
            <a:r>
              <a:rPr sz="3600" i="1" spc="-3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3600" i="1" dirty="0">
                <a:solidFill>
                  <a:srgbClr val="6F2F9F"/>
                </a:solidFill>
                <a:latin typeface="Arial"/>
                <a:cs typeface="Arial"/>
              </a:rPr>
              <a:t>time.</a:t>
            </a:r>
            <a:endParaRPr sz="3600">
              <a:latin typeface="Arial"/>
              <a:cs typeface="Arial"/>
            </a:endParaRPr>
          </a:p>
          <a:p>
            <a:pPr marL="287020" marR="5080" indent="-274320">
              <a:lnSpc>
                <a:spcPct val="100000"/>
              </a:lnSpc>
              <a:spcBef>
                <a:spcPts val="605"/>
              </a:spcBef>
              <a:buClr>
                <a:srgbClr val="717BA2"/>
              </a:buClr>
              <a:buSzPct val="75000"/>
              <a:buChar char=""/>
              <a:tabLst>
                <a:tab pos="287020" algn="l"/>
                <a:tab pos="8607425" algn="l"/>
              </a:tabLst>
            </a:pPr>
            <a:r>
              <a:rPr sz="3600" dirty="0">
                <a:latin typeface="Arial"/>
                <a:cs typeface="Arial"/>
              </a:rPr>
              <a:t>It involves measuring the </a:t>
            </a:r>
            <a:r>
              <a:rPr sz="3600" spc="-5" dirty="0">
                <a:latin typeface="Arial"/>
                <a:cs typeface="Arial"/>
              </a:rPr>
              <a:t>% </a:t>
            </a:r>
            <a:r>
              <a:rPr sz="3600" dirty="0">
                <a:latin typeface="Arial"/>
                <a:cs typeface="Arial"/>
              </a:rPr>
              <a:t>of solids </a:t>
            </a:r>
            <a:r>
              <a:rPr sz="3600" spc="-45" dirty="0">
                <a:latin typeface="Arial"/>
                <a:cs typeface="Arial"/>
              </a:rPr>
              <a:t>that  </a:t>
            </a:r>
            <a:r>
              <a:rPr sz="3600" spc="-5" dirty="0">
                <a:latin typeface="Arial"/>
                <a:cs typeface="Arial"/>
              </a:rPr>
              <a:t>s</a:t>
            </a:r>
            <a:r>
              <a:rPr sz="3600" u="dash" spc="-5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ettle with time in a </a:t>
            </a:r>
            <a:r>
              <a:rPr sz="3600" u="dash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graduated</a:t>
            </a:r>
            <a:r>
              <a:rPr sz="3600" u="dash" spc="5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 </a:t>
            </a:r>
            <a:r>
              <a:rPr sz="3600" u="dash" spc="-5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vessel.	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5440" y="249681"/>
            <a:ext cx="8393430" cy="636651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700"/>
              </a:spcBef>
            </a:pPr>
            <a:r>
              <a:rPr sz="3300" b="1" dirty="0">
                <a:latin typeface="Arial"/>
                <a:cs typeface="Arial"/>
              </a:rPr>
              <a:t>Construction:</a:t>
            </a:r>
            <a:endParaRPr sz="3300">
              <a:latin typeface="Arial"/>
              <a:cs typeface="Arial"/>
            </a:endParaRPr>
          </a:p>
          <a:p>
            <a:pPr marL="324485" marR="43180" indent="-274320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757"/>
              <a:buChar char=""/>
              <a:tabLst>
                <a:tab pos="325120" algn="l"/>
              </a:tabLst>
            </a:pPr>
            <a:r>
              <a:rPr sz="3300" dirty="0">
                <a:latin typeface="Arial"/>
                <a:cs typeface="Arial"/>
              </a:rPr>
              <a:t>The Andreasen fixed-position </a:t>
            </a:r>
            <a:r>
              <a:rPr sz="3300" spc="-5" dirty="0">
                <a:latin typeface="Arial"/>
                <a:cs typeface="Arial"/>
              </a:rPr>
              <a:t>pipette  </a:t>
            </a:r>
            <a:r>
              <a:rPr sz="3300" dirty="0">
                <a:latin typeface="Arial"/>
                <a:cs typeface="Arial"/>
              </a:rPr>
              <a:t>consists of </a:t>
            </a:r>
            <a:r>
              <a:rPr sz="3300" spc="-5" dirty="0">
                <a:latin typeface="Arial"/>
                <a:cs typeface="Arial"/>
              </a:rPr>
              <a:t>a 200 </a:t>
            </a:r>
            <a:r>
              <a:rPr sz="3300" dirty="0">
                <a:latin typeface="Arial"/>
                <a:cs typeface="Arial"/>
              </a:rPr>
              <a:t>mm </a:t>
            </a:r>
            <a:r>
              <a:rPr sz="3300" spc="-5" dirty="0">
                <a:latin typeface="Arial"/>
                <a:cs typeface="Arial"/>
              </a:rPr>
              <a:t>graduated </a:t>
            </a:r>
            <a:r>
              <a:rPr sz="3300" dirty="0">
                <a:latin typeface="Arial"/>
                <a:cs typeface="Arial"/>
              </a:rPr>
              <a:t>cylinder  which </a:t>
            </a:r>
            <a:r>
              <a:rPr sz="3300" spc="-5" dirty="0">
                <a:latin typeface="Arial"/>
                <a:cs typeface="Arial"/>
              </a:rPr>
              <a:t>can hold </a:t>
            </a:r>
            <a:r>
              <a:rPr sz="3300" dirty="0">
                <a:latin typeface="Arial"/>
                <a:cs typeface="Arial"/>
              </a:rPr>
              <a:t>about </a:t>
            </a:r>
            <a:r>
              <a:rPr sz="3300" spc="-5" dirty="0">
                <a:latin typeface="Arial"/>
                <a:cs typeface="Arial"/>
              </a:rPr>
              <a:t>500 ml </a:t>
            </a:r>
            <a:r>
              <a:rPr sz="3300" dirty="0">
                <a:latin typeface="Arial"/>
                <a:cs typeface="Arial"/>
              </a:rPr>
              <a:t>of suspension  </a:t>
            </a:r>
            <a:r>
              <a:rPr sz="3300" spc="-5" dirty="0">
                <a:latin typeface="Arial"/>
                <a:cs typeface="Arial"/>
              </a:rPr>
              <a:t>fluid.</a:t>
            </a:r>
            <a:endParaRPr sz="3300">
              <a:latin typeface="Arial"/>
              <a:cs typeface="Arial"/>
            </a:endParaRPr>
          </a:p>
          <a:p>
            <a:pPr marL="324485" marR="162560" indent="-274320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757"/>
              <a:buChar char=""/>
              <a:tabLst>
                <a:tab pos="325120" algn="l"/>
              </a:tabLst>
            </a:pPr>
            <a:r>
              <a:rPr sz="3300" dirty="0">
                <a:latin typeface="Arial"/>
                <a:cs typeface="Arial"/>
              </a:rPr>
              <a:t>A </a:t>
            </a:r>
            <a:r>
              <a:rPr sz="3300" spc="-5" dirty="0">
                <a:latin typeface="Arial"/>
                <a:cs typeface="Arial"/>
              </a:rPr>
              <a:t>pipette is located </a:t>
            </a:r>
            <a:r>
              <a:rPr sz="3300" dirty="0">
                <a:latin typeface="Arial"/>
                <a:cs typeface="Arial"/>
              </a:rPr>
              <a:t>centrally </a:t>
            </a:r>
            <a:r>
              <a:rPr sz="3300" spc="-5" dirty="0">
                <a:latin typeface="Arial"/>
                <a:cs typeface="Arial"/>
              </a:rPr>
              <a:t>in </a:t>
            </a:r>
            <a:r>
              <a:rPr sz="3300" dirty="0">
                <a:latin typeface="Arial"/>
                <a:cs typeface="Arial"/>
              </a:rPr>
              <a:t>the </a:t>
            </a:r>
            <a:r>
              <a:rPr sz="3300" spc="-65" dirty="0">
                <a:latin typeface="Arial"/>
                <a:cs typeface="Arial"/>
              </a:rPr>
              <a:t>cylinder  </a:t>
            </a:r>
            <a:r>
              <a:rPr sz="3300" spc="-5" dirty="0">
                <a:latin typeface="Arial"/>
                <a:cs typeface="Arial"/>
              </a:rPr>
              <a:t>and is held in position by a ground </a:t>
            </a:r>
            <a:r>
              <a:rPr sz="3300" dirty="0">
                <a:latin typeface="Arial"/>
                <a:cs typeface="Arial"/>
              </a:rPr>
              <a:t>glass  </a:t>
            </a:r>
            <a:r>
              <a:rPr sz="3300" spc="-5" dirty="0">
                <a:latin typeface="Arial"/>
                <a:cs typeface="Arial"/>
              </a:rPr>
              <a:t>stopper so </a:t>
            </a:r>
            <a:r>
              <a:rPr sz="3300" dirty="0">
                <a:latin typeface="Arial"/>
                <a:cs typeface="Arial"/>
              </a:rPr>
              <a:t>that its </a:t>
            </a:r>
            <a:r>
              <a:rPr sz="3300" spc="-10" dirty="0">
                <a:latin typeface="Arial"/>
                <a:cs typeface="Arial"/>
              </a:rPr>
              <a:t>tip </a:t>
            </a:r>
            <a:r>
              <a:rPr sz="3300" dirty="0">
                <a:latin typeface="Arial"/>
                <a:cs typeface="Arial"/>
              </a:rPr>
              <a:t>coincides </a:t>
            </a:r>
            <a:r>
              <a:rPr sz="3300" spc="-5" dirty="0">
                <a:latin typeface="Arial"/>
                <a:cs typeface="Arial"/>
              </a:rPr>
              <a:t>with </a:t>
            </a:r>
            <a:r>
              <a:rPr sz="3300" dirty="0">
                <a:latin typeface="Arial"/>
                <a:cs typeface="Arial"/>
              </a:rPr>
              <a:t>the  zero</a:t>
            </a:r>
            <a:r>
              <a:rPr sz="3300" spc="-25" dirty="0">
                <a:latin typeface="Arial"/>
                <a:cs typeface="Arial"/>
              </a:rPr>
              <a:t> </a:t>
            </a:r>
            <a:r>
              <a:rPr sz="3300" spc="-5" dirty="0">
                <a:latin typeface="Arial"/>
                <a:cs typeface="Arial"/>
              </a:rPr>
              <a:t>level.</a:t>
            </a:r>
            <a:endParaRPr sz="3300">
              <a:latin typeface="Arial"/>
              <a:cs typeface="Arial"/>
            </a:endParaRPr>
          </a:p>
          <a:p>
            <a:pPr marL="324485" marR="535305" indent="-274320" algn="just">
              <a:lnSpc>
                <a:spcPct val="100000"/>
              </a:lnSpc>
              <a:spcBef>
                <a:spcPts val="605"/>
              </a:spcBef>
              <a:buClr>
                <a:srgbClr val="717BA2"/>
              </a:buClr>
              <a:buSzPct val="75757"/>
              <a:buChar char=""/>
              <a:tabLst>
                <a:tab pos="325120" algn="l"/>
              </a:tabLst>
            </a:pPr>
            <a:r>
              <a:rPr sz="3300" dirty="0">
                <a:latin typeface="Arial"/>
                <a:cs typeface="Arial"/>
              </a:rPr>
              <a:t>A </a:t>
            </a:r>
            <a:r>
              <a:rPr sz="3300" spc="-5" dirty="0">
                <a:latin typeface="Arial"/>
                <a:cs typeface="Arial"/>
              </a:rPr>
              <a:t>three </a:t>
            </a:r>
            <a:r>
              <a:rPr sz="3300" dirty="0">
                <a:latin typeface="Arial"/>
                <a:cs typeface="Arial"/>
              </a:rPr>
              <a:t>way tap </a:t>
            </a:r>
            <a:r>
              <a:rPr sz="3300" spc="-5" dirty="0">
                <a:latin typeface="Arial"/>
                <a:cs typeface="Arial"/>
              </a:rPr>
              <a:t>allows fluid </a:t>
            </a:r>
            <a:r>
              <a:rPr sz="3300" dirty="0">
                <a:latin typeface="Arial"/>
                <a:cs typeface="Arial"/>
              </a:rPr>
              <a:t>to </a:t>
            </a:r>
            <a:r>
              <a:rPr sz="3300" spc="-5" dirty="0">
                <a:latin typeface="Arial"/>
                <a:cs typeface="Arial"/>
              </a:rPr>
              <a:t>be </a:t>
            </a:r>
            <a:r>
              <a:rPr sz="3300" dirty="0">
                <a:latin typeface="Arial"/>
                <a:cs typeface="Arial"/>
              </a:rPr>
              <a:t>drawn  </a:t>
            </a:r>
            <a:r>
              <a:rPr sz="3300" spc="-5" dirty="0">
                <a:latin typeface="Arial"/>
                <a:cs typeface="Arial"/>
              </a:rPr>
              <a:t>into a </a:t>
            </a:r>
            <a:r>
              <a:rPr sz="3300" spc="-5" dirty="0">
                <a:latin typeface="Carlito"/>
                <a:cs typeface="Carlito"/>
              </a:rPr>
              <a:t>1</a:t>
            </a:r>
            <a:r>
              <a:rPr sz="3300" spc="-5" dirty="0">
                <a:latin typeface="Arial"/>
                <a:cs typeface="Arial"/>
              </a:rPr>
              <a:t>0 ml </a:t>
            </a:r>
            <a:r>
              <a:rPr sz="3300" dirty="0">
                <a:latin typeface="Arial"/>
                <a:cs typeface="Arial"/>
              </a:rPr>
              <a:t>reservoir which </a:t>
            </a:r>
            <a:r>
              <a:rPr sz="3300" spc="-5" dirty="0">
                <a:latin typeface="Arial"/>
                <a:cs typeface="Arial"/>
              </a:rPr>
              <a:t>can then be  </a:t>
            </a:r>
            <a:r>
              <a:rPr sz="3300" spc="-1580" dirty="0">
                <a:latin typeface="Arial"/>
                <a:cs typeface="Arial"/>
              </a:rPr>
              <a:t>e</a:t>
            </a:r>
            <a:r>
              <a:rPr sz="2100" baseline="-17857" dirty="0">
                <a:solidFill>
                  <a:srgbClr val="464652"/>
                </a:solidFill>
                <a:latin typeface="Arial"/>
                <a:cs typeface="Arial"/>
              </a:rPr>
              <a:t>3</a:t>
            </a:r>
            <a:r>
              <a:rPr sz="2100" spc="7" baseline="-17857" dirty="0">
                <a:solidFill>
                  <a:srgbClr val="464652"/>
                </a:solidFill>
                <a:latin typeface="Arial"/>
                <a:cs typeface="Arial"/>
              </a:rPr>
              <a:t>2</a:t>
            </a:r>
            <a:r>
              <a:rPr sz="3300" spc="-5" dirty="0">
                <a:latin typeface="Arial"/>
                <a:cs typeface="Arial"/>
              </a:rPr>
              <a:t>mptied</a:t>
            </a:r>
            <a:r>
              <a:rPr sz="3300" dirty="0">
                <a:latin typeface="Arial"/>
                <a:cs typeface="Arial"/>
              </a:rPr>
              <a:t> </a:t>
            </a:r>
            <a:r>
              <a:rPr sz="3300" spc="-5" dirty="0">
                <a:latin typeface="Arial"/>
                <a:cs typeface="Arial"/>
              </a:rPr>
              <a:t>into</a:t>
            </a:r>
            <a:r>
              <a:rPr sz="3300" dirty="0">
                <a:latin typeface="Arial"/>
                <a:cs typeface="Arial"/>
              </a:rPr>
              <a:t> </a:t>
            </a:r>
            <a:r>
              <a:rPr sz="3300" spc="-5" dirty="0">
                <a:latin typeface="Arial"/>
                <a:cs typeface="Arial"/>
              </a:rPr>
              <a:t>a</a:t>
            </a:r>
            <a:r>
              <a:rPr sz="3300" dirty="0">
                <a:latin typeface="Arial"/>
                <a:cs typeface="Arial"/>
              </a:rPr>
              <a:t> </a:t>
            </a:r>
            <a:r>
              <a:rPr sz="3300" spc="-5" dirty="0">
                <a:latin typeface="Arial"/>
                <a:cs typeface="Arial"/>
              </a:rPr>
              <a:t>bea</a:t>
            </a:r>
            <a:r>
              <a:rPr sz="3300" dirty="0">
                <a:latin typeface="Arial"/>
                <a:cs typeface="Arial"/>
              </a:rPr>
              <a:t>k</a:t>
            </a:r>
            <a:r>
              <a:rPr sz="3300" spc="-5" dirty="0">
                <a:latin typeface="Arial"/>
                <a:cs typeface="Arial"/>
              </a:rPr>
              <a:t>er</a:t>
            </a:r>
            <a:r>
              <a:rPr sz="3300" dirty="0">
                <a:latin typeface="Arial"/>
                <a:cs typeface="Arial"/>
              </a:rPr>
              <a:t> </a:t>
            </a:r>
            <a:r>
              <a:rPr sz="3300" spc="-5" dirty="0">
                <a:latin typeface="Arial"/>
                <a:cs typeface="Arial"/>
              </a:rPr>
              <a:t>or</a:t>
            </a:r>
            <a:r>
              <a:rPr sz="3300" dirty="0">
                <a:latin typeface="Arial"/>
                <a:cs typeface="Arial"/>
              </a:rPr>
              <a:t> </a:t>
            </a:r>
            <a:r>
              <a:rPr sz="3300" spc="-5" dirty="0">
                <a:latin typeface="Arial"/>
                <a:cs typeface="Arial"/>
              </a:rPr>
              <a:t>ce</a:t>
            </a:r>
            <a:r>
              <a:rPr sz="3300" dirty="0">
                <a:latin typeface="Arial"/>
                <a:cs typeface="Arial"/>
              </a:rPr>
              <a:t>n</a:t>
            </a:r>
            <a:r>
              <a:rPr sz="3300" spc="-5" dirty="0">
                <a:latin typeface="Arial"/>
                <a:cs typeface="Arial"/>
              </a:rPr>
              <a:t>trifuge</a:t>
            </a:r>
            <a:r>
              <a:rPr sz="3300" dirty="0">
                <a:latin typeface="Arial"/>
                <a:cs typeface="Arial"/>
              </a:rPr>
              <a:t> </a:t>
            </a:r>
            <a:r>
              <a:rPr sz="3300" spc="-15" dirty="0">
                <a:latin typeface="Arial"/>
                <a:cs typeface="Arial"/>
              </a:rPr>
              <a:t>t</a:t>
            </a:r>
            <a:r>
              <a:rPr sz="3300" spc="-5" dirty="0">
                <a:latin typeface="Arial"/>
                <a:cs typeface="Arial"/>
              </a:rPr>
              <a:t>ube.</a:t>
            </a:r>
            <a:endParaRPr sz="3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504799"/>
            <a:ext cx="8372475" cy="5197475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3200" b="1" dirty="0">
                <a:latin typeface="Arial"/>
                <a:cs typeface="Arial"/>
              </a:rPr>
              <a:t>Method:</a:t>
            </a:r>
            <a:endParaRPr sz="3200">
              <a:latin typeface="Arial"/>
              <a:cs typeface="Arial"/>
            </a:endParaRPr>
          </a:p>
          <a:p>
            <a:pPr marL="286385" marR="131445" indent="-274320">
              <a:lnSpc>
                <a:spcPct val="102200"/>
              </a:lnSpc>
              <a:spcBef>
                <a:spcPts val="430"/>
              </a:spcBef>
              <a:buClr>
                <a:srgbClr val="717BA2"/>
              </a:buClr>
              <a:buSzPct val="75000"/>
              <a:buChar char=""/>
              <a:tabLst>
                <a:tab pos="287020" algn="l"/>
              </a:tabLst>
            </a:pPr>
            <a:r>
              <a:rPr sz="3200" dirty="0">
                <a:latin typeface="Arial"/>
                <a:cs typeface="Arial"/>
              </a:rPr>
              <a:t>A </a:t>
            </a:r>
            <a:r>
              <a:rPr sz="3200" dirty="0">
                <a:latin typeface="Carlito"/>
                <a:cs typeface="Carlito"/>
              </a:rPr>
              <a:t>1</a:t>
            </a:r>
            <a:r>
              <a:rPr sz="3200" dirty="0">
                <a:latin typeface="Arial"/>
                <a:cs typeface="Arial"/>
              </a:rPr>
              <a:t>% suspension of the </a:t>
            </a:r>
            <a:r>
              <a:rPr sz="3200" spc="-5" dirty="0">
                <a:latin typeface="Arial"/>
                <a:cs typeface="Arial"/>
              </a:rPr>
              <a:t>powder </a:t>
            </a:r>
            <a:r>
              <a:rPr sz="3200" dirty="0">
                <a:latin typeface="Arial"/>
                <a:cs typeface="Arial"/>
              </a:rPr>
              <a:t>in a </a:t>
            </a:r>
            <a:r>
              <a:rPr sz="3200" spc="-60" dirty="0">
                <a:latin typeface="Arial"/>
                <a:cs typeface="Arial"/>
              </a:rPr>
              <a:t>suitable  </a:t>
            </a:r>
            <a:r>
              <a:rPr sz="3200" spc="-5" dirty="0">
                <a:latin typeface="Arial"/>
                <a:cs typeface="Arial"/>
              </a:rPr>
              <a:t>liquid medium </a:t>
            </a:r>
            <a:r>
              <a:rPr sz="3200" dirty="0">
                <a:latin typeface="Arial"/>
                <a:cs typeface="Arial"/>
              </a:rPr>
              <a:t>is placed in </a:t>
            </a:r>
            <a:r>
              <a:rPr sz="3200" spc="-5" dirty="0">
                <a:latin typeface="Arial"/>
                <a:cs typeface="Arial"/>
              </a:rPr>
              <a:t>the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pipette.</a:t>
            </a:r>
            <a:endParaRPr sz="3200">
              <a:latin typeface="Arial"/>
              <a:cs typeface="Arial"/>
            </a:endParaRPr>
          </a:p>
          <a:p>
            <a:pPr marL="286385" marR="746760" indent="-274320">
              <a:lnSpc>
                <a:spcPct val="100000"/>
              </a:lnSpc>
              <a:spcBef>
                <a:spcPts val="605"/>
              </a:spcBef>
              <a:buClr>
                <a:srgbClr val="717BA2"/>
              </a:buClr>
              <a:buSzPct val="75000"/>
              <a:buChar char=""/>
              <a:tabLst>
                <a:tab pos="287020" algn="l"/>
              </a:tabLst>
            </a:pPr>
            <a:r>
              <a:rPr sz="3200" dirty="0">
                <a:latin typeface="Arial"/>
                <a:cs typeface="Arial"/>
              </a:rPr>
              <a:t>At a </a:t>
            </a:r>
            <a:r>
              <a:rPr sz="3200" spc="-5" dirty="0">
                <a:latin typeface="Arial"/>
                <a:cs typeface="Arial"/>
              </a:rPr>
              <a:t>given intervals </a:t>
            </a:r>
            <a:r>
              <a:rPr sz="3200" dirty="0">
                <a:latin typeface="Arial"/>
                <a:cs typeface="Arial"/>
              </a:rPr>
              <a:t>of </a:t>
            </a:r>
            <a:r>
              <a:rPr sz="3200" spc="-5" dirty="0">
                <a:latin typeface="Arial"/>
                <a:cs typeface="Arial"/>
              </a:rPr>
              <a:t>time, </a:t>
            </a:r>
            <a:r>
              <a:rPr sz="3200" dirty="0">
                <a:latin typeface="Arial"/>
                <a:cs typeface="Arial"/>
              </a:rPr>
              <a:t>samples are  withdrawn from a </a:t>
            </a:r>
            <a:r>
              <a:rPr sz="3200" spc="-5" dirty="0">
                <a:latin typeface="Arial"/>
                <a:cs typeface="Arial"/>
              </a:rPr>
              <a:t>specified depth</a:t>
            </a:r>
            <a:r>
              <a:rPr sz="3200" spc="-1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without  disturbing the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suspension.</a:t>
            </a:r>
            <a:endParaRPr sz="3200">
              <a:latin typeface="Arial"/>
              <a:cs typeface="Arial"/>
            </a:endParaRPr>
          </a:p>
          <a:p>
            <a:pPr marL="286385" marR="5080" indent="-274320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000"/>
              <a:buChar char=""/>
              <a:tabLst>
                <a:tab pos="287020" algn="l"/>
              </a:tabLst>
            </a:pPr>
            <a:r>
              <a:rPr sz="3200" dirty="0">
                <a:latin typeface="Arial"/>
                <a:cs typeface="Arial"/>
              </a:rPr>
              <a:t>The </a:t>
            </a:r>
            <a:r>
              <a:rPr sz="3200" spc="-5" dirty="0">
                <a:latin typeface="Arial"/>
                <a:cs typeface="Arial"/>
              </a:rPr>
              <a:t>amount </a:t>
            </a:r>
            <a:r>
              <a:rPr sz="3200" dirty="0">
                <a:latin typeface="Arial"/>
                <a:cs typeface="Arial"/>
              </a:rPr>
              <a:t>of powder can </a:t>
            </a:r>
            <a:r>
              <a:rPr sz="3200" spc="-10" dirty="0">
                <a:latin typeface="Arial"/>
                <a:cs typeface="Arial"/>
              </a:rPr>
              <a:t>be </a:t>
            </a:r>
            <a:r>
              <a:rPr sz="3200" spc="-5" dirty="0">
                <a:latin typeface="Arial"/>
                <a:cs typeface="Arial"/>
              </a:rPr>
              <a:t>determined </a:t>
            </a:r>
            <a:r>
              <a:rPr sz="3200" spc="-229" dirty="0">
                <a:latin typeface="Arial"/>
                <a:cs typeface="Arial"/>
              </a:rPr>
              <a:t>by  </a:t>
            </a:r>
            <a:r>
              <a:rPr sz="3200" b="1" dirty="0">
                <a:latin typeface="Arial"/>
                <a:cs typeface="Arial"/>
              </a:rPr>
              <a:t>weight </a:t>
            </a:r>
            <a:r>
              <a:rPr sz="3200" spc="-5" dirty="0">
                <a:latin typeface="Arial"/>
                <a:cs typeface="Arial"/>
              </a:rPr>
              <a:t>following drying </a:t>
            </a:r>
            <a:r>
              <a:rPr sz="3200" dirty="0">
                <a:latin typeface="Arial"/>
                <a:cs typeface="Arial"/>
              </a:rPr>
              <a:t>or </a:t>
            </a:r>
            <a:r>
              <a:rPr sz="3200" spc="-5" dirty="0">
                <a:latin typeface="Arial"/>
                <a:cs typeface="Arial"/>
              </a:rPr>
              <a:t>centrifuging;  </a:t>
            </a:r>
            <a:r>
              <a:rPr sz="3200" spc="-20" dirty="0">
                <a:latin typeface="Arial"/>
                <a:cs typeface="Arial"/>
              </a:rPr>
              <a:t>alternatively, </a:t>
            </a:r>
            <a:r>
              <a:rPr sz="3200" dirty="0">
                <a:latin typeface="Arial"/>
                <a:cs typeface="Arial"/>
              </a:rPr>
              <a:t>chemical </a:t>
            </a:r>
            <a:r>
              <a:rPr sz="3200" spc="-5" dirty="0">
                <a:latin typeface="Arial"/>
                <a:cs typeface="Arial"/>
              </a:rPr>
              <a:t>analysis </a:t>
            </a:r>
            <a:r>
              <a:rPr sz="3200" dirty="0">
                <a:latin typeface="Arial"/>
                <a:cs typeface="Arial"/>
              </a:rPr>
              <a:t>of </a:t>
            </a:r>
            <a:r>
              <a:rPr sz="3200" spc="-5" dirty="0">
                <a:latin typeface="Arial"/>
                <a:cs typeface="Arial"/>
              </a:rPr>
              <a:t>the  </a:t>
            </a:r>
            <a:r>
              <a:rPr sz="3200" dirty="0">
                <a:latin typeface="Arial"/>
                <a:cs typeface="Arial"/>
              </a:rPr>
              <a:t>particles can be carried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out.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5987" y="6401332"/>
            <a:ext cx="27432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464652"/>
                </a:solidFill>
                <a:latin typeface="Arial"/>
                <a:cs typeface="Arial"/>
              </a:rPr>
              <a:pPr marL="38100">
                <a:lnSpc>
                  <a:spcPts val="1650"/>
                </a:lnSpc>
              </a:pPr>
              <a:t>33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4939" y="99771"/>
            <a:ext cx="8689975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95"/>
              </a:spcBef>
              <a:tabLst>
                <a:tab pos="286385" algn="l"/>
              </a:tabLst>
            </a:pPr>
            <a:r>
              <a:rPr sz="2100" spc="-600" dirty="0">
                <a:solidFill>
                  <a:srgbClr val="717BA2"/>
                </a:solidFill>
                <a:latin typeface="Arial"/>
                <a:cs typeface="Arial"/>
              </a:rPr>
              <a:t>	</a:t>
            </a:r>
            <a:r>
              <a:rPr sz="2800" spc="-5" dirty="0">
                <a:latin typeface="Arial"/>
                <a:cs typeface="Arial"/>
              </a:rPr>
              <a:t>The </a:t>
            </a:r>
            <a:r>
              <a:rPr sz="2800" dirty="0">
                <a:latin typeface="Arial"/>
                <a:cs typeface="Arial"/>
              </a:rPr>
              <a:t>particle size is determined </a:t>
            </a:r>
            <a:r>
              <a:rPr sz="2800" spc="-5" dirty="0">
                <a:latin typeface="Arial"/>
                <a:cs typeface="Arial"/>
              </a:rPr>
              <a:t>in </a:t>
            </a:r>
            <a:r>
              <a:rPr sz="2800" dirty="0">
                <a:latin typeface="Arial"/>
                <a:cs typeface="Arial"/>
              </a:rPr>
              <a:t>terms </a:t>
            </a:r>
            <a:r>
              <a:rPr sz="2800" spc="-5" dirty="0">
                <a:latin typeface="Arial"/>
                <a:cs typeface="Arial"/>
              </a:rPr>
              <a:t>of </a:t>
            </a:r>
            <a:r>
              <a:rPr sz="2800" b="1" spc="-5" dirty="0">
                <a:latin typeface="Arial"/>
                <a:cs typeface="Arial"/>
              </a:rPr>
              <a:t>stokes’  diameter </a:t>
            </a:r>
            <a:r>
              <a:rPr sz="2800" i="1" dirty="0">
                <a:solidFill>
                  <a:srgbClr val="6F2F9F"/>
                </a:solidFill>
                <a:latin typeface="Arial"/>
                <a:cs typeface="Arial"/>
              </a:rPr>
              <a:t>(the </a:t>
            </a:r>
            <a:r>
              <a:rPr sz="2800" i="1" spc="-5" dirty="0">
                <a:solidFill>
                  <a:srgbClr val="6F2F9F"/>
                </a:solidFill>
                <a:latin typeface="Arial"/>
                <a:cs typeface="Arial"/>
              </a:rPr>
              <a:t>diameter of a particle measured </a:t>
            </a:r>
            <a:r>
              <a:rPr sz="2800" i="1" dirty="0">
                <a:solidFill>
                  <a:srgbClr val="6F2F9F"/>
                </a:solidFill>
                <a:latin typeface="Arial"/>
                <a:cs typeface="Arial"/>
              </a:rPr>
              <a:t>during  </a:t>
            </a:r>
            <a:r>
              <a:rPr sz="2800" i="1" spc="-5" dirty="0">
                <a:solidFill>
                  <a:srgbClr val="6F2F9F"/>
                </a:solidFill>
                <a:latin typeface="Arial"/>
                <a:cs typeface="Arial"/>
              </a:rPr>
              <a:t>sedimentation at </a:t>
            </a:r>
            <a:r>
              <a:rPr sz="2800" i="1" dirty="0">
                <a:solidFill>
                  <a:srgbClr val="6F2F9F"/>
                </a:solidFill>
                <a:latin typeface="Arial"/>
                <a:cs typeface="Arial"/>
              </a:rPr>
              <a:t>constant </a:t>
            </a:r>
            <a:r>
              <a:rPr sz="2800" i="1" spc="-5" dirty="0">
                <a:solidFill>
                  <a:srgbClr val="6F2F9F"/>
                </a:solidFill>
                <a:latin typeface="Arial"/>
                <a:cs typeface="Arial"/>
              </a:rPr>
              <a:t>rate) </a:t>
            </a:r>
            <a:r>
              <a:rPr sz="2800" spc="-5" dirty="0">
                <a:latin typeface="Arial"/>
                <a:cs typeface="Arial"/>
              </a:rPr>
              <a:t>using modified  Stokes'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equation.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4939" y="3132297"/>
            <a:ext cx="7632700" cy="304419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05"/>
              </a:spcBef>
              <a:buClr>
                <a:srgbClr val="717BA2"/>
              </a:buClr>
              <a:buSzPct val="75000"/>
              <a:buChar char=""/>
              <a:tabLst>
                <a:tab pos="286385" algn="l"/>
                <a:tab pos="287020" algn="l"/>
                <a:tab pos="1058545" algn="l"/>
              </a:tabLst>
            </a:pPr>
            <a:r>
              <a:rPr sz="2800" spc="-5" dirty="0">
                <a:latin typeface="Arial"/>
                <a:cs typeface="Arial"/>
              </a:rPr>
              <a:t>dst:	</a:t>
            </a:r>
            <a:r>
              <a:rPr sz="2800" dirty="0">
                <a:latin typeface="Arial"/>
                <a:cs typeface="Arial"/>
              </a:rPr>
              <a:t>stokes’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diameter</a:t>
            </a:r>
            <a:endParaRPr sz="28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000"/>
              <a:buChar char=""/>
              <a:tabLst>
                <a:tab pos="286385" algn="l"/>
                <a:tab pos="287020" algn="l"/>
                <a:tab pos="780415" algn="l"/>
              </a:tabLst>
            </a:pPr>
            <a:r>
              <a:rPr sz="2800" spc="-5" dirty="0">
                <a:latin typeface="Arial"/>
                <a:cs typeface="Arial"/>
              </a:rPr>
              <a:t>n:	viscosity of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medium</a:t>
            </a:r>
            <a:endParaRPr sz="28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000"/>
              <a:buChar char=""/>
              <a:tabLst>
                <a:tab pos="286385" algn="l"/>
                <a:tab pos="287020" algn="l"/>
                <a:tab pos="780415" algn="l"/>
              </a:tabLst>
            </a:pPr>
            <a:r>
              <a:rPr sz="2800" spc="-5" dirty="0">
                <a:latin typeface="Arial"/>
                <a:cs typeface="Arial"/>
              </a:rPr>
              <a:t>h:	</a:t>
            </a:r>
            <a:r>
              <a:rPr sz="2800" dirty="0">
                <a:latin typeface="Arial"/>
                <a:cs typeface="Arial"/>
              </a:rPr>
              <a:t>sedimentation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height</a:t>
            </a:r>
            <a:endParaRPr sz="28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000"/>
              <a:buChar char=""/>
              <a:tabLst>
                <a:tab pos="286385" algn="l"/>
                <a:tab pos="287020" algn="l"/>
              </a:tabLst>
            </a:pPr>
            <a:r>
              <a:rPr sz="2800" dirty="0">
                <a:latin typeface="Arial"/>
                <a:cs typeface="Arial"/>
              </a:rPr>
              <a:t>ps- pf: </a:t>
            </a:r>
            <a:r>
              <a:rPr sz="2800" spc="-5" dirty="0">
                <a:latin typeface="Arial"/>
                <a:cs typeface="Arial"/>
              </a:rPr>
              <a:t>difference in </a:t>
            </a:r>
            <a:r>
              <a:rPr sz="2800" dirty="0">
                <a:latin typeface="Arial"/>
                <a:cs typeface="Arial"/>
              </a:rPr>
              <a:t>density </a:t>
            </a:r>
            <a:r>
              <a:rPr sz="2800" spc="-5" dirty="0">
                <a:latin typeface="Arial"/>
                <a:cs typeface="Arial"/>
              </a:rPr>
              <a:t>of </a:t>
            </a:r>
            <a:r>
              <a:rPr sz="2800" dirty="0">
                <a:latin typeface="Arial"/>
                <a:cs typeface="Arial"/>
              </a:rPr>
              <a:t>particle and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fluid</a:t>
            </a:r>
            <a:endParaRPr sz="28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05"/>
              </a:spcBef>
              <a:buClr>
                <a:srgbClr val="717BA2"/>
              </a:buClr>
              <a:buSzPct val="75000"/>
              <a:buChar char=""/>
              <a:tabLst>
                <a:tab pos="286385" algn="l"/>
                <a:tab pos="287020" algn="l"/>
              </a:tabLst>
            </a:pPr>
            <a:r>
              <a:rPr sz="2800" spc="-5" dirty="0">
                <a:latin typeface="Arial"/>
                <a:cs typeface="Arial"/>
              </a:rPr>
              <a:t>Fg: </a:t>
            </a:r>
            <a:r>
              <a:rPr sz="2800" dirty="0">
                <a:latin typeface="Arial"/>
                <a:cs typeface="Arial"/>
              </a:rPr>
              <a:t>force </a:t>
            </a:r>
            <a:r>
              <a:rPr sz="2800" spc="-5" dirty="0">
                <a:latin typeface="Arial"/>
                <a:cs typeface="Arial"/>
              </a:rPr>
              <a:t>of </a:t>
            </a:r>
            <a:r>
              <a:rPr sz="2800" dirty="0">
                <a:latin typeface="Arial"/>
                <a:cs typeface="Arial"/>
              </a:rPr>
              <a:t>gravity</a:t>
            </a:r>
            <a:endParaRPr sz="28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000"/>
              <a:buChar char=""/>
              <a:tabLst>
                <a:tab pos="286385" algn="l"/>
                <a:tab pos="287020" algn="l"/>
              </a:tabLst>
            </a:pPr>
            <a:r>
              <a:rPr sz="2800" spc="-5" dirty="0">
                <a:latin typeface="Arial"/>
                <a:cs typeface="Arial"/>
              </a:rPr>
              <a:t>t: </a:t>
            </a:r>
            <a:r>
              <a:rPr sz="2800" dirty="0">
                <a:latin typeface="Arial"/>
                <a:cs typeface="Arial"/>
              </a:rPr>
              <a:t>sedimentation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time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62200" y="1524000"/>
            <a:ext cx="4572000" cy="152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65987" y="6401332"/>
            <a:ext cx="27432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464652"/>
                </a:solidFill>
                <a:latin typeface="Arial"/>
                <a:cs typeface="Arial"/>
              </a:rPr>
              <a:pPr marL="38100">
                <a:lnSpc>
                  <a:spcPts val="1650"/>
                </a:lnSpc>
              </a:pPr>
              <a:t>34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569721"/>
            <a:ext cx="8372475" cy="61080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113030" indent="-274320">
              <a:lnSpc>
                <a:spcPct val="100000"/>
              </a:lnSpc>
              <a:spcBef>
                <a:spcPts val="105"/>
              </a:spcBef>
              <a:buClr>
                <a:srgbClr val="717BA2"/>
              </a:buClr>
              <a:buSzPct val="75000"/>
              <a:buChar char=""/>
              <a:tabLst>
                <a:tab pos="287020" algn="l"/>
              </a:tabLst>
            </a:pPr>
            <a:r>
              <a:rPr sz="3200" dirty="0">
                <a:latin typeface="Arial"/>
                <a:cs typeface="Arial"/>
              </a:rPr>
              <a:t>A </a:t>
            </a:r>
            <a:r>
              <a:rPr sz="3200" spc="-5" dirty="0">
                <a:latin typeface="Arial"/>
                <a:cs typeface="Arial"/>
              </a:rPr>
              <a:t>pipette </a:t>
            </a:r>
            <a:r>
              <a:rPr sz="3200" dirty="0">
                <a:latin typeface="Arial"/>
                <a:cs typeface="Arial"/>
              </a:rPr>
              <a:t>is </a:t>
            </a:r>
            <a:r>
              <a:rPr sz="3200" spc="-5" dirty="0">
                <a:latin typeface="Arial"/>
                <a:cs typeface="Arial"/>
              </a:rPr>
              <a:t>located centrally </a:t>
            </a:r>
            <a:r>
              <a:rPr sz="3200" dirty="0">
                <a:latin typeface="Arial"/>
                <a:cs typeface="Arial"/>
              </a:rPr>
              <a:t>in the </a:t>
            </a:r>
            <a:r>
              <a:rPr sz="3200" spc="-5" dirty="0">
                <a:latin typeface="Arial"/>
                <a:cs typeface="Arial"/>
              </a:rPr>
              <a:t>cylinder  and </a:t>
            </a:r>
            <a:r>
              <a:rPr sz="3200" spc="-10" dirty="0">
                <a:latin typeface="Arial"/>
                <a:cs typeface="Arial"/>
              </a:rPr>
              <a:t>is </a:t>
            </a:r>
            <a:r>
              <a:rPr sz="3200" spc="-5" dirty="0">
                <a:latin typeface="Arial"/>
                <a:cs typeface="Arial"/>
              </a:rPr>
              <a:t>held </a:t>
            </a:r>
            <a:r>
              <a:rPr sz="3200" dirty="0">
                <a:latin typeface="Arial"/>
                <a:cs typeface="Arial"/>
              </a:rPr>
              <a:t>in position by a </a:t>
            </a:r>
            <a:r>
              <a:rPr sz="3200" spc="-5" dirty="0">
                <a:latin typeface="Arial"/>
                <a:cs typeface="Arial"/>
              </a:rPr>
              <a:t>ground glass  stopper </a:t>
            </a:r>
            <a:r>
              <a:rPr sz="3200" dirty="0">
                <a:latin typeface="Arial"/>
                <a:cs typeface="Arial"/>
              </a:rPr>
              <a:t>so </a:t>
            </a:r>
            <a:r>
              <a:rPr sz="3200" spc="-5" dirty="0">
                <a:latin typeface="Arial"/>
                <a:cs typeface="Arial"/>
              </a:rPr>
              <a:t>that </a:t>
            </a:r>
            <a:r>
              <a:rPr sz="3200" dirty="0">
                <a:latin typeface="Arial"/>
                <a:cs typeface="Arial"/>
              </a:rPr>
              <a:t>its </a:t>
            </a:r>
            <a:r>
              <a:rPr sz="3200" spc="-5" dirty="0">
                <a:latin typeface="Arial"/>
                <a:cs typeface="Arial"/>
              </a:rPr>
              <a:t>tip coincides </a:t>
            </a:r>
            <a:r>
              <a:rPr sz="3200" dirty="0">
                <a:latin typeface="Arial"/>
                <a:cs typeface="Arial"/>
              </a:rPr>
              <a:t>with </a:t>
            </a:r>
            <a:r>
              <a:rPr sz="3200" spc="-5" dirty="0">
                <a:latin typeface="Arial"/>
                <a:cs typeface="Arial"/>
              </a:rPr>
              <a:t>the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zero  </a:t>
            </a:r>
            <a:r>
              <a:rPr sz="3200" spc="-5" dirty="0">
                <a:latin typeface="Arial"/>
                <a:cs typeface="Arial"/>
              </a:rPr>
              <a:t>level.</a:t>
            </a:r>
            <a:endParaRPr sz="3200">
              <a:latin typeface="Arial"/>
              <a:cs typeface="Arial"/>
            </a:endParaRPr>
          </a:p>
          <a:p>
            <a:pPr marL="286385" marR="134620" indent="-274320" algn="just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000"/>
              <a:buChar char=""/>
              <a:tabLst>
                <a:tab pos="287020" algn="l"/>
              </a:tabLst>
            </a:pPr>
            <a:r>
              <a:rPr sz="3200" dirty="0">
                <a:latin typeface="Arial"/>
                <a:cs typeface="Arial"/>
              </a:rPr>
              <a:t>A </a:t>
            </a:r>
            <a:r>
              <a:rPr sz="3200" spc="-5" dirty="0">
                <a:latin typeface="Arial"/>
                <a:cs typeface="Arial"/>
              </a:rPr>
              <a:t>three </a:t>
            </a:r>
            <a:r>
              <a:rPr sz="3200" dirty="0">
                <a:latin typeface="Arial"/>
                <a:cs typeface="Arial"/>
              </a:rPr>
              <a:t>way tap </a:t>
            </a:r>
            <a:r>
              <a:rPr sz="3200" spc="-5" dirty="0">
                <a:latin typeface="Arial"/>
                <a:cs typeface="Arial"/>
              </a:rPr>
              <a:t>allows fluid </a:t>
            </a:r>
            <a:r>
              <a:rPr sz="3200" dirty="0">
                <a:latin typeface="Arial"/>
                <a:cs typeface="Arial"/>
              </a:rPr>
              <a:t>to be </a:t>
            </a:r>
            <a:r>
              <a:rPr sz="3200" spc="-5" dirty="0">
                <a:latin typeface="Arial"/>
                <a:cs typeface="Arial"/>
              </a:rPr>
              <a:t>drawn </a:t>
            </a:r>
            <a:r>
              <a:rPr sz="3200" spc="-20" dirty="0">
                <a:latin typeface="Arial"/>
                <a:cs typeface="Arial"/>
              </a:rPr>
              <a:t>into  </a:t>
            </a:r>
            <a:r>
              <a:rPr sz="3200" dirty="0">
                <a:latin typeface="Arial"/>
                <a:cs typeface="Arial"/>
              </a:rPr>
              <a:t>a </a:t>
            </a:r>
            <a:r>
              <a:rPr sz="3200" spc="-5" dirty="0">
                <a:latin typeface="Carlito"/>
                <a:cs typeface="Carlito"/>
              </a:rPr>
              <a:t>1</a:t>
            </a:r>
            <a:r>
              <a:rPr sz="3200" spc="-5" dirty="0">
                <a:latin typeface="Arial"/>
                <a:cs typeface="Arial"/>
              </a:rPr>
              <a:t>0 </a:t>
            </a:r>
            <a:r>
              <a:rPr sz="3200" dirty="0">
                <a:latin typeface="Arial"/>
                <a:cs typeface="Arial"/>
              </a:rPr>
              <a:t>ml reservoir which can then </a:t>
            </a:r>
            <a:r>
              <a:rPr sz="3200" spc="-5" dirty="0">
                <a:latin typeface="Arial"/>
                <a:cs typeface="Arial"/>
              </a:rPr>
              <a:t>be</a:t>
            </a:r>
            <a:r>
              <a:rPr sz="3200" spc="-16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emptied  into </a:t>
            </a:r>
            <a:r>
              <a:rPr sz="3200" dirty="0">
                <a:latin typeface="Arial"/>
                <a:cs typeface="Arial"/>
              </a:rPr>
              <a:t>a </a:t>
            </a:r>
            <a:r>
              <a:rPr sz="3200" spc="-5" dirty="0">
                <a:latin typeface="Arial"/>
                <a:cs typeface="Arial"/>
              </a:rPr>
              <a:t>beaker </a:t>
            </a:r>
            <a:r>
              <a:rPr sz="3200" dirty="0">
                <a:latin typeface="Arial"/>
                <a:cs typeface="Arial"/>
              </a:rPr>
              <a:t>or </a:t>
            </a:r>
            <a:r>
              <a:rPr sz="3200" spc="-5" dirty="0">
                <a:latin typeface="Arial"/>
                <a:cs typeface="Arial"/>
              </a:rPr>
              <a:t>centrifuge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tube.</a:t>
            </a:r>
            <a:endParaRPr sz="3200">
              <a:latin typeface="Arial"/>
              <a:cs typeface="Arial"/>
            </a:endParaRPr>
          </a:p>
          <a:p>
            <a:pPr marL="286385" marR="5080" indent="-274320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000"/>
              <a:buChar char=""/>
              <a:tabLst>
                <a:tab pos="287020" algn="l"/>
              </a:tabLst>
            </a:pPr>
            <a:r>
              <a:rPr sz="3200" dirty="0">
                <a:latin typeface="Arial"/>
                <a:cs typeface="Arial"/>
              </a:rPr>
              <a:t>The </a:t>
            </a:r>
            <a:r>
              <a:rPr sz="3200" spc="-5" dirty="0">
                <a:latin typeface="Arial"/>
                <a:cs typeface="Arial"/>
              </a:rPr>
              <a:t>amount </a:t>
            </a:r>
            <a:r>
              <a:rPr sz="3200" dirty="0">
                <a:latin typeface="Arial"/>
                <a:cs typeface="Arial"/>
              </a:rPr>
              <a:t>of powder can </a:t>
            </a:r>
            <a:r>
              <a:rPr sz="3200" spc="-10" dirty="0">
                <a:latin typeface="Arial"/>
                <a:cs typeface="Arial"/>
              </a:rPr>
              <a:t>be </a:t>
            </a:r>
            <a:r>
              <a:rPr sz="3200" spc="-5" dirty="0">
                <a:latin typeface="Arial"/>
                <a:cs typeface="Arial"/>
              </a:rPr>
              <a:t>determined </a:t>
            </a:r>
            <a:r>
              <a:rPr sz="3200" spc="-229" dirty="0">
                <a:latin typeface="Arial"/>
                <a:cs typeface="Arial"/>
              </a:rPr>
              <a:t>by  </a:t>
            </a:r>
            <a:r>
              <a:rPr sz="3200" spc="-5" dirty="0">
                <a:latin typeface="Arial"/>
                <a:cs typeface="Arial"/>
              </a:rPr>
              <a:t>weight following </a:t>
            </a:r>
            <a:r>
              <a:rPr sz="3200" dirty="0">
                <a:latin typeface="Arial"/>
                <a:cs typeface="Arial"/>
              </a:rPr>
              <a:t>drying or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centrifuging.</a:t>
            </a:r>
            <a:endParaRPr sz="3200">
              <a:latin typeface="Arial"/>
              <a:cs typeface="Arial"/>
            </a:endParaRPr>
          </a:p>
          <a:p>
            <a:pPr marL="286385" marR="24130" indent="-274320">
              <a:lnSpc>
                <a:spcPct val="100000"/>
              </a:lnSpc>
              <a:spcBef>
                <a:spcPts val="605"/>
              </a:spcBef>
              <a:buClr>
                <a:srgbClr val="717BA2"/>
              </a:buClr>
              <a:buSzPct val="75000"/>
              <a:buChar char=""/>
              <a:tabLst>
                <a:tab pos="287020" algn="l"/>
              </a:tabLst>
            </a:pPr>
            <a:r>
              <a:rPr sz="3200" dirty="0">
                <a:latin typeface="Arial"/>
                <a:cs typeface="Arial"/>
              </a:rPr>
              <a:t>The </a:t>
            </a:r>
            <a:r>
              <a:rPr sz="3200" spc="-5" dirty="0">
                <a:latin typeface="Arial"/>
                <a:cs typeface="Arial"/>
              </a:rPr>
              <a:t>data </a:t>
            </a:r>
            <a:r>
              <a:rPr sz="3200" dirty="0">
                <a:latin typeface="Arial"/>
                <a:cs typeface="Arial"/>
              </a:rPr>
              <a:t>of </a:t>
            </a:r>
            <a:r>
              <a:rPr sz="3200" spc="-5" dirty="0">
                <a:latin typeface="Arial"/>
                <a:cs typeface="Arial"/>
              </a:rPr>
              <a:t>cumulative weight </a:t>
            </a:r>
            <a:r>
              <a:rPr sz="3200" dirty="0">
                <a:latin typeface="Arial"/>
                <a:cs typeface="Arial"/>
              </a:rPr>
              <a:t>is used for </a:t>
            </a:r>
            <a:r>
              <a:rPr sz="3200" spc="-150" dirty="0">
                <a:latin typeface="Arial"/>
                <a:cs typeface="Arial"/>
              </a:rPr>
              <a:t>the  </a:t>
            </a:r>
            <a:r>
              <a:rPr sz="3200" spc="-5" dirty="0">
                <a:latin typeface="Arial"/>
                <a:cs typeface="Arial"/>
              </a:rPr>
              <a:t>determination </a:t>
            </a:r>
            <a:r>
              <a:rPr sz="3200" dirty="0">
                <a:latin typeface="Arial"/>
                <a:cs typeface="Arial"/>
              </a:rPr>
              <a:t>of particle </a:t>
            </a:r>
            <a:r>
              <a:rPr sz="3200" spc="-5" dirty="0">
                <a:latin typeface="Arial"/>
                <a:cs typeface="Arial"/>
              </a:rPr>
              <a:t>weight distribution,  </a:t>
            </a:r>
            <a:r>
              <a:rPr sz="3200" spc="-1520" dirty="0">
                <a:latin typeface="Arial"/>
                <a:cs typeface="Arial"/>
              </a:rPr>
              <a:t>n</a:t>
            </a:r>
            <a:r>
              <a:rPr sz="2100" spc="-7" baseline="1984" dirty="0">
                <a:solidFill>
                  <a:srgbClr val="464652"/>
                </a:solidFill>
                <a:latin typeface="Arial"/>
                <a:cs typeface="Arial"/>
              </a:rPr>
              <a:t>3</a:t>
            </a:r>
            <a:r>
              <a:rPr sz="2100" spc="-67" baseline="1984" dirty="0">
                <a:solidFill>
                  <a:srgbClr val="464652"/>
                </a:solidFill>
                <a:latin typeface="Arial"/>
                <a:cs typeface="Arial"/>
              </a:rPr>
              <a:t>5</a:t>
            </a:r>
            <a:r>
              <a:rPr sz="3200" spc="-15" dirty="0">
                <a:latin typeface="Arial"/>
                <a:cs typeface="Arial"/>
              </a:rPr>
              <a:t>u</a:t>
            </a:r>
            <a:r>
              <a:rPr sz="3200" spc="5" dirty="0">
                <a:latin typeface="Arial"/>
                <a:cs typeface="Arial"/>
              </a:rPr>
              <a:t>m</a:t>
            </a:r>
            <a:r>
              <a:rPr sz="3200" spc="-15" dirty="0">
                <a:latin typeface="Arial"/>
                <a:cs typeface="Arial"/>
              </a:rPr>
              <a:t>b</a:t>
            </a:r>
            <a:r>
              <a:rPr sz="3200" dirty="0">
                <a:latin typeface="Arial"/>
                <a:cs typeface="Arial"/>
              </a:rPr>
              <a:t>er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</a:t>
            </a:r>
            <a:r>
              <a:rPr sz="3200" spc="-10" dirty="0">
                <a:latin typeface="Arial"/>
                <a:cs typeface="Arial"/>
              </a:rPr>
              <a:t>i</a:t>
            </a:r>
            <a:r>
              <a:rPr sz="3200" dirty="0">
                <a:latin typeface="Arial"/>
                <a:cs typeface="Arial"/>
              </a:rPr>
              <a:t>strib</a:t>
            </a:r>
            <a:r>
              <a:rPr sz="3200" spc="-20" dirty="0">
                <a:latin typeface="Arial"/>
                <a:cs typeface="Arial"/>
              </a:rPr>
              <a:t>u</a:t>
            </a:r>
            <a:r>
              <a:rPr sz="3200" dirty="0">
                <a:latin typeface="Arial"/>
                <a:cs typeface="Arial"/>
              </a:rPr>
              <a:t>ti</a:t>
            </a:r>
            <a:r>
              <a:rPr sz="3200" spc="-15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n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-10" dirty="0">
                <a:latin typeface="Arial"/>
                <a:cs typeface="Arial"/>
              </a:rPr>
              <a:t>t</a:t>
            </a:r>
            <a:r>
              <a:rPr sz="3200" dirty="0">
                <a:latin typeface="Arial"/>
                <a:cs typeface="Arial"/>
              </a:rPr>
              <a:t>c..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353555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28600" y="228600"/>
            <a:ext cx="8534400" cy="6395085"/>
            <a:chOff x="228600" y="228600"/>
            <a:chExt cx="8534400" cy="6395085"/>
          </a:xfrm>
        </p:grpSpPr>
        <p:sp>
          <p:nvSpPr>
            <p:cNvPr id="4" name="object 4"/>
            <p:cNvSpPr/>
            <p:nvPr/>
          </p:nvSpPr>
          <p:spPr>
            <a:xfrm>
              <a:off x="454152" y="6432803"/>
              <a:ext cx="120650" cy="190500"/>
            </a:xfrm>
            <a:custGeom>
              <a:avLst/>
              <a:gdLst/>
              <a:ahLst/>
              <a:cxnLst/>
              <a:rect l="l" t="t" r="r" b="b"/>
              <a:pathLst>
                <a:path w="120650" h="190500">
                  <a:moveTo>
                    <a:pt x="0" y="0"/>
                  </a:moveTo>
                  <a:lnTo>
                    <a:pt x="0" y="190500"/>
                  </a:lnTo>
                  <a:lnTo>
                    <a:pt x="120396" y="95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B8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8600" y="228600"/>
              <a:ext cx="8534400" cy="63246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91387" y="6384442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464652"/>
                </a:solidFill>
                <a:latin typeface="Arial"/>
                <a:cs typeface="Arial"/>
              </a:rPr>
              <a:t>36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4151" y="6432803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0" y="0"/>
                </a:moveTo>
                <a:lnTo>
                  <a:pt x="0" y="190500"/>
                </a:lnTo>
                <a:lnTo>
                  <a:pt x="120396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1140" y="249123"/>
            <a:ext cx="8490585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0"/>
              </a:spcBef>
              <a:tabLst>
                <a:tab pos="8455025" algn="l"/>
              </a:tabLst>
            </a:pPr>
            <a:r>
              <a:rPr sz="2700" b="0" u="none" spc="-770" dirty="0">
                <a:solidFill>
                  <a:srgbClr val="717BA2"/>
                </a:solidFill>
                <a:latin typeface="Arial"/>
                <a:cs typeface="Arial"/>
              </a:rPr>
              <a:t></a:t>
            </a:r>
            <a:r>
              <a:rPr sz="2700" b="0" u="none" spc="-55" dirty="0">
                <a:solidFill>
                  <a:srgbClr val="717BA2"/>
                </a:solidFill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The second type of sedimentation size </a:t>
            </a:r>
            <a:r>
              <a:rPr b="0" u="dash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 analysis, </a:t>
            </a:r>
            <a:r>
              <a:rPr b="0" u="dash" spc="-5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using </a:t>
            </a:r>
            <a:r>
              <a:rPr b="0" u="none" spc="-5" dirty="0">
                <a:solidFill>
                  <a:srgbClr val="6F2F9F"/>
                </a:solidFill>
                <a:latin typeface="Arial"/>
                <a:cs typeface="Arial"/>
              </a:rPr>
              <a:t>retention</a:t>
            </a:r>
            <a:r>
              <a:rPr b="0" u="none" spc="-1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b="0" u="none" spc="-5" dirty="0">
                <a:solidFill>
                  <a:srgbClr val="6F2F9F"/>
                </a:solidFill>
                <a:latin typeface="Arial"/>
                <a:cs typeface="Arial"/>
              </a:rPr>
              <a:t>zone</a:t>
            </a:r>
            <a:r>
              <a:rPr b="0" u="none" spc="-2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b="0" u="dash" dirty="0">
                <a:solidFill>
                  <a:srgbClr val="6F2F9F"/>
                </a:solidFill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methods</a:t>
            </a:r>
            <a:r>
              <a:rPr b="0" u="dash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, 	</a:t>
            </a:r>
            <a:r>
              <a:rPr b="0" u="none" dirty="0">
                <a:latin typeface="Arial"/>
                <a:cs typeface="Arial"/>
              </a:rPr>
              <a:t> </a:t>
            </a:r>
            <a:r>
              <a:rPr b="0" u="none" spc="-5" dirty="0">
                <a:latin typeface="Arial"/>
                <a:cs typeface="Arial"/>
              </a:rPr>
              <a:t>also uses Stokes' law </a:t>
            </a:r>
            <a:r>
              <a:rPr b="0" u="none" dirty="0">
                <a:latin typeface="Arial"/>
                <a:cs typeface="Arial"/>
              </a:rPr>
              <a:t>to </a:t>
            </a:r>
            <a:r>
              <a:rPr b="0" u="none" spc="-5" dirty="0">
                <a:latin typeface="Arial"/>
                <a:cs typeface="Arial"/>
              </a:rPr>
              <a:t>quantify </a:t>
            </a:r>
            <a:r>
              <a:rPr b="0" u="none" dirty="0">
                <a:latin typeface="Arial"/>
                <a:cs typeface="Arial"/>
              </a:rPr>
              <a:t>particle  </a:t>
            </a:r>
            <a:r>
              <a:rPr b="0" u="none" spc="-5" dirty="0">
                <a:latin typeface="Arial"/>
                <a:cs typeface="Arial"/>
              </a:rPr>
              <a:t>size.</a:t>
            </a:r>
            <a:endParaRPr sz="2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1140" y="2520822"/>
            <a:ext cx="8468360" cy="456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18415" indent="-274320">
              <a:lnSpc>
                <a:spcPct val="100000"/>
              </a:lnSpc>
              <a:spcBef>
                <a:spcPts val="100"/>
              </a:spcBef>
              <a:buClr>
                <a:srgbClr val="717BA2"/>
              </a:buClr>
              <a:buSzPct val="75000"/>
              <a:buChar char=""/>
              <a:tabLst>
                <a:tab pos="287020" algn="l"/>
              </a:tabLst>
            </a:pPr>
            <a:r>
              <a:rPr sz="3600" dirty="0">
                <a:latin typeface="Arial"/>
                <a:cs typeface="Arial"/>
              </a:rPr>
              <a:t>One of the most </a:t>
            </a:r>
            <a:r>
              <a:rPr sz="3600" spc="-5" dirty="0">
                <a:latin typeface="Arial"/>
                <a:cs typeface="Arial"/>
              </a:rPr>
              <a:t>common retention </a:t>
            </a:r>
            <a:r>
              <a:rPr sz="3600" spc="-135" dirty="0">
                <a:latin typeface="Arial"/>
                <a:cs typeface="Arial"/>
              </a:rPr>
              <a:t>zone  </a:t>
            </a:r>
            <a:r>
              <a:rPr sz="3600" dirty="0">
                <a:latin typeface="Arial"/>
                <a:cs typeface="Arial"/>
              </a:rPr>
              <a:t>methods uses a </a:t>
            </a:r>
            <a:r>
              <a:rPr sz="3600" b="1" dirty="0">
                <a:solidFill>
                  <a:srgbClr val="C00000"/>
                </a:solidFill>
                <a:latin typeface="Arial"/>
                <a:cs typeface="Arial"/>
              </a:rPr>
              <a:t>sedimentation  </a:t>
            </a:r>
            <a:r>
              <a:rPr sz="3600" b="1" spc="-5" dirty="0">
                <a:solidFill>
                  <a:srgbClr val="C00000"/>
                </a:solidFill>
                <a:latin typeface="Arial"/>
                <a:cs typeface="Arial"/>
              </a:rPr>
              <a:t>balance</a:t>
            </a:r>
            <a:r>
              <a:rPr sz="3600" spc="-5" dirty="0">
                <a:latin typeface="Arial"/>
                <a:cs typeface="Arial"/>
              </a:rPr>
              <a:t>.</a:t>
            </a:r>
            <a:endParaRPr sz="3600">
              <a:latin typeface="Arial"/>
              <a:cs typeface="Arial"/>
            </a:endParaRPr>
          </a:p>
          <a:p>
            <a:pPr marL="286385" marR="5080" indent="-274320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000"/>
              <a:buChar char=""/>
              <a:tabLst>
                <a:tab pos="287020" algn="l"/>
                <a:tab pos="8455025" algn="l"/>
              </a:tabLst>
            </a:pPr>
            <a:r>
              <a:rPr sz="3600" dirty="0">
                <a:latin typeface="Arial"/>
                <a:cs typeface="Arial"/>
              </a:rPr>
              <a:t>In </a:t>
            </a:r>
            <a:r>
              <a:rPr sz="3600" spc="-5" dirty="0">
                <a:latin typeface="Arial"/>
                <a:cs typeface="Arial"/>
              </a:rPr>
              <a:t>this method </a:t>
            </a:r>
            <a:r>
              <a:rPr sz="3600" dirty="0">
                <a:latin typeface="Arial"/>
                <a:cs typeface="Arial"/>
              </a:rPr>
              <a:t>the </a:t>
            </a:r>
            <a:r>
              <a:rPr sz="3600" spc="-5" dirty="0">
                <a:latin typeface="Arial"/>
                <a:cs typeface="Arial"/>
              </a:rPr>
              <a:t>amount </a:t>
            </a:r>
            <a:r>
              <a:rPr sz="3600" dirty="0">
                <a:latin typeface="Arial"/>
                <a:cs typeface="Arial"/>
              </a:rPr>
              <a:t>of  sedimented particles falling on to a  balance </a:t>
            </a:r>
            <a:r>
              <a:rPr sz="3600" spc="-5" dirty="0">
                <a:latin typeface="Arial"/>
                <a:cs typeface="Arial"/>
              </a:rPr>
              <a:t>pan </a:t>
            </a:r>
            <a:r>
              <a:rPr sz="3600" dirty="0">
                <a:latin typeface="Arial"/>
                <a:cs typeface="Arial"/>
              </a:rPr>
              <a:t>suspended </a:t>
            </a:r>
            <a:r>
              <a:rPr sz="3600" spc="-5" dirty="0">
                <a:latin typeface="Arial"/>
                <a:cs typeface="Arial"/>
              </a:rPr>
              <a:t>in </a:t>
            </a:r>
            <a:r>
              <a:rPr sz="3600" spc="-10" dirty="0">
                <a:latin typeface="Arial"/>
                <a:cs typeface="Arial"/>
              </a:rPr>
              <a:t>the </a:t>
            </a:r>
            <a:r>
              <a:rPr sz="3600" spc="-5" dirty="0">
                <a:latin typeface="Arial"/>
                <a:cs typeface="Arial"/>
              </a:rPr>
              <a:t>fluid is </a:t>
            </a:r>
            <a:r>
              <a:rPr sz="3600" u="dash" spc="-5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 </a:t>
            </a:r>
            <a:r>
              <a:rPr sz="3600" u="dash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recorded.	</a:t>
            </a:r>
            <a:endParaRPr sz="3600">
              <a:latin typeface="Arial"/>
              <a:cs typeface="Arial"/>
            </a:endParaRPr>
          </a:p>
          <a:p>
            <a:pPr marL="472440">
              <a:lnSpc>
                <a:spcPts val="935"/>
              </a:lnSpc>
            </a:pPr>
            <a:r>
              <a:rPr sz="1400" spc="-5" dirty="0">
                <a:solidFill>
                  <a:srgbClr val="464652"/>
                </a:solidFill>
                <a:latin typeface="Arial"/>
                <a:cs typeface="Arial"/>
              </a:rPr>
              <a:t>37</a:t>
            </a:r>
            <a:endParaRPr sz="1400">
              <a:latin typeface="Arial"/>
              <a:cs typeface="Arial"/>
            </a:endParaRPr>
          </a:p>
          <a:p>
            <a:pPr marL="286385">
              <a:lnSpc>
                <a:spcPts val="3990"/>
              </a:lnSpc>
            </a:pPr>
            <a:r>
              <a:rPr sz="3600" spc="-5" dirty="0">
                <a:latin typeface="Arial"/>
                <a:cs typeface="Arial"/>
              </a:rPr>
              <a:t>The continual </a:t>
            </a:r>
            <a:r>
              <a:rPr sz="3600" dirty="0">
                <a:latin typeface="Arial"/>
                <a:cs typeface="Arial"/>
              </a:rPr>
              <a:t>increase </a:t>
            </a:r>
            <a:r>
              <a:rPr sz="3600" spc="-5" dirty="0">
                <a:latin typeface="Arial"/>
                <a:cs typeface="Arial"/>
              </a:rPr>
              <a:t>in </a:t>
            </a:r>
            <a:r>
              <a:rPr sz="3600" dirty="0">
                <a:latin typeface="Arial"/>
                <a:cs typeface="Arial"/>
              </a:rPr>
              <a:t>weight</a:t>
            </a:r>
            <a:r>
              <a:rPr sz="3600" spc="-5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of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353555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4151" y="6432803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0" y="0"/>
                </a:moveTo>
                <a:lnTo>
                  <a:pt x="0" y="190500"/>
                </a:lnTo>
                <a:lnTo>
                  <a:pt x="120396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528827" y="300227"/>
            <a:ext cx="8620125" cy="680085"/>
            <a:chOff x="528827" y="300227"/>
            <a:chExt cx="8620125" cy="680085"/>
          </a:xfrm>
        </p:grpSpPr>
        <p:sp>
          <p:nvSpPr>
            <p:cNvPr id="6" name="object 6"/>
            <p:cNvSpPr/>
            <p:nvPr/>
          </p:nvSpPr>
          <p:spPr>
            <a:xfrm>
              <a:off x="533399" y="304799"/>
              <a:ext cx="8610600" cy="670560"/>
            </a:xfrm>
            <a:custGeom>
              <a:avLst/>
              <a:gdLst/>
              <a:ahLst/>
              <a:cxnLst/>
              <a:rect l="l" t="t" r="r" b="b"/>
              <a:pathLst>
                <a:path w="8610600" h="670560">
                  <a:moveTo>
                    <a:pt x="8610600" y="0"/>
                  </a:moveTo>
                  <a:lnTo>
                    <a:pt x="0" y="0"/>
                  </a:lnTo>
                  <a:lnTo>
                    <a:pt x="0" y="670560"/>
                  </a:lnTo>
                  <a:lnTo>
                    <a:pt x="8610600" y="670560"/>
                  </a:lnTo>
                  <a:lnTo>
                    <a:pt x="8610600" y="0"/>
                  </a:lnTo>
                  <a:close/>
                </a:path>
              </a:pathLst>
            </a:custGeom>
            <a:solidFill>
              <a:srgbClr val="FBE9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33399" y="304799"/>
              <a:ext cx="8610600" cy="670560"/>
            </a:xfrm>
            <a:custGeom>
              <a:avLst/>
              <a:gdLst/>
              <a:ahLst/>
              <a:cxnLst/>
              <a:rect l="l" t="t" r="r" b="b"/>
              <a:pathLst>
                <a:path w="8610600" h="670560">
                  <a:moveTo>
                    <a:pt x="0" y="670560"/>
                  </a:moveTo>
                  <a:lnTo>
                    <a:pt x="8610600" y="670560"/>
                  </a:lnTo>
                  <a:lnTo>
                    <a:pt x="8610600" y="0"/>
                  </a:lnTo>
                  <a:lnTo>
                    <a:pt x="0" y="0"/>
                  </a:lnTo>
                  <a:lnTo>
                    <a:pt x="0" y="670560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37972" y="353314"/>
            <a:ext cx="86061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61185">
              <a:lnSpc>
                <a:spcPct val="100000"/>
              </a:lnSpc>
              <a:spcBef>
                <a:spcPts val="100"/>
              </a:spcBef>
              <a:tabLst>
                <a:tab pos="2432685" algn="l"/>
              </a:tabLst>
            </a:pPr>
            <a:r>
              <a:rPr u="none" dirty="0">
                <a:latin typeface="Times New Roman"/>
                <a:cs typeface="Times New Roman"/>
              </a:rPr>
              <a:t>4.	</a:t>
            </a:r>
            <a:r>
              <a:rPr u="none" spc="-5" dirty="0">
                <a:latin typeface="Times New Roman"/>
                <a:cs typeface="Times New Roman"/>
              </a:rPr>
              <a:t>Conductivity methods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65987" y="6401332"/>
            <a:ext cx="27432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464652"/>
                </a:solidFill>
                <a:latin typeface="Arial"/>
                <a:cs typeface="Arial"/>
              </a:rPr>
              <a:pPr marL="38100">
                <a:lnSpc>
                  <a:spcPts val="1650"/>
                </a:lnSpc>
              </a:pPr>
              <a:t>38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39" y="1011128"/>
            <a:ext cx="8867775" cy="382206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3200" dirty="0">
                <a:latin typeface="Times New Roman"/>
                <a:cs typeface="Times New Roman"/>
              </a:rPr>
              <a:t>There are various subtypes. </a:t>
            </a:r>
            <a:r>
              <a:rPr sz="3200" spc="-80" dirty="0">
                <a:latin typeface="Times New Roman"/>
                <a:cs typeface="Times New Roman"/>
              </a:rPr>
              <a:t>Two </a:t>
            </a:r>
            <a:r>
              <a:rPr sz="3200" dirty="0">
                <a:latin typeface="Times New Roman"/>
                <a:cs typeface="Times New Roman"/>
              </a:rPr>
              <a:t>popular methods</a:t>
            </a:r>
            <a:r>
              <a:rPr sz="3200" spc="-130" dirty="0">
                <a:latin typeface="Times New Roman"/>
                <a:cs typeface="Times New Roman"/>
              </a:rPr>
              <a:t> </a:t>
            </a:r>
            <a:r>
              <a:rPr sz="3200" spc="15" dirty="0">
                <a:latin typeface="Times New Roman"/>
                <a:cs typeface="Times New Roman"/>
              </a:rPr>
              <a:t>are-</a:t>
            </a:r>
            <a:endParaRPr sz="3200">
              <a:latin typeface="Times New Roman"/>
              <a:cs typeface="Times New Roman"/>
            </a:endParaRPr>
          </a:p>
          <a:p>
            <a:pPr marL="287020" marR="1937385" indent="-287020">
              <a:lnSpc>
                <a:spcPts val="4440"/>
              </a:lnSpc>
              <a:spcBef>
                <a:spcPts val="250"/>
              </a:spcBef>
              <a:buClr>
                <a:srgbClr val="717BA2"/>
              </a:buClr>
              <a:buSzPct val="75000"/>
              <a:buFont typeface="Arial"/>
              <a:buChar char=""/>
              <a:tabLst>
                <a:tab pos="287020" algn="l"/>
              </a:tabLst>
            </a:pPr>
            <a:r>
              <a:rPr sz="3200" b="1" dirty="0">
                <a:solidFill>
                  <a:srgbClr val="001F5F"/>
                </a:solidFill>
                <a:latin typeface="Times New Roman"/>
                <a:cs typeface="Times New Roman"/>
              </a:rPr>
              <a:t>Electrical </a:t>
            </a:r>
            <a:r>
              <a:rPr sz="32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stream </a:t>
            </a:r>
            <a:r>
              <a:rPr sz="3200" b="1" dirty="0">
                <a:solidFill>
                  <a:srgbClr val="001F5F"/>
                </a:solidFill>
                <a:latin typeface="Times New Roman"/>
                <a:cs typeface="Times New Roman"/>
              </a:rPr>
              <a:t>sensing zone </a:t>
            </a:r>
            <a:r>
              <a:rPr sz="3200" b="1" spc="-75" dirty="0">
                <a:solidFill>
                  <a:srgbClr val="001F5F"/>
                </a:solidFill>
                <a:latin typeface="Times New Roman"/>
                <a:cs typeface="Times New Roman"/>
              </a:rPr>
              <a:t>method  </a:t>
            </a:r>
            <a:r>
              <a:rPr sz="3200" b="1" dirty="0">
                <a:solidFill>
                  <a:srgbClr val="001F5F"/>
                </a:solidFill>
                <a:latin typeface="Times New Roman"/>
                <a:cs typeface="Times New Roman"/>
              </a:rPr>
              <a:t>(Coulter</a:t>
            </a:r>
            <a:r>
              <a:rPr sz="3200" b="1" spc="-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1F5F"/>
                </a:solidFill>
                <a:latin typeface="Times New Roman"/>
                <a:cs typeface="Times New Roman"/>
              </a:rPr>
              <a:t>counter)</a:t>
            </a:r>
            <a:endParaRPr sz="32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355"/>
              </a:spcBef>
              <a:buClr>
                <a:srgbClr val="717BA2"/>
              </a:buClr>
              <a:buSzPct val="75000"/>
              <a:buFont typeface="Arial"/>
              <a:buChar char=""/>
              <a:tabLst>
                <a:tab pos="287020" algn="l"/>
              </a:tabLst>
            </a:pPr>
            <a:r>
              <a:rPr sz="3200" b="1" dirty="0">
                <a:solidFill>
                  <a:srgbClr val="001F5F"/>
                </a:solidFill>
                <a:latin typeface="Times New Roman"/>
                <a:cs typeface="Times New Roman"/>
              </a:rPr>
              <a:t>Laser </a:t>
            </a:r>
            <a:r>
              <a:rPr sz="32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light </a:t>
            </a:r>
            <a:r>
              <a:rPr sz="3200" b="1" dirty="0">
                <a:solidFill>
                  <a:srgbClr val="001F5F"/>
                </a:solidFill>
                <a:latin typeface="Times New Roman"/>
                <a:cs typeface="Times New Roman"/>
              </a:rPr>
              <a:t>scattering</a:t>
            </a:r>
            <a:r>
              <a:rPr sz="3200" b="1" spc="-11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1F5F"/>
                </a:solidFill>
                <a:latin typeface="Times New Roman"/>
                <a:cs typeface="Times New Roman"/>
              </a:rPr>
              <a:t>methods</a:t>
            </a:r>
            <a:endParaRPr sz="3200">
              <a:latin typeface="Times New Roman"/>
              <a:cs typeface="Times New Roman"/>
            </a:endParaRPr>
          </a:p>
          <a:p>
            <a:pPr marL="287020" marR="335915" indent="-48895">
              <a:lnSpc>
                <a:spcPct val="100000"/>
              </a:lnSpc>
              <a:spcBef>
                <a:spcPts val="610"/>
              </a:spcBef>
            </a:pPr>
            <a:r>
              <a:rPr sz="3200" i="1" dirty="0">
                <a:latin typeface="Arial"/>
                <a:cs typeface="Arial"/>
              </a:rPr>
              <a:t>It is based on </a:t>
            </a:r>
            <a:r>
              <a:rPr sz="3200" i="1" spc="-5" dirty="0">
                <a:latin typeface="Arial"/>
                <a:cs typeface="Arial"/>
              </a:rPr>
              <a:t>the principle of </a:t>
            </a:r>
            <a:r>
              <a:rPr sz="3200" b="1" i="1" dirty="0">
                <a:latin typeface="Arial"/>
                <a:cs typeface="Arial"/>
              </a:rPr>
              <a:t>change in light  </a:t>
            </a:r>
            <a:r>
              <a:rPr sz="3200" b="1" i="1" spc="-15" dirty="0">
                <a:latin typeface="Arial"/>
                <a:cs typeface="Arial"/>
              </a:rPr>
              <a:t>intensity. </a:t>
            </a:r>
            <a:r>
              <a:rPr sz="3200" i="1" dirty="0">
                <a:latin typeface="Arial"/>
                <a:cs typeface="Arial"/>
              </a:rPr>
              <a:t>The </a:t>
            </a:r>
            <a:r>
              <a:rPr sz="3200" i="1" spc="-5" dirty="0">
                <a:latin typeface="Arial"/>
                <a:cs typeface="Arial"/>
              </a:rPr>
              <a:t>measurement </a:t>
            </a:r>
            <a:r>
              <a:rPr sz="3200" i="1" dirty="0">
                <a:latin typeface="Arial"/>
                <a:cs typeface="Arial"/>
              </a:rPr>
              <a:t>of </a:t>
            </a:r>
            <a:r>
              <a:rPr sz="3200" i="1" spc="-5" dirty="0">
                <a:latin typeface="Arial"/>
                <a:cs typeface="Arial"/>
              </a:rPr>
              <a:t>this change</a:t>
            </a:r>
            <a:r>
              <a:rPr sz="3200" i="1" spc="-95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in  </a:t>
            </a:r>
            <a:r>
              <a:rPr sz="3200" i="1" spc="-5" dirty="0">
                <a:latin typeface="Arial"/>
                <a:cs typeface="Arial"/>
              </a:rPr>
              <a:t>light intensity </a:t>
            </a:r>
            <a:r>
              <a:rPr sz="3200" i="1" dirty="0">
                <a:latin typeface="Arial"/>
                <a:cs typeface="Arial"/>
              </a:rPr>
              <a:t>gives estimate of particle</a:t>
            </a:r>
            <a:r>
              <a:rPr sz="3200" i="1" spc="-95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size.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6353555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4151" y="6432803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0" y="0"/>
                </a:moveTo>
                <a:lnTo>
                  <a:pt x="0" y="190500"/>
                </a:lnTo>
                <a:lnTo>
                  <a:pt x="120396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8739" y="247599"/>
            <a:ext cx="8826500" cy="55613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210185" indent="-274320">
              <a:lnSpc>
                <a:spcPct val="100000"/>
              </a:lnSpc>
              <a:spcBef>
                <a:spcPts val="105"/>
              </a:spcBef>
              <a:tabLst>
                <a:tab pos="8607425" algn="l"/>
              </a:tabLst>
            </a:pPr>
            <a:r>
              <a:rPr sz="3200"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Electrical </a:t>
            </a:r>
            <a:r>
              <a:rPr sz="3200" b="1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stream </a:t>
            </a:r>
            <a:r>
              <a:rPr sz="3200"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sensing zone method(Coulter </a:t>
            </a:r>
            <a:r>
              <a:rPr sz="3200" b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co</a:t>
            </a:r>
            <a:r>
              <a:rPr sz="3200" b="1" dirty="0">
                <a:solidFill>
                  <a:srgbClr val="001F5F"/>
                </a:solidFill>
                <a:latin typeface="Times New Roman"/>
                <a:cs typeface="Times New Roman"/>
              </a:rPr>
              <a:t>unter)	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200" b="1" dirty="0">
                <a:latin typeface="Arial"/>
                <a:cs typeface="Arial"/>
              </a:rPr>
              <a:t>Sample</a:t>
            </a:r>
            <a:r>
              <a:rPr sz="3200" b="1" spc="-2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Preparation:</a:t>
            </a:r>
            <a:endParaRPr sz="3200">
              <a:latin typeface="Arial"/>
              <a:cs typeface="Arial"/>
            </a:endParaRPr>
          </a:p>
          <a:p>
            <a:pPr marL="287020" marR="5080" indent="-274320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000"/>
              <a:buChar char=""/>
              <a:tabLst>
                <a:tab pos="287020" algn="l"/>
              </a:tabLst>
            </a:pPr>
            <a:r>
              <a:rPr sz="3200" spc="-5" dirty="0">
                <a:latin typeface="Arial"/>
                <a:cs typeface="Arial"/>
              </a:rPr>
              <a:t>Powder </a:t>
            </a:r>
            <a:r>
              <a:rPr sz="3200" dirty="0">
                <a:latin typeface="Arial"/>
                <a:cs typeface="Arial"/>
              </a:rPr>
              <a:t>samples are </a:t>
            </a:r>
            <a:r>
              <a:rPr sz="3200" spc="-5" dirty="0">
                <a:latin typeface="Arial"/>
                <a:cs typeface="Arial"/>
              </a:rPr>
              <a:t>dispersed </a:t>
            </a:r>
            <a:r>
              <a:rPr sz="3200" dirty="0">
                <a:latin typeface="Arial"/>
                <a:cs typeface="Arial"/>
              </a:rPr>
              <a:t>in an </a:t>
            </a:r>
            <a:r>
              <a:rPr sz="3200" spc="-50" dirty="0">
                <a:latin typeface="Arial"/>
                <a:cs typeface="Arial"/>
              </a:rPr>
              <a:t>electrolyte  </a:t>
            </a:r>
            <a:r>
              <a:rPr sz="3200" dirty="0">
                <a:latin typeface="Arial"/>
                <a:cs typeface="Arial"/>
              </a:rPr>
              <a:t>to form a very </a:t>
            </a:r>
            <a:r>
              <a:rPr sz="3200" spc="-5" dirty="0">
                <a:latin typeface="Arial"/>
                <a:cs typeface="Arial"/>
              </a:rPr>
              <a:t>dilute</a:t>
            </a:r>
            <a:r>
              <a:rPr sz="3200" spc="-9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suspension.</a:t>
            </a:r>
            <a:endParaRPr sz="3200">
              <a:latin typeface="Arial"/>
              <a:cs typeface="Arial"/>
            </a:endParaRPr>
          </a:p>
          <a:p>
            <a:pPr marL="287020" marR="817880" indent="-274320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000"/>
              <a:buChar char=""/>
              <a:tabLst>
                <a:tab pos="287020" algn="l"/>
              </a:tabLst>
            </a:pPr>
            <a:r>
              <a:rPr sz="3200" dirty="0">
                <a:latin typeface="Arial"/>
                <a:cs typeface="Arial"/>
              </a:rPr>
              <a:t>The suspension is </a:t>
            </a:r>
            <a:r>
              <a:rPr sz="3200" spc="-5" dirty="0">
                <a:latin typeface="Arial"/>
                <a:cs typeface="Arial"/>
              </a:rPr>
              <a:t>usually subjected </a:t>
            </a:r>
            <a:r>
              <a:rPr sz="3200" dirty="0">
                <a:latin typeface="Arial"/>
                <a:cs typeface="Arial"/>
              </a:rPr>
              <a:t>to  </a:t>
            </a:r>
            <a:r>
              <a:rPr sz="3200" spc="-5" dirty="0">
                <a:latin typeface="Arial"/>
                <a:cs typeface="Arial"/>
              </a:rPr>
              <a:t>ultrasonic agitation </a:t>
            </a:r>
            <a:r>
              <a:rPr sz="3200" dirty="0">
                <a:latin typeface="Arial"/>
                <a:cs typeface="Arial"/>
              </a:rPr>
              <a:t>to </a:t>
            </a:r>
            <a:r>
              <a:rPr sz="3200" spc="-5" dirty="0">
                <a:latin typeface="Arial"/>
                <a:cs typeface="Arial"/>
              </a:rPr>
              <a:t>break </a:t>
            </a:r>
            <a:r>
              <a:rPr sz="3200" dirty="0">
                <a:latin typeface="Arial"/>
                <a:cs typeface="Arial"/>
              </a:rPr>
              <a:t>up </a:t>
            </a:r>
            <a:r>
              <a:rPr sz="3200" spc="-5" dirty="0">
                <a:latin typeface="Arial"/>
                <a:cs typeface="Arial"/>
              </a:rPr>
              <a:t>any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particle  agglomerates.</a:t>
            </a:r>
            <a:endParaRPr sz="3200">
              <a:latin typeface="Arial"/>
              <a:cs typeface="Arial"/>
            </a:endParaRPr>
          </a:p>
          <a:p>
            <a:pPr marL="287020" marR="138430" indent="-274320">
              <a:lnSpc>
                <a:spcPct val="100000"/>
              </a:lnSpc>
              <a:spcBef>
                <a:spcPts val="605"/>
              </a:spcBef>
              <a:buClr>
                <a:srgbClr val="717BA2"/>
              </a:buClr>
              <a:buSzPct val="75000"/>
              <a:buFont typeface="Arial"/>
              <a:buChar char=""/>
              <a:tabLst>
                <a:tab pos="376555" algn="l"/>
                <a:tab pos="377190" algn="l"/>
              </a:tabLst>
            </a:pPr>
            <a:r>
              <a:rPr dirty="0"/>
              <a:t>	</a:t>
            </a:r>
            <a:r>
              <a:rPr sz="3200" dirty="0">
                <a:latin typeface="Arial"/>
                <a:cs typeface="Arial"/>
              </a:rPr>
              <a:t>A dispersant </a:t>
            </a:r>
            <a:r>
              <a:rPr sz="3200" spc="-5" dirty="0">
                <a:latin typeface="Arial"/>
                <a:cs typeface="Arial"/>
              </a:rPr>
              <a:t>may </a:t>
            </a:r>
            <a:r>
              <a:rPr sz="3200" dirty="0">
                <a:latin typeface="Arial"/>
                <a:cs typeface="Arial"/>
              </a:rPr>
              <a:t>also be </a:t>
            </a:r>
            <a:r>
              <a:rPr sz="3200" spc="-5" dirty="0">
                <a:latin typeface="Arial"/>
                <a:cs typeface="Arial"/>
              </a:rPr>
              <a:t>added </a:t>
            </a:r>
            <a:r>
              <a:rPr sz="3200" dirty="0">
                <a:latin typeface="Arial"/>
                <a:cs typeface="Arial"/>
              </a:rPr>
              <a:t>to </a:t>
            </a:r>
            <a:r>
              <a:rPr sz="3200" spc="-5" dirty="0">
                <a:latin typeface="Arial"/>
                <a:cs typeface="Arial"/>
              </a:rPr>
              <a:t>aid</a:t>
            </a:r>
            <a:r>
              <a:rPr sz="3200" spc="-3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particle  </a:t>
            </a:r>
            <a:r>
              <a:rPr sz="3200" spc="-5" dirty="0">
                <a:latin typeface="Arial"/>
                <a:cs typeface="Arial"/>
              </a:rPr>
              <a:t>deagglomeration.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5987" y="6401332"/>
            <a:ext cx="27432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464652"/>
                </a:solidFill>
                <a:latin typeface="Arial"/>
                <a:cs typeface="Arial"/>
              </a:rPr>
              <a:pPr marL="38100">
                <a:lnSpc>
                  <a:spcPts val="1650"/>
                </a:lnSpc>
              </a:pPr>
              <a:t>39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353555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4151" y="6432803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0" y="0"/>
                </a:moveTo>
                <a:lnTo>
                  <a:pt x="0" y="190500"/>
                </a:lnTo>
                <a:lnTo>
                  <a:pt x="120396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4939" y="246075"/>
            <a:ext cx="854456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0"/>
              </a:spcBef>
              <a:tabLst>
                <a:tab pos="8531225" algn="l"/>
              </a:tabLst>
            </a:pPr>
            <a:r>
              <a:rPr dirty="0">
                <a:latin typeface="Times New Roman"/>
                <a:cs typeface="Times New Roman"/>
              </a:rPr>
              <a:t>Need/ </a:t>
            </a:r>
            <a:r>
              <a:rPr spc="-5" dirty="0">
                <a:latin typeface="Times New Roman"/>
                <a:cs typeface="Times New Roman"/>
              </a:rPr>
              <a:t>Importance/ Application </a:t>
            </a:r>
            <a:r>
              <a:rPr dirty="0">
                <a:latin typeface="Times New Roman"/>
                <a:cs typeface="Times New Roman"/>
              </a:rPr>
              <a:t>of </a:t>
            </a:r>
            <a:r>
              <a:rPr u="none" dirty="0">
                <a:latin typeface="Times New Roman"/>
                <a:cs typeface="Times New Roman"/>
              </a:rPr>
              <a:t> </a:t>
            </a:r>
            <a:r>
              <a:rPr u="dbl" spc="-10" dirty="0">
                <a:uFill>
                  <a:solidFill>
                    <a:srgbClr val="9FB8CD"/>
                  </a:solidFill>
                </a:uFill>
                <a:latin typeface="Times New Roman"/>
                <a:cs typeface="Times New Roman"/>
              </a:rPr>
              <a:t>Micromeriti</a:t>
            </a:r>
            <a:r>
              <a:rPr spc="-10" dirty="0">
                <a:latin typeface="Times New Roman"/>
                <a:cs typeface="Times New Roman"/>
              </a:rPr>
              <a:t>c</a:t>
            </a:r>
            <a:r>
              <a:rPr u="none" spc="-10" dirty="0">
                <a:latin typeface="Times New Roman"/>
                <a:cs typeface="Times New Roman"/>
              </a:rPr>
              <a:t>s	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4939" y="1421638"/>
            <a:ext cx="8751570" cy="5056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847090" indent="-274320">
              <a:lnSpc>
                <a:spcPct val="100000"/>
              </a:lnSpc>
              <a:spcBef>
                <a:spcPts val="105"/>
              </a:spcBef>
              <a:buClr>
                <a:srgbClr val="717BA2"/>
              </a:buClr>
              <a:buSzPct val="75000"/>
              <a:buFont typeface="Arial"/>
              <a:buChar char=""/>
              <a:tabLst>
                <a:tab pos="287020" algn="l"/>
              </a:tabLst>
            </a:pPr>
            <a:r>
              <a:rPr sz="3200" dirty="0">
                <a:latin typeface="Times New Roman"/>
                <a:cs typeface="Times New Roman"/>
              </a:rPr>
              <a:t>Knowledge and control of the size and the </a:t>
            </a:r>
            <a:r>
              <a:rPr sz="3200" spc="-105" dirty="0">
                <a:latin typeface="Times New Roman"/>
                <a:cs typeface="Times New Roman"/>
              </a:rPr>
              <a:t>size  </a:t>
            </a:r>
            <a:r>
              <a:rPr sz="3200" dirty="0">
                <a:latin typeface="Times New Roman"/>
                <a:cs typeface="Times New Roman"/>
              </a:rPr>
              <a:t>range of particle is of profound importance in  pharmacy</a:t>
            </a:r>
            <a:endParaRPr sz="3200">
              <a:latin typeface="Times New Roman"/>
              <a:cs typeface="Times New Roman"/>
            </a:endParaRPr>
          </a:p>
          <a:p>
            <a:pPr marL="286385" marR="1393825" indent="-274320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000"/>
              <a:buFont typeface="Arial"/>
              <a:buChar char=""/>
              <a:tabLst>
                <a:tab pos="287020" algn="l"/>
              </a:tabLst>
            </a:pP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Size and surface </a:t>
            </a:r>
            <a:r>
              <a:rPr sz="32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area </a:t>
            </a:r>
            <a:r>
              <a:rPr sz="3200" dirty="0">
                <a:latin typeface="Times New Roman"/>
                <a:cs typeface="Times New Roman"/>
              </a:rPr>
              <a:t>can be related to </a:t>
            </a:r>
            <a:r>
              <a:rPr sz="3200" spc="-150" dirty="0">
                <a:latin typeface="Times New Roman"/>
                <a:cs typeface="Times New Roman"/>
              </a:rPr>
              <a:t>the  </a:t>
            </a:r>
            <a:r>
              <a:rPr sz="3200" b="1" dirty="0">
                <a:latin typeface="Times New Roman"/>
                <a:cs typeface="Times New Roman"/>
              </a:rPr>
              <a:t>physical, chemical and pharmacological  </a:t>
            </a:r>
            <a:r>
              <a:rPr sz="3200" b="1" spc="-5" dirty="0">
                <a:latin typeface="Times New Roman"/>
                <a:cs typeface="Times New Roman"/>
              </a:rPr>
              <a:t>properties </a:t>
            </a:r>
            <a:r>
              <a:rPr sz="3200" b="1" dirty="0">
                <a:latin typeface="Times New Roman"/>
                <a:cs typeface="Times New Roman"/>
              </a:rPr>
              <a:t>of a</a:t>
            </a:r>
            <a:r>
              <a:rPr sz="3200" b="1" spc="-3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drug.</a:t>
            </a:r>
            <a:endParaRPr sz="3200">
              <a:latin typeface="Times New Roman"/>
              <a:cs typeface="Times New Roman"/>
            </a:endParaRPr>
          </a:p>
          <a:p>
            <a:pPr marL="286385" marR="5080" indent="-274320">
              <a:lnSpc>
                <a:spcPct val="100000"/>
              </a:lnSpc>
              <a:spcBef>
                <a:spcPts val="600"/>
              </a:spcBef>
            </a:pPr>
            <a:r>
              <a:rPr sz="3200" b="1" dirty="0">
                <a:latin typeface="Times New Roman"/>
                <a:cs typeface="Times New Roman"/>
              </a:rPr>
              <a:t>1. </a:t>
            </a:r>
            <a:r>
              <a:rPr sz="3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Drug </a:t>
            </a:r>
            <a:r>
              <a:rPr sz="32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release </a:t>
            </a:r>
            <a:r>
              <a:rPr sz="3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and dissolution:</a:t>
            </a:r>
            <a:r>
              <a:rPr sz="3200" b="1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Particle size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affects  </a:t>
            </a:r>
            <a:r>
              <a:rPr sz="3200" b="1" dirty="0">
                <a:latin typeface="Times New Roman"/>
                <a:cs typeface="Times New Roman"/>
              </a:rPr>
              <a:t>drug </a:t>
            </a:r>
            <a:r>
              <a:rPr sz="3200" b="1" spc="-10" dirty="0">
                <a:latin typeface="Times New Roman"/>
                <a:cs typeface="Times New Roman"/>
              </a:rPr>
              <a:t>release </a:t>
            </a:r>
            <a:r>
              <a:rPr sz="3200" dirty="0">
                <a:latin typeface="Times New Roman"/>
                <a:cs typeface="Times New Roman"/>
              </a:rPr>
              <a:t>from dosage forms that are  administered </a:t>
            </a:r>
            <a:r>
              <a:rPr sz="3200" spc="-30" dirty="0">
                <a:latin typeface="Times New Roman"/>
                <a:cs typeface="Times New Roman"/>
              </a:rPr>
              <a:t>orally, </a:t>
            </a:r>
            <a:r>
              <a:rPr sz="3200" spc="-15" dirty="0">
                <a:latin typeface="Times New Roman"/>
                <a:cs typeface="Times New Roman"/>
              </a:rPr>
              <a:t>parenterally, </a:t>
            </a:r>
            <a:r>
              <a:rPr sz="3200" dirty="0">
                <a:latin typeface="Times New Roman"/>
                <a:cs typeface="Times New Roman"/>
              </a:rPr>
              <a:t>rectally and  </a:t>
            </a:r>
            <a:r>
              <a:rPr sz="3200" spc="-20" dirty="0">
                <a:latin typeface="Times New Roman"/>
                <a:cs typeface="Times New Roman"/>
              </a:rPr>
              <a:t>topically. </a:t>
            </a:r>
            <a:r>
              <a:rPr sz="3200" dirty="0">
                <a:latin typeface="Times New Roman"/>
                <a:cs typeface="Times New Roman"/>
              </a:rPr>
              <a:t>Higher surface area brings about</a:t>
            </a:r>
            <a:r>
              <a:rPr sz="3200" spc="-1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intimate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9259" y="6451498"/>
            <a:ext cx="783780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Times New Roman"/>
                <a:cs typeface="Times New Roman"/>
              </a:rPr>
              <a:t>contact of the drug with the dissolution fluids</a:t>
            </a:r>
            <a:r>
              <a:rPr sz="3200" spc="-1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in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1387" y="6384442"/>
            <a:ext cx="125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464652"/>
                </a:solidFill>
                <a:latin typeface="Arial"/>
                <a:cs typeface="Arial"/>
              </a:rPr>
              <a:t>4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4151" y="6432803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0" y="0"/>
                </a:moveTo>
                <a:lnTo>
                  <a:pt x="0" y="190500"/>
                </a:lnTo>
                <a:lnTo>
                  <a:pt x="120396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339" y="247599"/>
            <a:ext cx="8743950" cy="667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12420" marR="102235" indent="-274320">
              <a:lnSpc>
                <a:spcPct val="100000"/>
              </a:lnSpc>
              <a:spcBef>
                <a:spcPts val="105"/>
              </a:spcBef>
              <a:tabLst>
                <a:tab pos="8632825" algn="l"/>
              </a:tabLst>
            </a:pPr>
            <a:r>
              <a:rPr sz="3200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Electrical stream sensing zone method(Coulter </a:t>
            </a: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co</a:t>
            </a: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un</a:t>
            </a:r>
            <a:r>
              <a:rPr sz="3200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ter</a:t>
            </a: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)	</a:t>
            </a:r>
            <a:endParaRPr sz="32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615"/>
              </a:spcBef>
            </a:pPr>
            <a:r>
              <a:rPr sz="3200" b="1" dirty="0">
                <a:latin typeface="Arial"/>
                <a:cs typeface="Arial"/>
              </a:rPr>
              <a:t>Method</a:t>
            </a:r>
            <a:endParaRPr sz="3200">
              <a:latin typeface="Arial"/>
              <a:cs typeface="Arial"/>
            </a:endParaRPr>
          </a:p>
          <a:p>
            <a:pPr marL="312420" marR="210820" indent="-274320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000"/>
              <a:buChar char=""/>
              <a:tabLst>
                <a:tab pos="312420" algn="l"/>
              </a:tabLst>
            </a:pPr>
            <a:r>
              <a:rPr sz="3200" dirty="0">
                <a:latin typeface="Arial"/>
                <a:cs typeface="Arial"/>
              </a:rPr>
              <a:t>The particle </a:t>
            </a:r>
            <a:r>
              <a:rPr sz="3200" spc="-5" dirty="0">
                <a:latin typeface="Arial"/>
                <a:cs typeface="Arial"/>
              </a:rPr>
              <a:t>suspension </a:t>
            </a:r>
            <a:r>
              <a:rPr sz="3200" dirty="0">
                <a:latin typeface="Arial"/>
                <a:cs typeface="Arial"/>
              </a:rPr>
              <a:t>is </a:t>
            </a:r>
            <a:r>
              <a:rPr sz="3200" spc="-5" dirty="0">
                <a:latin typeface="Arial"/>
                <a:cs typeface="Arial"/>
              </a:rPr>
              <a:t>drawn through </a:t>
            </a:r>
            <a:r>
              <a:rPr sz="3200" dirty="0">
                <a:latin typeface="Arial"/>
                <a:cs typeface="Arial"/>
              </a:rPr>
              <a:t>an  </a:t>
            </a:r>
            <a:r>
              <a:rPr sz="3200" spc="-5" dirty="0">
                <a:latin typeface="Arial"/>
                <a:cs typeface="Arial"/>
              </a:rPr>
              <a:t>aperture </a:t>
            </a:r>
            <a:r>
              <a:rPr sz="3200" dirty="0">
                <a:latin typeface="Arial"/>
                <a:cs typeface="Arial"/>
              </a:rPr>
              <a:t>accurately </a:t>
            </a:r>
            <a:r>
              <a:rPr sz="3200" spc="-5" dirty="0">
                <a:latin typeface="Arial"/>
                <a:cs typeface="Arial"/>
              </a:rPr>
              <a:t>drilled through </a:t>
            </a:r>
            <a:r>
              <a:rPr sz="3200" dirty="0">
                <a:latin typeface="Arial"/>
                <a:cs typeface="Arial"/>
              </a:rPr>
              <a:t>a sapphire  crystal set </a:t>
            </a:r>
            <a:r>
              <a:rPr sz="3200" spc="-5" dirty="0">
                <a:latin typeface="Arial"/>
                <a:cs typeface="Arial"/>
              </a:rPr>
              <a:t>into the </a:t>
            </a:r>
            <a:r>
              <a:rPr sz="3200" dirty="0">
                <a:latin typeface="Arial"/>
                <a:cs typeface="Arial"/>
              </a:rPr>
              <a:t>wall of a </a:t>
            </a:r>
            <a:r>
              <a:rPr sz="3200" spc="-5" dirty="0">
                <a:latin typeface="Arial"/>
                <a:cs typeface="Arial"/>
              </a:rPr>
              <a:t>hollow glass</a:t>
            </a:r>
            <a:r>
              <a:rPr sz="3200" spc="-8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tube.</a:t>
            </a:r>
            <a:endParaRPr sz="3200">
              <a:latin typeface="Arial"/>
              <a:cs typeface="Arial"/>
            </a:endParaRPr>
          </a:p>
          <a:p>
            <a:pPr marL="312420" marR="980440" indent="-274320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000"/>
              <a:buChar char=""/>
              <a:tabLst>
                <a:tab pos="312420" algn="l"/>
              </a:tabLst>
            </a:pPr>
            <a:r>
              <a:rPr sz="3200" dirty="0">
                <a:latin typeface="Arial"/>
                <a:cs typeface="Arial"/>
              </a:rPr>
              <a:t>Electrodes, </a:t>
            </a:r>
            <a:r>
              <a:rPr sz="3200" spc="-5" dirty="0">
                <a:latin typeface="Arial"/>
                <a:cs typeface="Arial"/>
              </a:rPr>
              <a:t>situated </a:t>
            </a:r>
            <a:r>
              <a:rPr sz="3200" dirty="0">
                <a:latin typeface="Arial"/>
                <a:cs typeface="Arial"/>
              </a:rPr>
              <a:t>on </a:t>
            </a:r>
            <a:r>
              <a:rPr sz="3200" spc="-5" dirty="0">
                <a:latin typeface="Arial"/>
                <a:cs typeface="Arial"/>
              </a:rPr>
              <a:t>either </a:t>
            </a:r>
            <a:r>
              <a:rPr sz="3200" dirty="0">
                <a:latin typeface="Arial"/>
                <a:cs typeface="Arial"/>
              </a:rPr>
              <a:t>side of </a:t>
            </a:r>
            <a:r>
              <a:rPr sz="3200" spc="-5" dirty="0">
                <a:latin typeface="Arial"/>
                <a:cs typeface="Arial"/>
              </a:rPr>
              <a:t>the  aperture </a:t>
            </a:r>
            <a:r>
              <a:rPr sz="3200" dirty="0">
                <a:latin typeface="Arial"/>
                <a:cs typeface="Arial"/>
              </a:rPr>
              <a:t>are </a:t>
            </a:r>
            <a:r>
              <a:rPr sz="3200" spc="-5" dirty="0">
                <a:latin typeface="Arial"/>
                <a:cs typeface="Arial"/>
              </a:rPr>
              <a:t>surrounded </a:t>
            </a:r>
            <a:r>
              <a:rPr sz="3200" dirty="0">
                <a:latin typeface="Arial"/>
                <a:cs typeface="Arial"/>
              </a:rPr>
              <a:t>by an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electrolyte  solution.</a:t>
            </a:r>
            <a:endParaRPr sz="3200">
              <a:latin typeface="Arial"/>
              <a:cs typeface="Arial"/>
            </a:endParaRPr>
          </a:p>
          <a:p>
            <a:pPr marL="312420" marR="30480" indent="-274320">
              <a:lnSpc>
                <a:spcPct val="100000"/>
              </a:lnSpc>
              <a:spcBef>
                <a:spcPts val="605"/>
              </a:spcBef>
              <a:buClr>
                <a:srgbClr val="717BA2"/>
              </a:buClr>
              <a:buSzPct val="75000"/>
              <a:buChar char=""/>
              <a:tabLst>
                <a:tab pos="312420" algn="l"/>
              </a:tabLst>
            </a:pPr>
            <a:r>
              <a:rPr sz="3200" dirty="0">
                <a:latin typeface="Arial"/>
                <a:cs typeface="Arial"/>
              </a:rPr>
              <a:t>These </a:t>
            </a:r>
            <a:r>
              <a:rPr sz="3200" spc="-5" dirty="0">
                <a:latin typeface="Arial"/>
                <a:cs typeface="Arial"/>
              </a:rPr>
              <a:t>electrodes monitor the change </a:t>
            </a:r>
            <a:r>
              <a:rPr sz="3200" dirty="0">
                <a:latin typeface="Arial"/>
                <a:cs typeface="Arial"/>
              </a:rPr>
              <a:t>in  </a:t>
            </a:r>
            <a:r>
              <a:rPr sz="3200" spc="-5" dirty="0">
                <a:latin typeface="Arial"/>
                <a:cs typeface="Arial"/>
              </a:rPr>
              <a:t>electrical signal which </a:t>
            </a:r>
            <a:r>
              <a:rPr sz="3200" dirty="0">
                <a:latin typeface="Arial"/>
                <a:cs typeface="Arial"/>
              </a:rPr>
              <a:t>occurs when a particle  </a:t>
            </a:r>
            <a:r>
              <a:rPr sz="3200" spc="-5" dirty="0">
                <a:latin typeface="Arial"/>
                <a:cs typeface="Arial"/>
              </a:rPr>
              <a:t>m</a:t>
            </a:r>
            <a:r>
              <a:rPr sz="3200" u="dash" spc="-5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omentarily occupies </a:t>
            </a:r>
            <a:r>
              <a:rPr sz="3200" u="dash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the </a:t>
            </a:r>
            <a:r>
              <a:rPr sz="3200" u="dash" spc="-5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orifice and displaces 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it</a:t>
            </a:r>
            <a:r>
              <a:rPr sz="3200" spc="-545" dirty="0">
                <a:latin typeface="Arial"/>
                <a:cs typeface="Arial"/>
              </a:rPr>
              <a:t>s</a:t>
            </a:r>
            <a:r>
              <a:rPr sz="2100" spc="-7" baseline="79365" dirty="0">
                <a:solidFill>
                  <a:srgbClr val="464652"/>
                </a:solidFill>
                <a:latin typeface="Arial"/>
                <a:cs typeface="Arial"/>
              </a:rPr>
              <a:t>4</a:t>
            </a:r>
            <a:r>
              <a:rPr sz="2100" spc="-195" baseline="79365" dirty="0">
                <a:solidFill>
                  <a:srgbClr val="464652"/>
                </a:solidFill>
                <a:latin typeface="Arial"/>
                <a:cs typeface="Arial"/>
              </a:rPr>
              <a:t>0</a:t>
            </a:r>
            <a:r>
              <a:rPr sz="3200" spc="-15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wn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vol</a:t>
            </a:r>
            <a:r>
              <a:rPr sz="3200" spc="-15" dirty="0">
                <a:latin typeface="Arial"/>
                <a:cs typeface="Arial"/>
              </a:rPr>
              <a:t>u</a:t>
            </a:r>
            <a:r>
              <a:rPr sz="3200" dirty="0">
                <a:latin typeface="Arial"/>
                <a:cs typeface="Arial"/>
              </a:rPr>
              <a:t>me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10" dirty="0">
                <a:latin typeface="Arial"/>
                <a:cs typeface="Arial"/>
              </a:rPr>
              <a:t> e</a:t>
            </a:r>
            <a:r>
              <a:rPr sz="3200" dirty="0">
                <a:latin typeface="Arial"/>
                <a:cs typeface="Arial"/>
              </a:rPr>
              <a:t>l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ctrolyt</a:t>
            </a:r>
            <a:r>
              <a:rPr sz="3200" spc="-15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353555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4151" y="6432803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0" y="0"/>
                </a:moveTo>
                <a:lnTo>
                  <a:pt x="0" y="190500"/>
                </a:lnTo>
                <a:lnTo>
                  <a:pt x="120396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8739" y="247599"/>
            <a:ext cx="862076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5080" indent="-274320">
              <a:lnSpc>
                <a:spcPct val="100000"/>
              </a:lnSpc>
              <a:spcBef>
                <a:spcPts val="105"/>
              </a:spcBef>
              <a:tabLst>
                <a:tab pos="8607425" algn="l"/>
              </a:tabLst>
            </a:pPr>
            <a:r>
              <a:rPr sz="3200" b="0" u="none" dirty="0">
                <a:solidFill>
                  <a:srgbClr val="001F5F"/>
                </a:solidFill>
                <a:latin typeface="Times New Roman"/>
                <a:cs typeface="Times New Roman"/>
              </a:rPr>
              <a:t>Electrical stream sensing zone method(Coulter  counter)	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5987" y="6401332"/>
            <a:ext cx="27432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464652"/>
                </a:solidFill>
                <a:latin typeface="Arial"/>
                <a:cs typeface="Arial"/>
              </a:rPr>
              <a:pPr marL="38100">
                <a:lnSpc>
                  <a:spcPts val="1650"/>
                </a:lnSpc>
              </a:pPr>
              <a:t>41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1233627"/>
            <a:ext cx="8707755" cy="3946525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sz="3200" b="1" dirty="0">
                <a:latin typeface="Arial"/>
                <a:cs typeface="Arial"/>
              </a:rPr>
              <a:t>Method</a:t>
            </a:r>
            <a:endParaRPr sz="3200">
              <a:latin typeface="Arial"/>
              <a:cs typeface="Arial"/>
            </a:endParaRPr>
          </a:p>
          <a:p>
            <a:pPr marL="287020" marR="5080" indent="-274320">
              <a:lnSpc>
                <a:spcPct val="99900"/>
              </a:lnSpc>
              <a:spcBef>
                <a:spcPts val="605"/>
              </a:spcBef>
            </a:pPr>
            <a:r>
              <a:rPr sz="2700" spc="-770" dirty="0">
                <a:solidFill>
                  <a:srgbClr val="717BA2"/>
                </a:solidFill>
                <a:latin typeface="Arial"/>
                <a:cs typeface="Arial"/>
              </a:rPr>
              <a:t></a:t>
            </a:r>
            <a:r>
              <a:rPr sz="2700" spc="-45" dirty="0">
                <a:solidFill>
                  <a:srgbClr val="717BA2"/>
                </a:solidFill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The </a:t>
            </a:r>
            <a:r>
              <a:rPr sz="3600" spc="-5" dirty="0">
                <a:latin typeface="Arial"/>
                <a:cs typeface="Arial"/>
              </a:rPr>
              <a:t>volume </a:t>
            </a:r>
            <a:r>
              <a:rPr sz="3600" dirty="0">
                <a:latin typeface="Arial"/>
                <a:cs typeface="Arial"/>
              </a:rPr>
              <a:t>of electrolyte </a:t>
            </a:r>
            <a:r>
              <a:rPr sz="3600" spc="-5" dirty="0">
                <a:latin typeface="Arial"/>
                <a:cs typeface="Arial"/>
              </a:rPr>
              <a:t>fluid </a:t>
            </a:r>
            <a:r>
              <a:rPr sz="3600" dirty="0">
                <a:latin typeface="Arial"/>
                <a:cs typeface="Arial"/>
              </a:rPr>
              <a:t>which </a:t>
            </a:r>
            <a:r>
              <a:rPr sz="3600" spc="-5" dirty="0">
                <a:latin typeface="Arial"/>
                <a:cs typeface="Arial"/>
              </a:rPr>
              <a:t>is  </a:t>
            </a:r>
            <a:r>
              <a:rPr sz="3600" dirty="0">
                <a:latin typeface="Arial"/>
                <a:cs typeface="Arial"/>
              </a:rPr>
              <a:t>displaced </a:t>
            </a:r>
            <a:r>
              <a:rPr sz="3600" spc="-5" dirty="0">
                <a:latin typeface="Arial"/>
                <a:cs typeface="Arial"/>
              </a:rPr>
              <a:t>in </a:t>
            </a:r>
            <a:r>
              <a:rPr sz="3600" dirty="0">
                <a:latin typeface="Arial"/>
                <a:cs typeface="Arial"/>
              </a:rPr>
              <a:t>the </a:t>
            </a:r>
            <a:r>
              <a:rPr sz="3600" spc="-5" dirty="0">
                <a:latin typeface="Arial"/>
                <a:cs typeface="Arial"/>
              </a:rPr>
              <a:t>orifice by </a:t>
            </a:r>
            <a:r>
              <a:rPr sz="3600" spc="-10" dirty="0">
                <a:latin typeface="Arial"/>
                <a:cs typeface="Arial"/>
              </a:rPr>
              <a:t>the </a:t>
            </a:r>
            <a:r>
              <a:rPr sz="3600" spc="-5" dirty="0">
                <a:latin typeface="Arial"/>
                <a:cs typeface="Arial"/>
              </a:rPr>
              <a:t>presence </a:t>
            </a:r>
            <a:r>
              <a:rPr sz="3600" dirty="0">
                <a:latin typeface="Arial"/>
                <a:cs typeface="Arial"/>
              </a:rPr>
              <a:t>of  </a:t>
            </a:r>
            <a:r>
              <a:rPr sz="3600" spc="-5" dirty="0">
                <a:latin typeface="Arial"/>
                <a:cs typeface="Arial"/>
              </a:rPr>
              <a:t>a particle causes a change in electrical  resistance between </a:t>
            </a:r>
            <a:r>
              <a:rPr sz="3600" spc="-10" dirty="0">
                <a:latin typeface="Arial"/>
                <a:cs typeface="Arial"/>
              </a:rPr>
              <a:t>the </a:t>
            </a:r>
            <a:r>
              <a:rPr sz="3600" dirty="0">
                <a:latin typeface="Arial"/>
                <a:cs typeface="Arial"/>
              </a:rPr>
              <a:t>electrodes which  </a:t>
            </a:r>
            <a:r>
              <a:rPr sz="3600" spc="-5" dirty="0">
                <a:latin typeface="Arial"/>
                <a:cs typeface="Arial"/>
              </a:rPr>
              <a:t>is </a:t>
            </a:r>
            <a:r>
              <a:rPr sz="3600" dirty="0">
                <a:latin typeface="Arial"/>
                <a:cs typeface="Arial"/>
              </a:rPr>
              <a:t>proportional to </a:t>
            </a:r>
            <a:r>
              <a:rPr sz="3600" spc="-10" dirty="0">
                <a:latin typeface="Arial"/>
                <a:cs typeface="Arial"/>
              </a:rPr>
              <a:t>the </a:t>
            </a:r>
            <a:r>
              <a:rPr sz="3600" spc="-5" dirty="0">
                <a:latin typeface="Arial"/>
                <a:cs typeface="Arial"/>
              </a:rPr>
              <a:t>volume </a:t>
            </a:r>
            <a:r>
              <a:rPr sz="3600" dirty="0">
                <a:latin typeface="Arial"/>
                <a:cs typeface="Arial"/>
              </a:rPr>
              <a:t>of </a:t>
            </a:r>
            <a:r>
              <a:rPr sz="3600" spc="-10" dirty="0">
                <a:latin typeface="Arial"/>
                <a:cs typeface="Arial"/>
              </a:rPr>
              <a:t>the  </a:t>
            </a:r>
            <a:r>
              <a:rPr sz="3600" dirty="0">
                <a:latin typeface="Arial"/>
                <a:cs typeface="Arial"/>
              </a:rPr>
              <a:t>particle.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401472"/>
            <a:ext cx="7894320" cy="447611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800" b="1" spc="-5" dirty="0">
                <a:latin typeface="Times New Roman"/>
                <a:cs typeface="Times New Roman"/>
              </a:rPr>
              <a:t>Advantage:</a:t>
            </a:r>
            <a:endParaRPr sz="28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000"/>
              <a:buFont typeface="Arial"/>
              <a:buChar char=""/>
              <a:tabLst>
                <a:tab pos="286385" algn="l"/>
                <a:tab pos="287020" algn="l"/>
              </a:tabLst>
            </a:pPr>
            <a:r>
              <a:rPr sz="2800" spc="-5" dirty="0">
                <a:latin typeface="Times New Roman"/>
                <a:cs typeface="Times New Roman"/>
              </a:rPr>
              <a:t>Particle size ranging from 0.5 – 500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microns</a:t>
            </a:r>
            <a:endParaRPr sz="2800">
              <a:latin typeface="Times New Roman"/>
              <a:cs typeface="Times New Roman"/>
            </a:endParaRPr>
          </a:p>
          <a:p>
            <a:pPr marL="286385" marR="5080" indent="-274320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000"/>
              <a:buFont typeface="Arial"/>
              <a:buChar char=""/>
              <a:tabLst>
                <a:tab pos="286385" algn="l"/>
                <a:tab pos="287020" algn="l"/>
              </a:tabLst>
            </a:pPr>
            <a:r>
              <a:rPr sz="2800" spc="-5" dirty="0">
                <a:latin typeface="Times New Roman"/>
                <a:cs typeface="Times New Roman"/>
              </a:rPr>
              <a:t>Gives number </a:t>
            </a:r>
            <a:r>
              <a:rPr sz="2800" dirty="0">
                <a:latin typeface="Times New Roman"/>
                <a:cs typeface="Times New Roman"/>
              </a:rPr>
              <a:t>distribution, </a:t>
            </a:r>
            <a:r>
              <a:rPr sz="2800" spc="-5" dirty="0">
                <a:latin typeface="Times New Roman"/>
                <a:cs typeface="Times New Roman"/>
              </a:rPr>
              <a:t>Particle volume </a:t>
            </a:r>
            <a:r>
              <a:rPr sz="2800" spc="-10" dirty="0">
                <a:latin typeface="Times New Roman"/>
                <a:cs typeface="Times New Roman"/>
              </a:rPr>
              <a:t>measured  </a:t>
            </a:r>
            <a:r>
              <a:rPr sz="2800" spc="-5" dirty="0">
                <a:latin typeface="Times New Roman"/>
                <a:cs typeface="Times New Roman"/>
              </a:rPr>
              <a:t>and </a:t>
            </a:r>
            <a:r>
              <a:rPr sz="2800" spc="-10" dirty="0">
                <a:latin typeface="Times New Roman"/>
                <a:cs typeface="Times New Roman"/>
              </a:rPr>
              <a:t>can </a:t>
            </a:r>
            <a:r>
              <a:rPr sz="2800" spc="-5" dirty="0">
                <a:latin typeface="Times New Roman"/>
                <a:cs typeface="Times New Roman"/>
              </a:rPr>
              <a:t>be converted to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diameter.</a:t>
            </a:r>
            <a:endParaRPr sz="28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000"/>
              <a:buFont typeface="Arial"/>
              <a:buChar char=""/>
              <a:tabLst>
                <a:tab pos="286385" algn="l"/>
                <a:tab pos="287020" algn="l"/>
              </a:tabLst>
            </a:pPr>
            <a:r>
              <a:rPr sz="2800" spc="-5" dirty="0">
                <a:latin typeface="Times New Roman"/>
                <a:cs typeface="Times New Roman"/>
              </a:rPr>
              <a:t>Accurate, sensitive, fast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technique.</a:t>
            </a:r>
            <a:endParaRPr sz="28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000"/>
              <a:buFont typeface="Arial"/>
              <a:buChar char=""/>
              <a:tabLst>
                <a:tab pos="286385" algn="l"/>
                <a:tab pos="287020" algn="l"/>
              </a:tabLst>
            </a:pPr>
            <a:r>
              <a:rPr sz="2800" spc="-5" dirty="0">
                <a:latin typeface="Times New Roman"/>
                <a:cs typeface="Times New Roman"/>
              </a:rPr>
              <a:t>4000 particles per second </a:t>
            </a:r>
            <a:r>
              <a:rPr sz="2800" spc="-10" dirty="0">
                <a:latin typeface="Times New Roman"/>
                <a:cs typeface="Times New Roman"/>
              </a:rPr>
              <a:t>can </a:t>
            </a:r>
            <a:r>
              <a:rPr sz="2800" spc="-5" dirty="0">
                <a:latin typeface="Times New Roman"/>
                <a:cs typeface="Times New Roman"/>
              </a:rPr>
              <a:t>be counted.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b="1" spc="-5" dirty="0">
                <a:latin typeface="Times New Roman"/>
                <a:cs typeface="Times New Roman"/>
              </a:rPr>
              <a:t>Disadvantage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800" spc="-5" dirty="0">
                <a:latin typeface="Times New Roman"/>
                <a:cs typeface="Times New Roman"/>
              </a:rPr>
              <a:t>Expensive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5987" y="6401332"/>
            <a:ext cx="27432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464652"/>
                </a:solidFill>
                <a:latin typeface="Arial"/>
                <a:cs typeface="Arial"/>
              </a:rPr>
              <a:pPr marL="38100">
                <a:lnSpc>
                  <a:spcPts val="1650"/>
                </a:lnSpc>
              </a:pPr>
              <a:t>42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228600"/>
            <a:ext cx="8305800" cy="6324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65987" y="6401332"/>
            <a:ext cx="27432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464652"/>
                </a:solidFill>
                <a:latin typeface="Arial"/>
                <a:cs typeface="Arial"/>
              </a:rPr>
              <a:pPr marL="38100">
                <a:lnSpc>
                  <a:spcPts val="1650"/>
                </a:lnSpc>
              </a:pPr>
              <a:t>43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554736"/>
            <a:ext cx="6858000" cy="57698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65987" y="6401332"/>
            <a:ext cx="27432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464652"/>
                </a:solidFill>
                <a:latin typeface="Arial"/>
                <a:cs typeface="Arial"/>
              </a:rPr>
              <a:pPr marL="38100">
                <a:lnSpc>
                  <a:spcPts val="1650"/>
                </a:lnSpc>
              </a:pPr>
              <a:t>44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353555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4151" y="6432803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0" y="0"/>
                </a:moveTo>
                <a:lnTo>
                  <a:pt x="0" y="190500"/>
                </a:lnTo>
                <a:lnTo>
                  <a:pt x="120396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17650" y="368553"/>
            <a:ext cx="6226810" cy="559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0" u="heavy" dirty="0">
                <a:solidFill>
                  <a:srgbClr val="A40020"/>
                </a:solidFill>
                <a:uFill>
                  <a:solidFill>
                    <a:srgbClr val="A40020"/>
                  </a:solidFill>
                </a:uFill>
                <a:latin typeface="Times New Roman"/>
                <a:cs typeface="Times New Roman"/>
              </a:rPr>
              <a:t>II. Particle </a:t>
            </a:r>
            <a:r>
              <a:rPr sz="3500" u="heavy" spc="-5" dirty="0">
                <a:solidFill>
                  <a:srgbClr val="A40020"/>
                </a:solidFill>
                <a:uFill>
                  <a:solidFill>
                    <a:srgbClr val="A40020"/>
                  </a:solidFill>
                </a:uFill>
                <a:latin typeface="Times New Roman"/>
                <a:cs typeface="Times New Roman"/>
              </a:rPr>
              <a:t>Shape</a:t>
            </a:r>
            <a:r>
              <a:rPr sz="3500" u="heavy" spc="-60" dirty="0">
                <a:solidFill>
                  <a:srgbClr val="A40020"/>
                </a:solidFill>
                <a:uFill>
                  <a:solidFill>
                    <a:srgbClr val="A4002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500" u="heavy" dirty="0">
                <a:solidFill>
                  <a:srgbClr val="A40020"/>
                </a:solidFill>
                <a:uFill>
                  <a:solidFill>
                    <a:srgbClr val="A40020"/>
                  </a:solidFill>
                </a:uFill>
                <a:latin typeface="Times New Roman"/>
                <a:cs typeface="Times New Roman"/>
              </a:rPr>
              <a:t>Determination</a:t>
            </a:r>
            <a:endParaRPr sz="35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00953" y="6384442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464652"/>
                </a:solidFill>
                <a:latin typeface="Arial"/>
                <a:cs typeface="Arial"/>
              </a:rPr>
              <a:t>45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3540" y="1090929"/>
            <a:ext cx="8062595" cy="5146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buSzPct val="96428"/>
              <a:buFont typeface="Wingdings"/>
              <a:buChar char=""/>
              <a:tabLst>
                <a:tab pos="175895" algn="l"/>
              </a:tabLst>
            </a:pPr>
            <a:r>
              <a:rPr sz="2800" spc="-5" dirty="0">
                <a:latin typeface="Arial"/>
                <a:cs typeface="Arial"/>
              </a:rPr>
              <a:t>Particle </a:t>
            </a:r>
            <a:r>
              <a:rPr sz="2800" dirty="0">
                <a:latin typeface="Arial"/>
                <a:cs typeface="Arial"/>
              </a:rPr>
              <a:t>shape </a:t>
            </a:r>
            <a:r>
              <a:rPr sz="2800" spc="-5" dirty="0">
                <a:latin typeface="Arial"/>
                <a:cs typeface="Arial"/>
              </a:rPr>
              <a:t>also </a:t>
            </a:r>
            <a:r>
              <a:rPr sz="2800" dirty="0">
                <a:latin typeface="Arial"/>
                <a:cs typeface="Arial"/>
              </a:rPr>
              <a:t>has </a:t>
            </a:r>
            <a:r>
              <a:rPr sz="2800" spc="-5" dirty="0">
                <a:latin typeface="Arial"/>
                <a:cs typeface="Arial"/>
              </a:rPr>
              <a:t>influence </a:t>
            </a:r>
            <a:r>
              <a:rPr sz="2800" dirty="0">
                <a:latin typeface="Arial"/>
                <a:cs typeface="Arial"/>
              </a:rPr>
              <a:t>on surface area,  </a:t>
            </a:r>
            <a:r>
              <a:rPr sz="2800" spc="-5" dirty="0">
                <a:latin typeface="Arial"/>
                <a:cs typeface="Arial"/>
              </a:rPr>
              <a:t>flow </a:t>
            </a:r>
            <a:r>
              <a:rPr sz="2800" dirty="0">
                <a:latin typeface="Arial"/>
                <a:cs typeface="Arial"/>
              </a:rPr>
              <a:t>properties, packing and </a:t>
            </a:r>
            <a:r>
              <a:rPr sz="2800" spc="-5" dirty="0">
                <a:latin typeface="Arial"/>
                <a:cs typeface="Arial"/>
              </a:rPr>
              <a:t>compaction </a:t>
            </a:r>
            <a:r>
              <a:rPr sz="2800" dirty="0">
                <a:latin typeface="Arial"/>
                <a:cs typeface="Arial"/>
              </a:rPr>
              <a:t>of the  particles.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Wingdings"/>
              <a:buChar char=""/>
            </a:pPr>
            <a:endParaRPr sz="2900">
              <a:latin typeface="Arial"/>
              <a:cs typeface="Arial"/>
            </a:endParaRPr>
          </a:p>
          <a:p>
            <a:pPr marL="12700" marR="480059">
              <a:lnSpc>
                <a:spcPct val="100000"/>
              </a:lnSpc>
              <a:spcBef>
                <a:spcPts val="5"/>
              </a:spcBef>
              <a:buSzPct val="96428"/>
              <a:buFont typeface="Wingdings"/>
              <a:buChar char=""/>
              <a:tabLst>
                <a:tab pos="175895" algn="l"/>
              </a:tabLst>
            </a:pPr>
            <a:r>
              <a:rPr sz="2800" spc="-5" dirty="0">
                <a:latin typeface="Arial"/>
                <a:cs typeface="Arial"/>
              </a:rPr>
              <a:t>Spherical particles have minimum </a:t>
            </a:r>
            <a:r>
              <a:rPr sz="2800" dirty="0">
                <a:latin typeface="Arial"/>
                <a:cs typeface="Arial"/>
              </a:rPr>
              <a:t>surface area  </a:t>
            </a:r>
            <a:r>
              <a:rPr sz="2800" spc="-5" dirty="0">
                <a:latin typeface="Arial"/>
                <a:cs typeface="Arial"/>
              </a:rPr>
              <a:t>and </a:t>
            </a:r>
            <a:r>
              <a:rPr sz="2800" dirty="0">
                <a:latin typeface="Arial"/>
                <a:cs typeface="Arial"/>
              </a:rPr>
              <a:t>better flow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properties.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Wingdings"/>
              <a:buChar char=""/>
            </a:pPr>
            <a:endParaRPr sz="2900">
              <a:latin typeface="Arial"/>
              <a:cs typeface="Arial"/>
            </a:endParaRPr>
          </a:p>
          <a:p>
            <a:pPr marL="12700" marR="1428750">
              <a:lnSpc>
                <a:spcPct val="100000"/>
              </a:lnSpc>
              <a:buSzPct val="96428"/>
              <a:buFont typeface="Wingdings"/>
              <a:buChar char=""/>
              <a:tabLst>
                <a:tab pos="175895" algn="l"/>
              </a:tabLst>
            </a:pPr>
            <a:r>
              <a:rPr sz="2800" spc="-5" dirty="0">
                <a:latin typeface="Arial"/>
                <a:cs typeface="Arial"/>
              </a:rPr>
              <a:t>Shape can also </a:t>
            </a:r>
            <a:r>
              <a:rPr sz="2800" dirty="0">
                <a:latin typeface="Arial"/>
                <a:cs typeface="Arial"/>
              </a:rPr>
              <a:t>have influence on rate </a:t>
            </a:r>
            <a:r>
              <a:rPr sz="2800" spc="-5" dirty="0">
                <a:latin typeface="Arial"/>
                <a:cs typeface="Arial"/>
              </a:rPr>
              <a:t>of  dissolution of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drugs.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Wingdings"/>
              <a:buChar char=""/>
            </a:pPr>
            <a:endParaRPr sz="2900">
              <a:latin typeface="Arial"/>
              <a:cs typeface="Arial"/>
            </a:endParaRPr>
          </a:p>
          <a:p>
            <a:pPr marL="175260" indent="-163195">
              <a:lnSpc>
                <a:spcPct val="100000"/>
              </a:lnSpc>
              <a:spcBef>
                <a:spcPts val="5"/>
              </a:spcBef>
              <a:buSzPct val="96428"/>
              <a:buFont typeface="Wingdings"/>
              <a:buChar char=""/>
              <a:tabLst>
                <a:tab pos="175895" algn="l"/>
              </a:tabLst>
            </a:pPr>
            <a:r>
              <a:rPr sz="2800" spc="-35" dirty="0">
                <a:latin typeface="Arial"/>
                <a:cs typeface="Arial"/>
              </a:rPr>
              <a:t>Techniques </a:t>
            </a:r>
            <a:r>
              <a:rPr sz="2800" spc="-5" dirty="0">
                <a:latin typeface="Arial"/>
                <a:cs typeface="Arial"/>
              </a:rPr>
              <a:t>of </a:t>
            </a:r>
            <a:r>
              <a:rPr sz="2800" dirty="0">
                <a:latin typeface="Arial"/>
                <a:cs typeface="Arial"/>
              </a:rPr>
              <a:t>determination</a:t>
            </a:r>
            <a:r>
              <a:rPr sz="2800" spc="7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are:</a:t>
            </a:r>
            <a:endParaRPr sz="2800">
              <a:latin typeface="Arial"/>
              <a:cs typeface="Arial"/>
            </a:endParaRPr>
          </a:p>
          <a:p>
            <a:pPr marL="292100" indent="-280035">
              <a:lnSpc>
                <a:spcPct val="100000"/>
              </a:lnSpc>
              <a:buSzPct val="96428"/>
              <a:buFont typeface="Wingdings"/>
              <a:buChar char=""/>
              <a:tabLst>
                <a:tab pos="292735" algn="l"/>
              </a:tabLst>
            </a:pPr>
            <a:r>
              <a:rPr sz="2800" spc="-5" dirty="0">
                <a:latin typeface="Arial"/>
                <a:cs typeface="Arial"/>
              </a:rPr>
              <a:t>Microscopy </a:t>
            </a:r>
            <a:r>
              <a:rPr sz="2800" i="1" dirty="0">
                <a:latin typeface="Arial"/>
                <a:cs typeface="Arial"/>
              </a:rPr>
              <a:t>(refer in particle </a:t>
            </a:r>
            <a:r>
              <a:rPr sz="2800" i="1" spc="-5" dirty="0">
                <a:latin typeface="Arial"/>
                <a:cs typeface="Arial"/>
              </a:rPr>
              <a:t>size</a:t>
            </a:r>
            <a:r>
              <a:rPr sz="2800" i="1" dirty="0">
                <a:latin typeface="Arial"/>
                <a:cs typeface="Arial"/>
              </a:rPr>
              <a:t> determination)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3540" y="6212535"/>
            <a:ext cx="27190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2100" indent="-280035">
              <a:lnSpc>
                <a:spcPct val="100000"/>
              </a:lnSpc>
              <a:spcBef>
                <a:spcPts val="95"/>
              </a:spcBef>
              <a:buSzPct val="96428"/>
              <a:buFont typeface="Wingdings"/>
              <a:buChar char=""/>
              <a:tabLst>
                <a:tab pos="292735" algn="l"/>
              </a:tabLst>
            </a:pPr>
            <a:r>
              <a:rPr sz="2800" dirty="0">
                <a:latin typeface="Arial"/>
                <a:cs typeface="Arial"/>
              </a:rPr>
              <a:t>Light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scattering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228600"/>
            <a:ext cx="8610600" cy="624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91387" y="6384442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464652"/>
                </a:solidFill>
                <a:latin typeface="Arial"/>
                <a:cs typeface="Arial"/>
              </a:rPr>
              <a:t>46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4151" y="6432803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0" y="0"/>
                </a:moveTo>
                <a:lnTo>
                  <a:pt x="0" y="190500"/>
                </a:lnTo>
                <a:lnTo>
                  <a:pt x="120396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80158" y="339597"/>
            <a:ext cx="570103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93115" algn="l"/>
              </a:tabLst>
            </a:pPr>
            <a:r>
              <a:rPr sz="3200" u="heavy" dirty="0">
                <a:solidFill>
                  <a:srgbClr val="A40020"/>
                </a:solidFill>
                <a:uFill>
                  <a:solidFill>
                    <a:srgbClr val="A40020"/>
                  </a:solidFill>
                </a:uFill>
                <a:latin typeface="Times New Roman"/>
                <a:cs typeface="Times New Roman"/>
              </a:rPr>
              <a:t>III.	</a:t>
            </a:r>
            <a:r>
              <a:rPr sz="3200" u="heavy" spc="-5" dirty="0">
                <a:solidFill>
                  <a:srgbClr val="A40020"/>
                </a:solidFill>
                <a:uFill>
                  <a:solidFill>
                    <a:srgbClr val="A40020"/>
                  </a:solidFill>
                </a:uFill>
                <a:latin typeface="Times New Roman"/>
                <a:cs typeface="Times New Roman"/>
              </a:rPr>
              <a:t>Surface </a:t>
            </a:r>
            <a:r>
              <a:rPr sz="3200" u="heavy" spc="-15" dirty="0">
                <a:solidFill>
                  <a:srgbClr val="A40020"/>
                </a:solidFill>
                <a:uFill>
                  <a:solidFill>
                    <a:srgbClr val="A40020"/>
                  </a:solidFill>
                </a:uFill>
                <a:latin typeface="Times New Roman"/>
                <a:cs typeface="Times New Roman"/>
              </a:rPr>
              <a:t>Area</a:t>
            </a:r>
            <a:r>
              <a:rPr sz="3200" u="heavy" spc="-220" dirty="0">
                <a:solidFill>
                  <a:srgbClr val="A40020"/>
                </a:solidFill>
                <a:uFill>
                  <a:solidFill>
                    <a:srgbClr val="A4002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u="heavy" dirty="0">
                <a:solidFill>
                  <a:srgbClr val="A40020"/>
                </a:solidFill>
                <a:uFill>
                  <a:solidFill>
                    <a:srgbClr val="A40020"/>
                  </a:solidFill>
                </a:uFill>
                <a:latin typeface="Times New Roman"/>
                <a:cs typeface="Times New Roman"/>
              </a:rPr>
              <a:t>Determination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75553" y="6401332"/>
            <a:ext cx="27432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464652"/>
                </a:solidFill>
                <a:latin typeface="Arial"/>
                <a:cs typeface="Arial"/>
              </a:rPr>
              <a:pPr marL="38100">
                <a:lnSpc>
                  <a:spcPts val="1650"/>
                </a:lnSpc>
              </a:pPr>
              <a:t>47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6016" y="948588"/>
            <a:ext cx="8502015" cy="547624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50800" algn="just">
              <a:lnSpc>
                <a:spcPct val="100000"/>
              </a:lnSpc>
              <a:spcBef>
                <a:spcPts val="365"/>
              </a:spcBef>
            </a:pPr>
            <a:r>
              <a:rPr sz="2800" b="1" spc="-5" dirty="0">
                <a:solidFill>
                  <a:srgbClr val="A40020"/>
                </a:solidFill>
                <a:latin typeface="Times New Roman"/>
                <a:cs typeface="Times New Roman"/>
              </a:rPr>
              <a:t>1. Adsorption</a:t>
            </a:r>
            <a:r>
              <a:rPr sz="2800" b="1" spc="-150" dirty="0">
                <a:solidFill>
                  <a:srgbClr val="A4002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A40020"/>
                </a:solidFill>
                <a:latin typeface="Times New Roman"/>
                <a:cs typeface="Times New Roman"/>
              </a:rPr>
              <a:t>method:</a:t>
            </a:r>
            <a:endParaRPr sz="2800">
              <a:latin typeface="Times New Roman"/>
              <a:cs typeface="Times New Roman"/>
            </a:endParaRPr>
          </a:p>
          <a:p>
            <a:pPr marL="325120" indent="-274320" algn="just">
              <a:lnSpc>
                <a:spcPts val="3190"/>
              </a:lnSpc>
              <a:spcBef>
                <a:spcPts val="260"/>
              </a:spcBef>
              <a:buClr>
                <a:srgbClr val="717BA2"/>
              </a:buClr>
              <a:buSzPct val="75000"/>
              <a:buFont typeface="Wingdings"/>
              <a:buChar char=""/>
              <a:tabLst>
                <a:tab pos="32512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Surface </a:t>
            </a:r>
            <a:r>
              <a:rPr sz="2800" b="1" spc="-15" dirty="0">
                <a:latin typeface="Times New Roman"/>
                <a:cs typeface="Times New Roman"/>
              </a:rPr>
              <a:t>area </a:t>
            </a:r>
            <a:r>
              <a:rPr sz="2800" spc="-5" dirty="0">
                <a:latin typeface="Times New Roman"/>
                <a:cs typeface="Times New Roman"/>
              </a:rPr>
              <a:t>is </a:t>
            </a:r>
            <a:r>
              <a:rPr sz="2800" spc="-10" dirty="0">
                <a:latin typeface="Times New Roman"/>
                <a:cs typeface="Times New Roman"/>
              </a:rPr>
              <a:t>most commonly </a:t>
            </a:r>
            <a:r>
              <a:rPr sz="2800" spc="-5" dirty="0">
                <a:latin typeface="Times New Roman"/>
                <a:cs typeface="Times New Roman"/>
              </a:rPr>
              <a:t>determined based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on</a:t>
            </a:r>
            <a:endParaRPr sz="2800">
              <a:latin typeface="Times New Roman"/>
              <a:cs typeface="Times New Roman"/>
            </a:endParaRPr>
          </a:p>
          <a:p>
            <a:pPr marL="324485" algn="just">
              <a:lnSpc>
                <a:spcPts val="3190"/>
              </a:lnSpc>
            </a:pPr>
            <a:r>
              <a:rPr sz="2800" b="1" spc="-20" dirty="0">
                <a:latin typeface="Times New Roman"/>
                <a:cs typeface="Times New Roman"/>
              </a:rPr>
              <a:t>Brunauer-Emmett-Teller </a:t>
            </a:r>
            <a:r>
              <a:rPr sz="2800" b="1" spc="-5" dirty="0">
                <a:latin typeface="Times New Roman"/>
                <a:cs typeface="Times New Roman"/>
              </a:rPr>
              <a:t>(BET) </a:t>
            </a:r>
            <a:r>
              <a:rPr sz="2800" dirty="0">
                <a:latin typeface="Times New Roman"/>
                <a:cs typeface="Times New Roman"/>
              </a:rPr>
              <a:t>theory </a:t>
            </a:r>
            <a:r>
              <a:rPr sz="2800" spc="-5" dirty="0">
                <a:latin typeface="Times New Roman"/>
                <a:cs typeface="Times New Roman"/>
              </a:rPr>
              <a:t>of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adsorption.</a:t>
            </a:r>
            <a:endParaRPr sz="2800">
              <a:latin typeface="Times New Roman"/>
              <a:cs typeface="Times New Roman"/>
            </a:endParaRPr>
          </a:p>
          <a:p>
            <a:pPr marL="324485" marR="487680" indent="-274320" algn="just">
              <a:lnSpc>
                <a:spcPts val="3020"/>
              </a:lnSpc>
              <a:spcBef>
                <a:spcPts val="655"/>
              </a:spcBef>
              <a:buClr>
                <a:srgbClr val="717BA2"/>
              </a:buClr>
              <a:buSzPct val="75000"/>
              <a:buFont typeface="Wingdings"/>
              <a:buChar char=""/>
              <a:tabLst>
                <a:tab pos="325120" algn="l"/>
              </a:tabLst>
            </a:pPr>
            <a:r>
              <a:rPr sz="2800" spc="-5" dirty="0">
                <a:latin typeface="Times New Roman"/>
                <a:cs typeface="Times New Roman"/>
              </a:rPr>
              <a:t>Most substances adsorb a monomolecular layer of gas  under certain conditions of partial pressure of gas and  temperature.</a:t>
            </a:r>
            <a:endParaRPr sz="2800">
              <a:latin typeface="Times New Roman"/>
              <a:cs typeface="Times New Roman"/>
            </a:endParaRPr>
          </a:p>
          <a:p>
            <a:pPr marL="324485" marR="196850" indent="-274320">
              <a:lnSpc>
                <a:spcPts val="3020"/>
              </a:lnSpc>
              <a:spcBef>
                <a:spcPts val="610"/>
              </a:spcBef>
              <a:buClr>
                <a:srgbClr val="717BA2"/>
              </a:buClr>
              <a:buSzPct val="75000"/>
              <a:buFont typeface="Wingdings"/>
              <a:buChar char=""/>
              <a:tabLst>
                <a:tab pos="324485" algn="l"/>
                <a:tab pos="325120" algn="l"/>
              </a:tabLst>
            </a:pP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dirty="0">
                <a:latin typeface="Times New Roman"/>
                <a:cs typeface="Times New Roman"/>
              </a:rPr>
              <a:t>adsorption </a:t>
            </a:r>
            <a:r>
              <a:rPr sz="2800" spc="-5" dirty="0">
                <a:latin typeface="Times New Roman"/>
                <a:cs typeface="Times New Roman"/>
              </a:rPr>
              <a:t>process is carried </a:t>
            </a:r>
            <a:r>
              <a:rPr sz="2800" dirty="0">
                <a:latin typeface="Times New Roman"/>
                <a:cs typeface="Times New Roman"/>
              </a:rPr>
              <a:t>out </a:t>
            </a:r>
            <a:r>
              <a:rPr sz="2800" b="1" spc="-5" dirty="0">
                <a:latin typeface="Times New Roman"/>
                <a:cs typeface="Times New Roman"/>
              </a:rPr>
              <a:t>at liquid </a:t>
            </a:r>
            <a:r>
              <a:rPr sz="2800" b="1" spc="-10" dirty="0">
                <a:latin typeface="Times New Roman"/>
                <a:cs typeface="Times New Roman"/>
              </a:rPr>
              <a:t>nitrogen  temperatures</a:t>
            </a:r>
            <a:r>
              <a:rPr sz="2800" b="1" spc="2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-196˚C.</a:t>
            </a:r>
            <a:endParaRPr sz="2800">
              <a:latin typeface="Times New Roman"/>
              <a:cs typeface="Times New Roman"/>
            </a:endParaRPr>
          </a:p>
          <a:p>
            <a:pPr marL="324485" marR="219710" indent="-274320">
              <a:lnSpc>
                <a:spcPct val="90000"/>
              </a:lnSpc>
              <a:spcBef>
                <a:spcPts val="560"/>
              </a:spcBef>
              <a:buClr>
                <a:srgbClr val="717BA2"/>
              </a:buClr>
              <a:buSzPct val="75000"/>
              <a:buFont typeface="Wingdings"/>
              <a:buChar char=""/>
              <a:tabLst>
                <a:tab pos="324485" algn="l"/>
                <a:tab pos="325120" algn="l"/>
              </a:tabLst>
            </a:pPr>
            <a:r>
              <a:rPr sz="2800" spc="-5" dirty="0">
                <a:latin typeface="Times New Roman"/>
                <a:cs typeface="Times New Roman"/>
              </a:rPr>
              <a:t>Once surface adsorption has reached equilibrium, </a:t>
            </a:r>
            <a:r>
              <a:rPr sz="2800" dirty="0">
                <a:latin typeface="Times New Roman"/>
                <a:cs typeface="Times New Roman"/>
              </a:rPr>
              <a:t>the  </a:t>
            </a:r>
            <a:r>
              <a:rPr sz="2800" spc="-5" dirty="0">
                <a:latin typeface="Times New Roman"/>
                <a:cs typeface="Times New Roman"/>
              </a:rPr>
              <a:t>sample is heated at </a:t>
            </a:r>
            <a:r>
              <a:rPr sz="2800" spc="-95" dirty="0">
                <a:latin typeface="Times New Roman"/>
                <a:cs typeface="Times New Roman"/>
              </a:rPr>
              <a:t>RT </a:t>
            </a:r>
            <a:r>
              <a:rPr sz="2800" spc="-5" dirty="0">
                <a:latin typeface="Times New Roman"/>
                <a:cs typeface="Times New Roman"/>
              </a:rPr>
              <a:t>and </a:t>
            </a:r>
            <a:r>
              <a:rPr sz="2800" dirty="0">
                <a:latin typeface="Times New Roman"/>
                <a:cs typeface="Times New Roman"/>
              </a:rPr>
              <a:t>Nitrogen </a:t>
            </a:r>
            <a:r>
              <a:rPr sz="2800" spc="-5" dirty="0">
                <a:latin typeface="Times New Roman"/>
                <a:cs typeface="Times New Roman"/>
              </a:rPr>
              <a:t>gas is desorbed. Its  volume is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measured.</a:t>
            </a:r>
            <a:endParaRPr sz="2800">
              <a:latin typeface="Times New Roman"/>
              <a:cs typeface="Times New Roman"/>
            </a:endParaRPr>
          </a:p>
          <a:p>
            <a:pPr marL="325120" indent="-274320" algn="just">
              <a:lnSpc>
                <a:spcPts val="3240"/>
              </a:lnSpc>
              <a:spcBef>
                <a:spcPts val="170"/>
              </a:spcBef>
              <a:buClr>
                <a:srgbClr val="717BA2"/>
              </a:buClr>
              <a:buSzPct val="75000"/>
              <a:buFont typeface="Wingdings"/>
              <a:buChar char=""/>
              <a:tabLst>
                <a:tab pos="325120" algn="l"/>
              </a:tabLst>
            </a:pPr>
            <a:r>
              <a:rPr sz="2800" spc="-5" dirty="0">
                <a:latin typeface="Times New Roman"/>
                <a:cs typeface="Times New Roman"/>
              </a:rPr>
              <a:t>As </a:t>
            </a:r>
            <a:r>
              <a:rPr sz="2800" spc="-10" dirty="0">
                <a:latin typeface="Times New Roman"/>
                <a:cs typeface="Times New Roman"/>
              </a:rPr>
              <a:t>each </a:t>
            </a:r>
            <a:r>
              <a:rPr sz="2800" spc="-210" dirty="0">
                <a:latin typeface="Times New Roman"/>
                <a:cs typeface="Times New Roman"/>
              </a:rPr>
              <a:t>N</a:t>
            </a:r>
            <a:r>
              <a:rPr sz="2775" spc="-315" baseline="-21021" dirty="0">
                <a:latin typeface="Arial"/>
                <a:cs typeface="Arial"/>
              </a:rPr>
              <a:t>2 </a:t>
            </a:r>
            <a:r>
              <a:rPr sz="2800" spc="-5" dirty="0">
                <a:latin typeface="Times New Roman"/>
                <a:cs typeface="Times New Roman"/>
              </a:rPr>
              <a:t>mol. occupies </a:t>
            </a:r>
            <a:r>
              <a:rPr sz="2800" dirty="0">
                <a:latin typeface="Times New Roman"/>
                <a:cs typeface="Times New Roman"/>
              </a:rPr>
              <a:t>fixed </a:t>
            </a:r>
            <a:r>
              <a:rPr sz="2800" spc="-5" dirty="0">
                <a:latin typeface="Times New Roman"/>
                <a:cs typeface="Times New Roman"/>
              </a:rPr>
              <a:t>area, one </a:t>
            </a:r>
            <a:r>
              <a:rPr sz="2800" spc="-10" dirty="0">
                <a:latin typeface="Times New Roman"/>
                <a:cs typeface="Times New Roman"/>
              </a:rPr>
              <a:t>can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compute</a:t>
            </a:r>
            <a:endParaRPr sz="2800">
              <a:latin typeface="Times New Roman"/>
              <a:cs typeface="Times New Roman"/>
            </a:endParaRPr>
          </a:p>
          <a:p>
            <a:pPr marL="220979" algn="just">
              <a:lnSpc>
                <a:spcPts val="3240"/>
              </a:lnSpc>
              <a:tabLst>
                <a:tab pos="8450580" algn="l"/>
              </a:tabLst>
            </a:pPr>
            <a:r>
              <a:rPr sz="2800" u="dash" spc="110" dirty="0">
                <a:uFill>
                  <a:solidFill>
                    <a:srgbClr val="9FB8CD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dash" spc="-5" dirty="0">
                <a:uFill>
                  <a:solidFill>
                    <a:srgbClr val="9FB8CD"/>
                  </a:solidFill>
                </a:uFill>
                <a:latin typeface="Times New Roman"/>
                <a:cs typeface="Times New Roman"/>
              </a:rPr>
              <a:t>surface area of pre-weighed sample.	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353555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4151" y="6432803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0" y="0"/>
                </a:moveTo>
                <a:lnTo>
                  <a:pt x="0" y="190500"/>
                </a:lnTo>
                <a:lnTo>
                  <a:pt x="120396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43226" y="63195"/>
            <a:ext cx="5376545" cy="560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0" u="heavy" dirty="0">
                <a:solidFill>
                  <a:srgbClr val="A40020"/>
                </a:solidFill>
                <a:uFill>
                  <a:solidFill>
                    <a:srgbClr val="A40020"/>
                  </a:solidFill>
                </a:uFill>
                <a:latin typeface="Times New Roman"/>
                <a:cs typeface="Times New Roman"/>
              </a:rPr>
              <a:t>Surface </a:t>
            </a:r>
            <a:r>
              <a:rPr sz="3500" u="heavy" spc="-15" dirty="0">
                <a:solidFill>
                  <a:srgbClr val="A40020"/>
                </a:solidFill>
                <a:uFill>
                  <a:solidFill>
                    <a:srgbClr val="A40020"/>
                  </a:solidFill>
                </a:uFill>
                <a:latin typeface="Times New Roman"/>
                <a:cs typeface="Times New Roman"/>
              </a:rPr>
              <a:t>Area</a:t>
            </a:r>
            <a:r>
              <a:rPr sz="3500" u="heavy" spc="-300" dirty="0">
                <a:solidFill>
                  <a:srgbClr val="A40020"/>
                </a:solidFill>
                <a:uFill>
                  <a:solidFill>
                    <a:srgbClr val="A4002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500" u="heavy" dirty="0">
                <a:solidFill>
                  <a:srgbClr val="A40020"/>
                </a:solidFill>
                <a:uFill>
                  <a:solidFill>
                    <a:srgbClr val="A40020"/>
                  </a:solidFill>
                </a:uFill>
                <a:latin typeface="Times New Roman"/>
                <a:cs typeface="Times New Roman"/>
              </a:rPr>
              <a:t>Determination</a:t>
            </a:r>
            <a:endParaRPr sz="35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75553" y="6401332"/>
            <a:ext cx="27432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464652"/>
                </a:solidFill>
                <a:latin typeface="Arial"/>
                <a:cs typeface="Arial"/>
              </a:rPr>
              <a:pPr marL="38100">
                <a:lnSpc>
                  <a:spcPts val="1650"/>
                </a:lnSpc>
              </a:pPr>
              <a:t>48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4116" y="697880"/>
            <a:ext cx="8425815" cy="5490845"/>
          </a:xfrm>
          <a:prstGeom prst="rect">
            <a:avLst/>
          </a:prstGeom>
        </p:spPr>
        <p:txBody>
          <a:bodyPr vert="horz" wrap="square" lIns="0" tIns="12636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8412480" algn="l"/>
              </a:tabLst>
            </a:pPr>
            <a:r>
              <a:rPr sz="3000" b="1" dirty="0">
                <a:solidFill>
                  <a:srgbClr val="A40020"/>
                </a:solidFill>
                <a:latin typeface="Times New Roman"/>
                <a:cs typeface="Times New Roman"/>
              </a:rPr>
              <a:t>2</a:t>
            </a:r>
            <a:r>
              <a:rPr sz="3000" b="1" u="dash" dirty="0">
                <a:solidFill>
                  <a:srgbClr val="A40020"/>
                </a:solidFill>
                <a:uFill>
                  <a:solidFill>
                    <a:srgbClr val="9FB8CD"/>
                  </a:solidFill>
                </a:uFill>
                <a:latin typeface="Times New Roman"/>
                <a:cs typeface="Times New Roman"/>
              </a:rPr>
              <a:t>. </a:t>
            </a:r>
            <a:r>
              <a:rPr sz="3000" b="1" u="dash" spc="-5" dirty="0">
                <a:solidFill>
                  <a:srgbClr val="A40020"/>
                </a:solidFill>
                <a:uFill>
                  <a:solidFill>
                    <a:srgbClr val="9FB8CD"/>
                  </a:solidFill>
                </a:uFill>
                <a:latin typeface="Times New Roman"/>
                <a:cs typeface="Times New Roman"/>
              </a:rPr>
              <a:t>Air Permeability</a:t>
            </a:r>
            <a:r>
              <a:rPr sz="3000" b="1" u="dash" spc="-229" dirty="0">
                <a:solidFill>
                  <a:srgbClr val="A40020"/>
                </a:solidFill>
                <a:uFill>
                  <a:solidFill>
                    <a:srgbClr val="9FB8CD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000" b="1" u="dash" dirty="0">
                <a:solidFill>
                  <a:srgbClr val="A40020"/>
                </a:solidFill>
                <a:uFill>
                  <a:solidFill>
                    <a:srgbClr val="9FB8CD"/>
                  </a:solidFill>
                </a:uFill>
                <a:latin typeface="Times New Roman"/>
                <a:cs typeface="Times New Roman"/>
              </a:rPr>
              <a:t>method:	</a:t>
            </a:r>
            <a:endParaRPr sz="3000">
              <a:latin typeface="Times New Roman"/>
              <a:cs typeface="Times New Roman"/>
            </a:endParaRPr>
          </a:p>
          <a:p>
            <a:pPr marL="396240" indent="-274955">
              <a:lnSpc>
                <a:spcPct val="100000"/>
              </a:lnSpc>
              <a:spcBef>
                <a:spcPts val="965"/>
              </a:spcBef>
              <a:buClr>
                <a:srgbClr val="717BA2"/>
              </a:buClr>
              <a:buSzPct val="75000"/>
              <a:buFont typeface="Arial"/>
              <a:buChar char=""/>
              <a:tabLst>
                <a:tab pos="396875" algn="l"/>
              </a:tabLst>
            </a:pPr>
            <a:r>
              <a:rPr sz="3200" dirty="0">
                <a:latin typeface="Times New Roman"/>
                <a:cs typeface="Times New Roman"/>
              </a:rPr>
              <a:t>Powder is packed in sample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holder</a:t>
            </a:r>
            <a:endParaRPr sz="3200">
              <a:latin typeface="Times New Roman"/>
              <a:cs typeface="Times New Roman"/>
            </a:endParaRPr>
          </a:p>
          <a:p>
            <a:pPr marL="396240" indent="-274955">
              <a:lnSpc>
                <a:spcPct val="100000"/>
              </a:lnSpc>
              <a:spcBef>
                <a:spcPts val="605"/>
              </a:spcBef>
              <a:buClr>
                <a:srgbClr val="717BA2"/>
              </a:buClr>
              <a:buSzPct val="75000"/>
              <a:buFont typeface="Arial"/>
              <a:buChar char=""/>
              <a:tabLst>
                <a:tab pos="396875" algn="l"/>
              </a:tabLst>
            </a:pPr>
            <a:r>
              <a:rPr sz="3200" dirty="0">
                <a:latin typeface="Times New Roman"/>
                <a:cs typeface="Times New Roman"/>
              </a:rPr>
              <a:t>Packing appears as series of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capillaries</a:t>
            </a:r>
            <a:endParaRPr sz="3200">
              <a:latin typeface="Times New Roman"/>
              <a:cs typeface="Times New Roman"/>
            </a:endParaRPr>
          </a:p>
          <a:p>
            <a:pPr marL="396240" marR="363220" indent="-274320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000"/>
              <a:buFont typeface="Arial"/>
              <a:buChar char=""/>
              <a:tabLst>
                <a:tab pos="396875" algn="l"/>
              </a:tabLst>
            </a:pPr>
            <a:r>
              <a:rPr sz="3200" dirty="0">
                <a:latin typeface="Times New Roman"/>
                <a:cs typeface="Times New Roman"/>
              </a:rPr>
              <a:t>Air </a:t>
            </a:r>
            <a:r>
              <a:rPr sz="3200" spc="-5" dirty="0">
                <a:latin typeface="Times New Roman"/>
                <a:cs typeface="Times New Roman"/>
              </a:rPr>
              <a:t>is </a:t>
            </a:r>
            <a:r>
              <a:rPr sz="3200" dirty="0">
                <a:latin typeface="Times New Roman"/>
                <a:cs typeface="Times New Roman"/>
              </a:rPr>
              <a:t>allowed to pass through the capillaries </a:t>
            </a:r>
            <a:r>
              <a:rPr sz="3200" spc="-220" dirty="0">
                <a:latin typeface="Times New Roman"/>
                <a:cs typeface="Times New Roman"/>
              </a:rPr>
              <a:t>at  </a:t>
            </a:r>
            <a:r>
              <a:rPr sz="3200" dirty="0">
                <a:latin typeface="Times New Roman"/>
                <a:cs typeface="Times New Roman"/>
              </a:rPr>
              <a:t>constant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pressure</a:t>
            </a:r>
            <a:endParaRPr sz="3200">
              <a:latin typeface="Times New Roman"/>
              <a:cs typeface="Times New Roman"/>
            </a:endParaRPr>
          </a:p>
          <a:p>
            <a:pPr marL="396240" marR="1147445" indent="-274320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000"/>
              <a:buFont typeface="Arial"/>
              <a:buChar char=""/>
              <a:tabLst>
                <a:tab pos="396875" algn="l"/>
              </a:tabLst>
            </a:pPr>
            <a:r>
              <a:rPr sz="3200" dirty="0">
                <a:latin typeface="Times New Roman"/>
                <a:cs typeface="Times New Roman"/>
              </a:rPr>
              <a:t>Resistance is created as air passes </a:t>
            </a:r>
            <a:r>
              <a:rPr sz="3200" spc="-65" dirty="0">
                <a:latin typeface="Times New Roman"/>
                <a:cs typeface="Times New Roman"/>
              </a:rPr>
              <a:t>through  </a:t>
            </a:r>
            <a:r>
              <a:rPr sz="3200" dirty="0">
                <a:latin typeface="Times New Roman"/>
                <a:cs typeface="Times New Roman"/>
              </a:rPr>
              <a:t>capillaries thus causing pressure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drop.</a:t>
            </a:r>
            <a:endParaRPr sz="3200">
              <a:latin typeface="Times New Roman"/>
              <a:cs typeface="Times New Roman"/>
            </a:endParaRPr>
          </a:p>
          <a:p>
            <a:pPr marL="396240" indent="-274955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000"/>
              <a:buFont typeface="Arial"/>
              <a:buChar char=""/>
              <a:tabLst>
                <a:tab pos="396875" algn="l"/>
              </a:tabLst>
            </a:pPr>
            <a:r>
              <a:rPr sz="3200" dirty="0">
                <a:latin typeface="Times New Roman"/>
                <a:cs typeface="Times New Roman"/>
              </a:rPr>
              <a:t>Greater the surface area greater the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resistance</a:t>
            </a:r>
            <a:endParaRPr sz="3200">
              <a:latin typeface="Times New Roman"/>
              <a:cs typeface="Times New Roman"/>
            </a:endParaRPr>
          </a:p>
          <a:p>
            <a:pPr marL="396240" marR="833119" indent="-274320">
              <a:lnSpc>
                <a:spcPct val="100000"/>
              </a:lnSpc>
              <a:spcBef>
                <a:spcPts val="605"/>
              </a:spcBef>
              <a:buClr>
                <a:srgbClr val="717BA2"/>
              </a:buClr>
              <a:buSzPct val="75000"/>
              <a:buFont typeface="Arial"/>
              <a:buChar char=""/>
              <a:tabLst>
                <a:tab pos="396875" algn="l"/>
              </a:tabLst>
            </a:pPr>
            <a:r>
              <a:rPr sz="3200" dirty="0">
                <a:latin typeface="Times New Roman"/>
                <a:cs typeface="Times New Roman"/>
              </a:rPr>
              <a:t>Air permeability is inversely proportional </a:t>
            </a:r>
            <a:r>
              <a:rPr sz="3200" spc="-210" dirty="0">
                <a:latin typeface="Times New Roman"/>
                <a:cs typeface="Times New Roman"/>
              </a:rPr>
              <a:t>to  </a:t>
            </a:r>
            <a:r>
              <a:rPr sz="3200" dirty="0">
                <a:latin typeface="Times New Roman"/>
                <a:cs typeface="Times New Roman"/>
              </a:rPr>
              <a:t>the surface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area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457200"/>
            <a:ext cx="7620000" cy="5564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91387" y="6384442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464652"/>
                </a:solidFill>
                <a:latin typeface="Arial"/>
                <a:cs typeface="Arial"/>
              </a:rPr>
              <a:t>49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019800" y="467868"/>
            <a:ext cx="1893570" cy="5232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556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80"/>
              </a:spcBef>
            </a:pPr>
            <a:r>
              <a:rPr sz="2800" b="0" u="none" spc="-5" dirty="0">
                <a:latin typeface="Arial"/>
                <a:cs typeface="Arial"/>
              </a:rPr>
              <a:t>Ma</a:t>
            </a:r>
            <a:r>
              <a:rPr sz="2800" b="0" u="none" dirty="0">
                <a:latin typeface="Arial"/>
                <a:cs typeface="Arial"/>
              </a:rPr>
              <a:t>n</a:t>
            </a:r>
            <a:r>
              <a:rPr sz="2800" b="0" u="none" spc="-5" dirty="0">
                <a:latin typeface="Arial"/>
                <a:cs typeface="Arial"/>
              </a:rPr>
              <a:t>om</a:t>
            </a:r>
            <a:r>
              <a:rPr sz="2800" b="0" u="none" dirty="0">
                <a:latin typeface="Arial"/>
                <a:cs typeface="Arial"/>
              </a:rPr>
              <a:t>e</a:t>
            </a:r>
            <a:r>
              <a:rPr sz="2800" b="0" u="none" spc="-5" dirty="0">
                <a:latin typeface="Arial"/>
                <a:cs typeface="Arial"/>
              </a:rPr>
              <a:t>ter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4151" y="6432803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0" y="0"/>
                </a:moveTo>
                <a:lnTo>
                  <a:pt x="0" y="190500"/>
                </a:lnTo>
                <a:lnTo>
                  <a:pt x="120396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4939" y="246075"/>
            <a:ext cx="854456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0"/>
              </a:spcBef>
              <a:tabLst>
                <a:tab pos="8531225" algn="l"/>
              </a:tabLst>
            </a:pPr>
            <a:r>
              <a:rPr dirty="0">
                <a:latin typeface="Times New Roman"/>
                <a:cs typeface="Times New Roman"/>
              </a:rPr>
              <a:t>Need/ </a:t>
            </a:r>
            <a:r>
              <a:rPr spc="-5" dirty="0">
                <a:latin typeface="Times New Roman"/>
                <a:cs typeface="Times New Roman"/>
              </a:rPr>
              <a:t>Importance/ Application </a:t>
            </a:r>
            <a:r>
              <a:rPr dirty="0">
                <a:latin typeface="Times New Roman"/>
                <a:cs typeface="Times New Roman"/>
              </a:rPr>
              <a:t>of </a:t>
            </a:r>
            <a:r>
              <a:rPr u="none" dirty="0">
                <a:latin typeface="Times New Roman"/>
                <a:cs typeface="Times New Roman"/>
              </a:rPr>
              <a:t> </a:t>
            </a:r>
            <a:r>
              <a:rPr u="dbl" spc="-10" dirty="0">
                <a:uFill>
                  <a:solidFill>
                    <a:srgbClr val="9FB8CD"/>
                  </a:solidFill>
                </a:uFill>
                <a:latin typeface="Times New Roman"/>
                <a:cs typeface="Times New Roman"/>
              </a:rPr>
              <a:t>Micromeriti</a:t>
            </a:r>
            <a:r>
              <a:rPr spc="-10" dirty="0">
                <a:latin typeface="Times New Roman"/>
                <a:cs typeface="Times New Roman"/>
              </a:rPr>
              <a:t>c</a:t>
            </a:r>
            <a:r>
              <a:rPr u="none" spc="-10" dirty="0">
                <a:latin typeface="Times New Roman"/>
                <a:cs typeface="Times New Roman"/>
              </a:rPr>
              <a:t>s	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65987" y="6401332"/>
            <a:ext cx="17589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464652"/>
                </a:solidFill>
                <a:latin typeface="Arial"/>
                <a:cs typeface="Arial"/>
              </a:rPr>
              <a:pPr marL="38100">
                <a:lnSpc>
                  <a:spcPts val="1650"/>
                </a:lnSpc>
              </a:pPr>
              <a:t>5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4939" y="1421638"/>
            <a:ext cx="8691245" cy="4980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97790" indent="-274320" algn="just">
              <a:lnSpc>
                <a:spcPct val="100000"/>
              </a:lnSpc>
              <a:spcBef>
                <a:spcPts val="105"/>
              </a:spcBef>
              <a:buAutoNum type="arabicPeriod" startAt="2"/>
              <a:tabLst>
                <a:tab pos="396875" algn="l"/>
              </a:tabLst>
            </a:pPr>
            <a:r>
              <a:rPr sz="3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Absorption and drug action:</a:t>
            </a:r>
            <a:r>
              <a:rPr sz="3200" b="1" dirty="0">
                <a:latin typeface="Times New Roman"/>
                <a:cs typeface="Times New Roman"/>
              </a:rPr>
              <a:t> Particle size and  surface </a:t>
            </a:r>
            <a:r>
              <a:rPr sz="3200" b="1" spc="-15" dirty="0">
                <a:latin typeface="Times New Roman"/>
                <a:cs typeface="Times New Roman"/>
              </a:rPr>
              <a:t>area </a:t>
            </a:r>
            <a:r>
              <a:rPr sz="3200" b="1" dirty="0">
                <a:latin typeface="Times New Roman"/>
                <a:cs typeface="Times New Roman"/>
              </a:rPr>
              <a:t>influence the </a:t>
            </a:r>
            <a:r>
              <a:rPr sz="3200" b="1" spc="-5" dirty="0">
                <a:latin typeface="Times New Roman"/>
                <a:cs typeface="Times New Roman"/>
              </a:rPr>
              <a:t>drug </a:t>
            </a:r>
            <a:r>
              <a:rPr sz="3200" b="1" dirty="0">
                <a:latin typeface="Times New Roman"/>
                <a:cs typeface="Times New Roman"/>
              </a:rPr>
              <a:t>absorption and  subsequently the therapeutic action. Higher the  dissolution faster the absorption. Hence</a:t>
            </a:r>
            <a:r>
              <a:rPr sz="3200" b="1" spc="-19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quicker  the drug</a:t>
            </a:r>
            <a:r>
              <a:rPr sz="3200" b="1" spc="-4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action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AutoNum type="arabicPeriod" startAt="2"/>
            </a:pPr>
            <a:endParaRPr sz="3850">
              <a:latin typeface="Times New Roman"/>
              <a:cs typeface="Times New Roman"/>
            </a:endParaRPr>
          </a:p>
          <a:p>
            <a:pPr marL="286385" marR="5080" indent="-274320">
              <a:lnSpc>
                <a:spcPct val="100000"/>
              </a:lnSpc>
              <a:buAutoNum type="arabicPeriod" startAt="2"/>
              <a:tabLst>
                <a:tab pos="419734" algn="l"/>
              </a:tabLst>
            </a:pPr>
            <a:r>
              <a:rPr sz="3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Physical stability</a:t>
            </a:r>
            <a:r>
              <a:rPr sz="3200" b="1" dirty="0">
                <a:latin typeface="Times New Roman"/>
                <a:cs typeface="Times New Roman"/>
              </a:rPr>
              <a:t> : </a:t>
            </a:r>
            <a:r>
              <a:rPr sz="3200" dirty="0">
                <a:latin typeface="Times New Roman"/>
                <a:cs typeface="Times New Roman"/>
              </a:rPr>
              <a:t>Particle size influences the  physical stability of suspensions and emulsions.  Smaller the size better is the physical stability </a:t>
            </a:r>
            <a:r>
              <a:rPr sz="3200" i="1" dirty="0">
                <a:latin typeface="Times New Roman"/>
                <a:cs typeface="Times New Roman"/>
              </a:rPr>
              <a:t>(as</a:t>
            </a:r>
            <a:r>
              <a:rPr sz="3200" i="1" spc="-90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it </a:t>
            </a:r>
            <a:r>
              <a:rPr sz="3200" i="1" u="dash" dirty="0">
                <a:uFill>
                  <a:solidFill>
                    <a:srgbClr val="9FB8CD"/>
                  </a:solidFill>
                </a:uFill>
                <a:latin typeface="Times New Roman"/>
                <a:cs typeface="Times New Roman"/>
              </a:rPr>
              <a:t> would take </a:t>
            </a:r>
            <a:r>
              <a:rPr sz="3200" i="1" u="dash" spc="-30" dirty="0">
                <a:uFill>
                  <a:solidFill>
                    <a:srgbClr val="9FB8CD"/>
                  </a:solidFill>
                </a:uFill>
                <a:latin typeface="Times New Roman"/>
                <a:cs typeface="Times New Roman"/>
              </a:rPr>
              <a:t>more </a:t>
            </a:r>
            <a:r>
              <a:rPr sz="3200" i="1" u="dash" dirty="0">
                <a:uFill>
                  <a:solidFill>
                    <a:srgbClr val="9FB8CD"/>
                  </a:solidFill>
                </a:uFill>
                <a:latin typeface="Times New Roman"/>
                <a:cs typeface="Times New Roman"/>
              </a:rPr>
              <a:t>time for particles to</a:t>
            </a:r>
            <a:r>
              <a:rPr sz="3200" i="1" u="dash" spc="-35" dirty="0">
                <a:uFill>
                  <a:solidFill>
                    <a:srgbClr val="9FB8CD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i="1" u="dash" dirty="0">
                <a:uFill>
                  <a:solidFill>
                    <a:srgbClr val="9FB8CD"/>
                  </a:solidFill>
                </a:uFill>
                <a:latin typeface="Times New Roman"/>
                <a:cs typeface="Times New Roman"/>
              </a:rPr>
              <a:t>agglomerate)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4151" y="6432803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0" y="0"/>
                </a:moveTo>
                <a:lnTo>
                  <a:pt x="0" y="190500"/>
                </a:lnTo>
                <a:lnTo>
                  <a:pt x="120396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5216" y="308559"/>
            <a:ext cx="8656955" cy="62306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75920" indent="-274320">
              <a:lnSpc>
                <a:spcPct val="100000"/>
              </a:lnSpc>
              <a:spcBef>
                <a:spcPts val="105"/>
              </a:spcBef>
              <a:buClr>
                <a:srgbClr val="717BA2"/>
              </a:buClr>
              <a:buSzPct val="75862"/>
              <a:buFont typeface="Wingdings"/>
              <a:buChar char=""/>
              <a:tabLst>
                <a:tab pos="375285" algn="l"/>
                <a:tab pos="375920" algn="l"/>
              </a:tabLst>
            </a:pPr>
            <a:r>
              <a:rPr sz="2900" b="1" dirty="0">
                <a:solidFill>
                  <a:srgbClr val="A40020"/>
                </a:solidFill>
                <a:latin typeface="Times New Roman"/>
                <a:cs typeface="Times New Roman"/>
              </a:rPr>
              <a:t>Surface </a:t>
            </a:r>
            <a:r>
              <a:rPr sz="2900" b="1" spc="-15" dirty="0">
                <a:solidFill>
                  <a:srgbClr val="A40020"/>
                </a:solidFill>
                <a:latin typeface="Times New Roman"/>
                <a:cs typeface="Times New Roman"/>
              </a:rPr>
              <a:t>area </a:t>
            </a:r>
            <a:r>
              <a:rPr sz="2900" dirty="0">
                <a:latin typeface="Times New Roman"/>
                <a:cs typeface="Times New Roman"/>
              </a:rPr>
              <a:t>of a powder </a:t>
            </a:r>
            <a:r>
              <a:rPr sz="2900" spc="-5" dirty="0">
                <a:latin typeface="Times New Roman"/>
                <a:cs typeface="Times New Roman"/>
              </a:rPr>
              <a:t>can </a:t>
            </a:r>
            <a:r>
              <a:rPr sz="2900" dirty="0">
                <a:latin typeface="Times New Roman"/>
                <a:cs typeface="Times New Roman"/>
              </a:rPr>
              <a:t>be </a:t>
            </a:r>
            <a:r>
              <a:rPr sz="2900" spc="-5" dirty="0">
                <a:latin typeface="Times New Roman"/>
                <a:cs typeface="Times New Roman"/>
              </a:rPr>
              <a:t>calculated</a:t>
            </a:r>
            <a:r>
              <a:rPr sz="2900" spc="-55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using</a:t>
            </a:r>
            <a:endParaRPr sz="2900">
              <a:latin typeface="Times New Roman"/>
              <a:cs typeface="Times New Roman"/>
            </a:endParaRPr>
          </a:p>
          <a:p>
            <a:pPr marL="271780">
              <a:lnSpc>
                <a:spcPct val="100000"/>
              </a:lnSpc>
              <a:tabLst>
                <a:tab pos="8501380" algn="l"/>
              </a:tabLst>
            </a:pPr>
            <a:r>
              <a:rPr sz="2900" u="dash" spc="90" dirty="0">
                <a:uFill>
                  <a:solidFill>
                    <a:srgbClr val="9FB8CD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900" u="dash" spc="-5" dirty="0">
                <a:uFill>
                  <a:solidFill>
                    <a:srgbClr val="9FB8CD"/>
                  </a:solidFill>
                </a:uFill>
                <a:latin typeface="Times New Roman"/>
                <a:cs typeface="Times New Roman"/>
              </a:rPr>
              <a:t>particle size </a:t>
            </a:r>
            <a:r>
              <a:rPr sz="2900" u="dash" dirty="0">
                <a:uFill>
                  <a:solidFill>
                    <a:srgbClr val="9FB8CD"/>
                  </a:solidFill>
                </a:uFill>
                <a:latin typeface="Times New Roman"/>
                <a:cs typeface="Times New Roman"/>
              </a:rPr>
              <a:t>data </a:t>
            </a:r>
            <a:r>
              <a:rPr sz="2900" u="dash" spc="-5" dirty="0">
                <a:uFill>
                  <a:solidFill>
                    <a:srgbClr val="9FB8CD"/>
                  </a:solidFill>
                </a:uFill>
                <a:latin typeface="Times New Roman"/>
                <a:cs typeface="Times New Roman"/>
              </a:rPr>
              <a:t>obtained </a:t>
            </a:r>
            <a:r>
              <a:rPr sz="2900" u="dash" dirty="0">
                <a:uFill>
                  <a:solidFill>
                    <a:srgbClr val="9FB8CD"/>
                  </a:solidFill>
                </a:uFill>
                <a:latin typeface="Times New Roman"/>
                <a:cs typeface="Times New Roman"/>
              </a:rPr>
              <a:t>from any </a:t>
            </a:r>
            <a:r>
              <a:rPr sz="2900" u="dash" spc="-5" dirty="0">
                <a:uFill>
                  <a:solidFill>
                    <a:srgbClr val="9FB8CD"/>
                  </a:solidFill>
                </a:uFill>
                <a:latin typeface="Times New Roman"/>
                <a:cs typeface="Times New Roman"/>
              </a:rPr>
              <a:t>suitable</a:t>
            </a:r>
            <a:r>
              <a:rPr sz="2900" u="dash" spc="-55" dirty="0">
                <a:uFill>
                  <a:solidFill>
                    <a:srgbClr val="9FB8CD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900" u="dash" spc="-5" dirty="0">
                <a:uFill>
                  <a:solidFill>
                    <a:srgbClr val="9FB8CD"/>
                  </a:solidFill>
                </a:uFill>
                <a:latin typeface="Times New Roman"/>
                <a:cs typeface="Times New Roman"/>
              </a:rPr>
              <a:t>method.	</a:t>
            </a:r>
            <a:endParaRPr sz="2900">
              <a:latin typeface="Times New Roman"/>
              <a:cs typeface="Times New Roman"/>
            </a:endParaRPr>
          </a:p>
          <a:p>
            <a:pPr marL="375285" marR="481330" indent="-274320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862"/>
              <a:buFont typeface="Wingdings"/>
              <a:buChar char=""/>
              <a:tabLst>
                <a:tab pos="375285" algn="l"/>
                <a:tab pos="375920" algn="l"/>
              </a:tabLst>
            </a:pPr>
            <a:r>
              <a:rPr sz="2900" dirty="0">
                <a:latin typeface="Times New Roman"/>
                <a:cs typeface="Times New Roman"/>
              </a:rPr>
              <a:t>Specific surface area i.e. surface area per unit</a:t>
            </a:r>
            <a:r>
              <a:rPr sz="2900" spc="-190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weight  </a:t>
            </a:r>
            <a:r>
              <a:rPr sz="2900" spc="5" dirty="0">
                <a:latin typeface="Times New Roman"/>
                <a:cs typeface="Times New Roman"/>
              </a:rPr>
              <a:t>(S</a:t>
            </a:r>
            <a:r>
              <a:rPr sz="2850" spc="7" baseline="-20467" dirty="0">
                <a:latin typeface="Times New Roman"/>
                <a:cs typeface="Times New Roman"/>
              </a:rPr>
              <a:t>w</a:t>
            </a:r>
            <a:r>
              <a:rPr sz="2900" spc="5" dirty="0">
                <a:latin typeface="Times New Roman"/>
                <a:cs typeface="Times New Roman"/>
              </a:rPr>
              <a:t>) </a:t>
            </a:r>
            <a:r>
              <a:rPr sz="2900" dirty="0">
                <a:latin typeface="Times New Roman"/>
                <a:cs typeface="Times New Roman"/>
              </a:rPr>
              <a:t>or unit </a:t>
            </a:r>
            <a:r>
              <a:rPr sz="2900" spc="-10" dirty="0">
                <a:latin typeface="Times New Roman"/>
                <a:cs typeface="Times New Roman"/>
              </a:rPr>
              <a:t>volume </a:t>
            </a:r>
            <a:r>
              <a:rPr sz="2900" spc="5" dirty="0">
                <a:latin typeface="Times New Roman"/>
                <a:cs typeface="Times New Roman"/>
              </a:rPr>
              <a:t>(S</a:t>
            </a:r>
            <a:r>
              <a:rPr sz="2850" spc="7" baseline="-20467" dirty="0">
                <a:latin typeface="Times New Roman"/>
                <a:cs typeface="Times New Roman"/>
              </a:rPr>
              <a:t>v</a:t>
            </a:r>
            <a:r>
              <a:rPr sz="2900" spc="5" dirty="0">
                <a:latin typeface="Times New Roman"/>
                <a:cs typeface="Times New Roman"/>
              </a:rPr>
              <a:t>) </a:t>
            </a:r>
            <a:r>
              <a:rPr sz="2900" spc="-5" dirty="0">
                <a:latin typeface="Times New Roman"/>
                <a:cs typeface="Times New Roman"/>
              </a:rPr>
              <a:t>can be </a:t>
            </a:r>
            <a:r>
              <a:rPr sz="2900" spc="-10" dirty="0">
                <a:latin typeface="Times New Roman"/>
                <a:cs typeface="Times New Roman"/>
              </a:rPr>
              <a:t>estimated </a:t>
            </a:r>
            <a:r>
              <a:rPr sz="2900" dirty="0">
                <a:latin typeface="Times New Roman"/>
                <a:cs typeface="Times New Roman"/>
              </a:rPr>
              <a:t>as</a:t>
            </a:r>
            <a:r>
              <a:rPr sz="2900" spc="-10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follows:</a:t>
            </a:r>
            <a:endParaRPr sz="2900">
              <a:latin typeface="Times New Roman"/>
              <a:cs typeface="Times New Roman"/>
            </a:endParaRPr>
          </a:p>
          <a:p>
            <a:pPr marL="375920" indent="-274320">
              <a:lnSpc>
                <a:spcPct val="100000"/>
              </a:lnSpc>
              <a:spcBef>
                <a:spcPts val="605"/>
              </a:spcBef>
              <a:buClr>
                <a:srgbClr val="717BA2"/>
              </a:buClr>
              <a:buSzPct val="75862"/>
              <a:buFont typeface="Wingdings"/>
              <a:buChar char=""/>
              <a:tabLst>
                <a:tab pos="375285" algn="l"/>
                <a:tab pos="375920" algn="l"/>
                <a:tab pos="887730" algn="l"/>
              </a:tabLst>
            </a:pPr>
            <a:r>
              <a:rPr sz="2900" spc="10" dirty="0">
                <a:latin typeface="Times New Roman"/>
                <a:cs typeface="Times New Roman"/>
              </a:rPr>
              <a:t>S</a:t>
            </a:r>
            <a:r>
              <a:rPr sz="2850" spc="15" baseline="-20467" dirty="0">
                <a:latin typeface="Times New Roman"/>
                <a:cs typeface="Times New Roman"/>
              </a:rPr>
              <a:t>v	</a:t>
            </a:r>
            <a:r>
              <a:rPr sz="2900" dirty="0">
                <a:latin typeface="Times New Roman"/>
                <a:cs typeface="Times New Roman"/>
              </a:rPr>
              <a:t>= </a:t>
            </a:r>
            <a:r>
              <a:rPr sz="29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surface area of</a:t>
            </a:r>
            <a:r>
              <a:rPr sz="2900" u="heavy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9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particles</a:t>
            </a:r>
            <a:endParaRPr sz="2900">
              <a:latin typeface="Times New Roman"/>
              <a:cs typeface="Times New Roman"/>
            </a:endParaRPr>
          </a:p>
          <a:p>
            <a:pPr marL="1482090">
              <a:lnSpc>
                <a:spcPct val="100000"/>
              </a:lnSpc>
              <a:spcBef>
                <a:spcPts val="600"/>
              </a:spcBef>
            </a:pPr>
            <a:r>
              <a:rPr sz="2900" spc="-5" dirty="0">
                <a:latin typeface="Times New Roman"/>
                <a:cs typeface="Times New Roman"/>
              </a:rPr>
              <a:t>volume </a:t>
            </a:r>
            <a:r>
              <a:rPr sz="2900" dirty="0">
                <a:latin typeface="Times New Roman"/>
                <a:cs typeface="Times New Roman"/>
              </a:rPr>
              <a:t>of</a:t>
            </a:r>
            <a:r>
              <a:rPr sz="2900" spc="5" dirty="0">
                <a:latin typeface="Times New Roman"/>
                <a:cs typeface="Times New Roman"/>
              </a:rPr>
              <a:t> </a:t>
            </a:r>
            <a:r>
              <a:rPr sz="2900" spc="-5" dirty="0">
                <a:latin typeface="Times New Roman"/>
                <a:cs typeface="Times New Roman"/>
              </a:rPr>
              <a:t>particles</a:t>
            </a:r>
            <a:endParaRPr sz="2900">
              <a:latin typeface="Times New Roman"/>
              <a:cs typeface="Times New Roman"/>
            </a:endParaRPr>
          </a:p>
          <a:p>
            <a:pPr marL="375285" marR="678180" indent="-375285">
              <a:lnSpc>
                <a:spcPts val="4079"/>
              </a:lnSpc>
              <a:spcBef>
                <a:spcPts val="235"/>
              </a:spcBef>
              <a:buClr>
                <a:srgbClr val="717BA2"/>
              </a:buClr>
              <a:buSzPct val="75862"/>
              <a:buFont typeface="Wingdings"/>
              <a:buChar char=""/>
              <a:tabLst>
                <a:tab pos="375285" algn="l"/>
                <a:tab pos="375920" algn="l"/>
                <a:tab pos="887730" algn="l"/>
                <a:tab pos="1279525" algn="l"/>
              </a:tabLst>
            </a:pPr>
            <a:r>
              <a:rPr sz="2900" spc="10" dirty="0">
                <a:latin typeface="Times New Roman"/>
                <a:cs typeface="Times New Roman"/>
              </a:rPr>
              <a:t>S</a:t>
            </a:r>
            <a:r>
              <a:rPr sz="2850" spc="15" baseline="-20467" dirty="0">
                <a:latin typeface="Times New Roman"/>
                <a:cs typeface="Times New Roman"/>
              </a:rPr>
              <a:t>v	</a:t>
            </a:r>
            <a:r>
              <a:rPr sz="2900" dirty="0">
                <a:latin typeface="Times New Roman"/>
                <a:cs typeface="Times New Roman"/>
              </a:rPr>
              <a:t>=	</a:t>
            </a:r>
            <a:r>
              <a:rPr sz="29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no. of </a:t>
            </a:r>
            <a:r>
              <a:rPr sz="29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particles </a:t>
            </a:r>
            <a:r>
              <a:rPr sz="29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x surface area of </a:t>
            </a:r>
            <a:r>
              <a:rPr sz="29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each</a:t>
            </a:r>
            <a:r>
              <a:rPr sz="2900" u="heavy" spc="-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9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particle </a:t>
            </a:r>
            <a:r>
              <a:rPr sz="2900" spc="-5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no. of </a:t>
            </a:r>
            <a:r>
              <a:rPr sz="2900" spc="-5" dirty="0">
                <a:latin typeface="Times New Roman"/>
                <a:cs typeface="Times New Roman"/>
              </a:rPr>
              <a:t>particles </a:t>
            </a:r>
            <a:r>
              <a:rPr sz="2900" dirty="0">
                <a:latin typeface="Times New Roman"/>
                <a:cs typeface="Times New Roman"/>
              </a:rPr>
              <a:t>x </a:t>
            </a:r>
            <a:r>
              <a:rPr sz="2900" spc="-10" dirty="0">
                <a:latin typeface="Times New Roman"/>
                <a:cs typeface="Times New Roman"/>
              </a:rPr>
              <a:t>volume </a:t>
            </a:r>
            <a:r>
              <a:rPr sz="2900" dirty="0">
                <a:latin typeface="Times New Roman"/>
                <a:cs typeface="Times New Roman"/>
              </a:rPr>
              <a:t>of </a:t>
            </a:r>
            <a:r>
              <a:rPr sz="2900" spc="-5" dirty="0">
                <a:latin typeface="Times New Roman"/>
                <a:cs typeface="Times New Roman"/>
              </a:rPr>
              <a:t>each</a:t>
            </a:r>
            <a:r>
              <a:rPr sz="2900" spc="-10" dirty="0">
                <a:latin typeface="Times New Roman"/>
                <a:cs typeface="Times New Roman"/>
              </a:rPr>
              <a:t> </a:t>
            </a:r>
            <a:r>
              <a:rPr sz="2900" spc="-5" dirty="0">
                <a:latin typeface="Times New Roman"/>
                <a:cs typeface="Times New Roman"/>
              </a:rPr>
              <a:t>particle</a:t>
            </a:r>
            <a:endParaRPr sz="2900">
              <a:latin typeface="Times New Roman"/>
              <a:cs typeface="Times New Roman"/>
            </a:endParaRPr>
          </a:p>
          <a:p>
            <a:pPr marL="375285" marR="30480" indent="-274320">
              <a:lnSpc>
                <a:spcPct val="100000"/>
              </a:lnSpc>
              <a:spcBef>
                <a:spcPts val="365"/>
              </a:spcBef>
            </a:pPr>
            <a:r>
              <a:rPr sz="2900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Surface </a:t>
            </a:r>
            <a:r>
              <a:rPr sz="2900" i="1" spc="-30" dirty="0">
                <a:solidFill>
                  <a:srgbClr val="001F5F"/>
                </a:solidFill>
                <a:latin typeface="Times New Roman"/>
                <a:cs typeface="Times New Roman"/>
              </a:rPr>
              <a:t>area </a:t>
            </a:r>
            <a:r>
              <a:rPr sz="2900" i="1" dirty="0">
                <a:solidFill>
                  <a:srgbClr val="001F5F"/>
                </a:solidFill>
                <a:latin typeface="Times New Roman"/>
                <a:cs typeface="Times New Roman"/>
              </a:rPr>
              <a:t>is an important parameter as </a:t>
            </a:r>
            <a:r>
              <a:rPr sz="2900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the  bioavailability </a:t>
            </a:r>
            <a:r>
              <a:rPr sz="2900" i="1" dirty="0">
                <a:solidFill>
                  <a:srgbClr val="001F5F"/>
                </a:solidFill>
                <a:latin typeface="Times New Roman"/>
                <a:cs typeface="Times New Roman"/>
              </a:rPr>
              <a:t>of </a:t>
            </a:r>
            <a:r>
              <a:rPr sz="2900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certain </a:t>
            </a:r>
            <a:r>
              <a:rPr sz="2900" i="1" dirty="0">
                <a:solidFill>
                  <a:srgbClr val="001F5F"/>
                </a:solidFill>
                <a:latin typeface="Times New Roman"/>
                <a:cs typeface="Times New Roman"/>
              </a:rPr>
              <a:t>drugs </a:t>
            </a:r>
            <a:r>
              <a:rPr sz="2900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is </a:t>
            </a:r>
            <a:r>
              <a:rPr sz="2900" i="1" dirty="0">
                <a:solidFill>
                  <a:srgbClr val="001F5F"/>
                </a:solidFill>
                <a:latin typeface="Times New Roman"/>
                <a:cs typeface="Times New Roman"/>
              </a:rPr>
              <a:t>dependant on surface  </a:t>
            </a:r>
            <a:r>
              <a:rPr sz="2900" i="1" spc="-25" dirty="0">
                <a:solidFill>
                  <a:srgbClr val="001F5F"/>
                </a:solidFill>
                <a:latin typeface="Times New Roman"/>
                <a:cs typeface="Times New Roman"/>
              </a:rPr>
              <a:t>area. </a:t>
            </a:r>
            <a:r>
              <a:rPr sz="2900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eg. </a:t>
            </a:r>
            <a:r>
              <a:rPr sz="2900" i="1" dirty="0">
                <a:solidFill>
                  <a:srgbClr val="001F5F"/>
                </a:solidFill>
                <a:latin typeface="Times New Roman"/>
                <a:cs typeface="Times New Roman"/>
              </a:rPr>
              <a:t>Bephenium </a:t>
            </a:r>
            <a:r>
              <a:rPr sz="2900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(anthelminitic), Griseofulvin (anti-  </a:t>
            </a:r>
            <a:r>
              <a:rPr sz="2900" i="1" dirty="0">
                <a:solidFill>
                  <a:srgbClr val="001F5F"/>
                </a:solidFill>
                <a:latin typeface="Times New Roman"/>
                <a:cs typeface="Times New Roman"/>
              </a:rPr>
              <a:t>fungal)- if the </a:t>
            </a:r>
            <a:r>
              <a:rPr sz="2900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surface </a:t>
            </a:r>
            <a:r>
              <a:rPr sz="2900" i="1" spc="-30" dirty="0">
                <a:solidFill>
                  <a:srgbClr val="001F5F"/>
                </a:solidFill>
                <a:latin typeface="Times New Roman"/>
                <a:cs typeface="Times New Roman"/>
              </a:rPr>
              <a:t>area </a:t>
            </a:r>
            <a:r>
              <a:rPr sz="2900" i="1" dirty="0">
                <a:solidFill>
                  <a:srgbClr val="001F5F"/>
                </a:solidFill>
                <a:latin typeface="Times New Roman"/>
                <a:cs typeface="Times New Roman"/>
              </a:rPr>
              <a:t>is </a:t>
            </a:r>
            <a:r>
              <a:rPr sz="2900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less than specified,</a:t>
            </a:r>
            <a:r>
              <a:rPr sz="2900" i="1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900" i="1" dirty="0">
                <a:solidFill>
                  <a:srgbClr val="001F5F"/>
                </a:solidFill>
                <a:latin typeface="Times New Roman"/>
                <a:cs typeface="Times New Roman"/>
              </a:rPr>
              <a:t>the</a:t>
            </a:r>
            <a:endParaRPr sz="2900">
              <a:latin typeface="Times New Roman"/>
              <a:cs typeface="Times New Roman"/>
            </a:endParaRPr>
          </a:p>
          <a:p>
            <a:pPr marL="271780">
              <a:lnSpc>
                <a:spcPct val="100000"/>
              </a:lnSpc>
              <a:spcBef>
                <a:spcPts val="5"/>
              </a:spcBef>
              <a:tabLst>
                <a:tab pos="8501380" algn="l"/>
              </a:tabLst>
            </a:pPr>
            <a:r>
              <a:rPr sz="2900" i="1" u="dash" spc="90" dirty="0">
                <a:solidFill>
                  <a:srgbClr val="001F5F"/>
                </a:solidFill>
                <a:uFill>
                  <a:solidFill>
                    <a:srgbClr val="9FB8CD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900" i="1" u="dash" dirty="0">
                <a:solidFill>
                  <a:srgbClr val="001F5F"/>
                </a:solidFill>
                <a:uFill>
                  <a:solidFill>
                    <a:srgbClr val="9FB8CD"/>
                  </a:solidFill>
                </a:uFill>
                <a:latin typeface="Times New Roman"/>
                <a:cs typeface="Times New Roman"/>
              </a:rPr>
              <a:t>absorption</a:t>
            </a:r>
            <a:r>
              <a:rPr sz="2900" i="1" u="dash" spc="-105" dirty="0">
                <a:solidFill>
                  <a:srgbClr val="001F5F"/>
                </a:solidFill>
                <a:uFill>
                  <a:solidFill>
                    <a:srgbClr val="9FB8CD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900" i="1" u="dash" spc="-15" dirty="0">
                <a:solidFill>
                  <a:srgbClr val="001F5F"/>
                </a:solidFill>
                <a:uFill>
                  <a:solidFill>
                    <a:srgbClr val="9FB8CD"/>
                  </a:solidFill>
                </a:uFill>
                <a:latin typeface="Times New Roman"/>
                <a:cs typeface="Times New Roman"/>
              </a:rPr>
              <a:t>decreases.	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00953" y="6384442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464652"/>
                </a:solidFill>
                <a:latin typeface="Arial"/>
                <a:cs typeface="Arial"/>
              </a:rPr>
              <a:t>50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11352" y="2816351"/>
            <a:ext cx="7321550" cy="1286510"/>
            <a:chOff x="911352" y="2816351"/>
            <a:chExt cx="7321550" cy="1286510"/>
          </a:xfrm>
        </p:grpSpPr>
        <p:sp>
          <p:nvSpPr>
            <p:cNvPr id="3" name="object 3"/>
            <p:cNvSpPr/>
            <p:nvPr/>
          </p:nvSpPr>
          <p:spPr>
            <a:xfrm>
              <a:off x="914400" y="2819399"/>
              <a:ext cx="7315200" cy="1280160"/>
            </a:xfrm>
            <a:custGeom>
              <a:avLst/>
              <a:gdLst/>
              <a:ahLst/>
              <a:cxnLst/>
              <a:rect l="l" t="t" r="r" b="b"/>
              <a:pathLst>
                <a:path w="7315200" h="1280160">
                  <a:moveTo>
                    <a:pt x="0" y="1280160"/>
                  </a:moveTo>
                  <a:lnTo>
                    <a:pt x="7315200" y="1280160"/>
                  </a:lnTo>
                  <a:lnTo>
                    <a:pt x="7315200" y="0"/>
                  </a:lnTo>
                  <a:lnTo>
                    <a:pt x="0" y="0"/>
                  </a:lnTo>
                  <a:lnTo>
                    <a:pt x="0" y="1280160"/>
                  </a:lnTo>
                  <a:close/>
                </a:path>
              </a:pathLst>
            </a:custGeom>
            <a:ln w="6096">
              <a:solidFill>
                <a:srgbClr val="717B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14400" y="2819399"/>
              <a:ext cx="228600" cy="1280160"/>
            </a:xfrm>
            <a:custGeom>
              <a:avLst/>
              <a:gdLst/>
              <a:ahLst/>
              <a:cxnLst/>
              <a:rect l="l" t="t" r="r" b="b"/>
              <a:pathLst>
                <a:path w="228600" h="1280160">
                  <a:moveTo>
                    <a:pt x="228600" y="0"/>
                  </a:moveTo>
                  <a:lnTo>
                    <a:pt x="0" y="0"/>
                  </a:lnTo>
                  <a:lnTo>
                    <a:pt x="0" y="1280160"/>
                  </a:lnTo>
                  <a:lnTo>
                    <a:pt x="228600" y="128016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717B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143000" y="2819400"/>
            <a:ext cx="7086600" cy="1280160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710565">
              <a:lnSpc>
                <a:spcPct val="100000"/>
              </a:lnSpc>
              <a:spcBef>
                <a:spcPts val="815"/>
              </a:spcBef>
            </a:pPr>
            <a:r>
              <a:rPr sz="4000" b="1" spc="-5" dirty="0">
                <a:solidFill>
                  <a:srgbClr val="C00000"/>
                </a:solidFill>
                <a:latin typeface="Bookman Uralic"/>
                <a:cs typeface="Bookman Uralic"/>
              </a:rPr>
              <a:t>Derived </a:t>
            </a:r>
            <a:r>
              <a:rPr sz="4000" b="1" spc="-10" dirty="0">
                <a:solidFill>
                  <a:srgbClr val="C00000"/>
                </a:solidFill>
                <a:latin typeface="Bookman Uralic"/>
                <a:cs typeface="Bookman Uralic"/>
              </a:rPr>
              <a:t>properties</a:t>
            </a:r>
            <a:r>
              <a:rPr sz="4000" b="1" spc="35" dirty="0">
                <a:solidFill>
                  <a:srgbClr val="C00000"/>
                </a:solidFill>
                <a:latin typeface="Bookman Uralic"/>
                <a:cs typeface="Bookman Uralic"/>
              </a:rPr>
              <a:t> </a:t>
            </a:r>
            <a:r>
              <a:rPr sz="4000" b="1" spc="-10" dirty="0">
                <a:solidFill>
                  <a:srgbClr val="C00000"/>
                </a:solidFill>
                <a:latin typeface="Bookman Uralic"/>
                <a:cs typeface="Bookman Uralic"/>
              </a:rPr>
              <a:t>of</a:t>
            </a:r>
            <a:endParaRPr sz="4000">
              <a:latin typeface="Bookman Uralic"/>
              <a:cs typeface="Bookman Uralic"/>
            </a:endParaRPr>
          </a:p>
          <a:p>
            <a:pPr>
              <a:lnSpc>
                <a:spcPts val="4460"/>
              </a:lnSpc>
              <a:spcBef>
                <a:spcPts val="5"/>
              </a:spcBef>
              <a:tabLst>
                <a:tab pos="2425700" algn="l"/>
                <a:tab pos="7085965" algn="l"/>
              </a:tabLst>
            </a:pPr>
            <a:r>
              <a:rPr sz="4000" b="1" u="sng" spc="-5" dirty="0">
                <a:solidFill>
                  <a:srgbClr val="C00000"/>
                </a:solidFill>
                <a:uFill>
                  <a:solidFill>
                    <a:srgbClr val="717BA2"/>
                  </a:solidFill>
                </a:uFill>
                <a:latin typeface="Bookman Uralic"/>
                <a:cs typeface="Bookman Uralic"/>
              </a:rPr>
              <a:t> 	</a:t>
            </a:r>
            <a:r>
              <a:rPr sz="4000" b="1" u="sng" spc="-10" dirty="0">
                <a:solidFill>
                  <a:srgbClr val="C00000"/>
                </a:solidFill>
                <a:uFill>
                  <a:solidFill>
                    <a:srgbClr val="717BA2"/>
                  </a:solidFill>
                </a:uFill>
                <a:latin typeface="Bookman Uralic"/>
                <a:cs typeface="Bookman Uralic"/>
              </a:rPr>
              <a:t>powders	</a:t>
            </a:r>
            <a:endParaRPr sz="4000">
              <a:latin typeface="Bookman Uralic"/>
              <a:cs typeface="Bookman Ural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48892" y="6383223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DDE9EB"/>
                </a:solidFill>
                <a:latin typeface="Arial"/>
                <a:cs typeface="Arial"/>
              </a:rPr>
              <a:t>51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353555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4151" y="6432803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0" y="0"/>
                </a:moveTo>
                <a:lnTo>
                  <a:pt x="0" y="190500"/>
                </a:lnTo>
                <a:lnTo>
                  <a:pt x="120396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84172" y="197307"/>
            <a:ext cx="637413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C00000"/>
                </a:solidFill>
                <a:latin typeface="Bookman Uralic"/>
                <a:cs typeface="Bookman Uralic"/>
              </a:rPr>
              <a:t>Derived </a:t>
            </a:r>
            <a:r>
              <a:rPr sz="3200" b="1" spc="-5" dirty="0">
                <a:solidFill>
                  <a:srgbClr val="C00000"/>
                </a:solidFill>
                <a:latin typeface="Bookman Uralic"/>
                <a:cs typeface="Bookman Uralic"/>
              </a:rPr>
              <a:t>properties </a:t>
            </a:r>
            <a:r>
              <a:rPr sz="3200" b="1" dirty="0">
                <a:solidFill>
                  <a:srgbClr val="C00000"/>
                </a:solidFill>
                <a:latin typeface="Bookman Uralic"/>
                <a:cs typeface="Bookman Uralic"/>
              </a:rPr>
              <a:t>of</a:t>
            </a:r>
            <a:r>
              <a:rPr sz="3200" b="1" spc="-30" dirty="0">
                <a:solidFill>
                  <a:srgbClr val="C00000"/>
                </a:solidFill>
                <a:latin typeface="Bookman Uralic"/>
                <a:cs typeface="Bookman Uralic"/>
              </a:rPr>
              <a:t> </a:t>
            </a:r>
            <a:r>
              <a:rPr sz="3200" b="1" spc="-5" dirty="0">
                <a:solidFill>
                  <a:srgbClr val="C00000"/>
                </a:solidFill>
                <a:latin typeface="Bookman Uralic"/>
                <a:cs typeface="Bookman Uralic"/>
              </a:rPr>
              <a:t>powders</a:t>
            </a:r>
            <a:endParaRPr sz="3200">
              <a:latin typeface="Bookman Uralic"/>
              <a:cs typeface="Bookman Uralic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7340" y="935482"/>
            <a:ext cx="71088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0" u="none" spc="-770" dirty="0">
                <a:solidFill>
                  <a:srgbClr val="717BA2"/>
                </a:solidFill>
                <a:latin typeface="Arial"/>
                <a:cs typeface="Arial"/>
              </a:rPr>
              <a:t></a:t>
            </a:r>
            <a:r>
              <a:rPr sz="2700" b="0" u="none" spc="-40" dirty="0">
                <a:solidFill>
                  <a:srgbClr val="717BA2"/>
                </a:solidFill>
                <a:latin typeface="Arial"/>
                <a:cs typeface="Arial"/>
              </a:rPr>
              <a:t> </a:t>
            </a:r>
            <a:r>
              <a:rPr b="0" u="none" spc="-5" dirty="0">
                <a:latin typeface="Arial"/>
                <a:cs typeface="Arial"/>
              </a:rPr>
              <a:t>Size or </a:t>
            </a:r>
            <a:r>
              <a:rPr b="0" u="none" dirty="0">
                <a:latin typeface="Arial"/>
                <a:cs typeface="Arial"/>
              </a:rPr>
              <a:t>diameter </a:t>
            </a:r>
            <a:r>
              <a:rPr b="0" u="none" spc="-5" dirty="0">
                <a:latin typeface="Arial"/>
                <a:cs typeface="Arial"/>
              </a:rPr>
              <a:t>is a</a:t>
            </a:r>
            <a:r>
              <a:rPr b="0" u="none" spc="10" dirty="0">
                <a:latin typeface="Arial"/>
                <a:cs typeface="Arial"/>
              </a:rPr>
              <a:t> </a:t>
            </a:r>
            <a:r>
              <a:rPr b="0" u="none" spc="-45" dirty="0">
                <a:latin typeface="Arial"/>
                <a:cs typeface="Arial"/>
              </a:rPr>
              <a:t>fundamental</a:t>
            </a:r>
            <a:endParaRPr sz="27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1940" y="1407245"/>
            <a:ext cx="8249284" cy="527240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311785" algn="just">
              <a:lnSpc>
                <a:spcPct val="100000"/>
              </a:lnSpc>
              <a:spcBef>
                <a:spcPts val="705"/>
              </a:spcBef>
            </a:pPr>
            <a:r>
              <a:rPr sz="3600" dirty="0">
                <a:latin typeface="Arial"/>
                <a:cs typeface="Arial"/>
              </a:rPr>
              <a:t>property of a</a:t>
            </a:r>
            <a:r>
              <a:rPr sz="3600" spc="-3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particle.</a:t>
            </a:r>
            <a:endParaRPr sz="3600">
              <a:latin typeface="Arial"/>
              <a:cs typeface="Arial"/>
            </a:endParaRPr>
          </a:p>
          <a:p>
            <a:pPr marL="311785" marR="469900" indent="-274320" algn="just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000"/>
              <a:buChar char=""/>
              <a:tabLst>
                <a:tab pos="312420" algn="l"/>
              </a:tabLst>
            </a:pPr>
            <a:r>
              <a:rPr sz="3600" spc="-30" dirty="0">
                <a:latin typeface="Arial"/>
                <a:cs typeface="Arial"/>
              </a:rPr>
              <a:t>Volume, </a:t>
            </a:r>
            <a:r>
              <a:rPr sz="3600" spc="-35" dirty="0">
                <a:latin typeface="Arial"/>
                <a:cs typeface="Arial"/>
              </a:rPr>
              <a:t>density, </a:t>
            </a:r>
            <a:r>
              <a:rPr sz="3600" dirty="0">
                <a:latin typeface="Arial"/>
                <a:cs typeface="Arial"/>
              </a:rPr>
              <a:t>porosity </a:t>
            </a:r>
            <a:r>
              <a:rPr sz="3600" spc="-5" dirty="0">
                <a:latin typeface="Arial"/>
                <a:cs typeface="Arial"/>
              </a:rPr>
              <a:t>etc. are </a:t>
            </a:r>
            <a:r>
              <a:rPr sz="3600" spc="-175" dirty="0">
                <a:latin typeface="Arial"/>
                <a:cs typeface="Arial"/>
              </a:rPr>
              <a:t>the  </a:t>
            </a:r>
            <a:r>
              <a:rPr sz="3600" dirty="0">
                <a:latin typeface="Arial"/>
                <a:cs typeface="Arial"/>
              </a:rPr>
              <a:t>properties derived from fundamental  properties.</a:t>
            </a:r>
            <a:endParaRPr sz="3600">
              <a:latin typeface="Arial"/>
              <a:cs typeface="Arial"/>
            </a:endParaRPr>
          </a:p>
          <a:p>
            <a:pPr marL="311785" marR="30480" indent="-274320">
              <a:lnSpc>
                <a:spcPts val="4210"/>
              </a:lnSpc>
              <a:spcBef>
                <a:spcPts val="835"/>
              </a:spcBef>
              <a:buClr>
                <a:srgbClr val="717BA2"/>
              </a:buClr>
              <a:buSzPct val="75000"/>
              <a:buChar char=""/>
              <a:tabLst>
                <a:tab pos="312420" algn="l"/>
              </a:tabLst>
            </a:pPr>
            <a:r>
              <a:rPr sz="3600" dirty="0">
                <a:latin typeface="Arial"/>
                <a:cs typeface="Arial"/>
              </a:rPr>
              <a:t>e.g. </a:t>
            </a:r>
            <a:r>
              <a:rPr sz="3600" spc="-40" dirty="0">
                <a:latin typeface="Arial"/>
                <a:cs typeface="Arial"/>
              </a:rPr>
              <a:t>Volume </a:t>
            </a:r>
            <a:r>
              <a:rPr sz="3600" spc="-5" dirty="0">
                <a:latin typeface="Arial"/>
                <a:cs typeface="Arial"/>
              </a:rPr>
              <a:t>can be </a:t>
            </a:r>
            <a:r>
              <a:rPr sz="3600" dirty="0">
                <a:latin typeface="Arial"/>
                <a:cs typeface="Arial"/>
              </a:rPr>
              <a:t>calculated from </a:t>
            </a:r>
            <a:r>
              <a:rPr sz="3600" spc="-170" dirty="0">
                <a:latin typeface="Arial"/>
                <a:cs typeface="Arial"/>
              </a:rPr>
              <a:t>the  </a:t>
            </a:r>
            <a:r>
              <a:rPr sz="3600" dirty="0">
                <a:latin typeface="Arial"/>
                <a:cs typeface="Arial"/>
              </a:rPr>
              <a:t>diameter of </a:t>
            </a:r>
            <a:r>
              <a:rPr sz="3600" spc="-10" dirty="0">
                <a:latin typeface="Arial"/>
                <a:cs typeface="Arial"/>
              </a:rPr>
              <a:t>the </a:t>
            </a:r>
            <a:r>
              <a:rPr sz="3600" spc="-5" dirty="0">
                <a:latin typeface="Arial"/>
                <a:cs typeface="Arial"/>
              </a:rPr>
              <a:t>particle </a:t>
            </a:r>
            <a:r>
              <a:rPr sz="3600" dirty="0">
                <a:latin typeface="Arial"/>
                <a:cs typeface="Arial"/>
              </a:rPr>
              <a:t>(4/3</a:t>
            </a:r>
            <a:r>
              <a:rPr sz="3600" spc="-20" dirty="0">
                <a:latin typeface="Arial"/>
                <a:cs typeface="Arial"/>
              </a:rPr>
              <a:t> </a:t>
            </a:r>
            <a:r>
              <a:rPr sz="3600" spc="-5" dirty="0">
                <a:latin typeface="Carlito"/>
                <a:cs typeface="Carlito"/>
              </a:rPr>
              <a:t>π</a:t>
            </a:r>
            <a:r>
              <a:rPr sz="3600" spc="-5" dirty="0">
                <a:latin typeface="Arial"/>
                <a:cs typeface="Arial"/>
              </a:rPr>
              <a:t>r</a:t>
            </a:r>
            <a:r>
              <a:rPr sz="3600" spc="-7" baseline="25462" dirty="0">
                <a:latin typeface="Arial"/>
                <a:cs typeface="Arial"/>
              </a:rPr>
              <a:t>3</a:t>
            </a:r>
            <a:r>
              <a:rPr sz="3600" spc="-5" dirty="0">
                <a:latin typeface="Arial"/>
                <a:cs typeface="Arial"/>
              </a:rPr>
              <a:t>).</a:t>
            </a:r>
            <a:endParaRPr sz="3600">
              <a:latin typeface="Arial"/>
              <a:cs typeface="Arial"/>
            </a:endParaRPr>
          </a:p>
          <a:p>
            <a:pPr marL="311785" marR="412115" indent="-274320">
              <a:lnSpc>
                <a:spcPct val="100000"/>
              </a:lnSpc>
              <a:spcBef>
                <a:spcPts val="590"/>
              </a:spcBef>
              <a:buClr>
                <a:srgbClr val="717BA2"/>
              </a:buClr>
              <a:buSzPct val="75000"/>
              <a:buChar char=""/>
              <a:tabLst>
                <a:tab pos="312420" algn="l"/>
              </a:tabLst>
            </a:pPr>
            <a:r>
              <a:rPr sz="3600" spc="-25" dirty="0">
                <a:latin typeface="Arial"/>
                <a:cs typeface="Arial"/>
              </a:rPr>
              <a:t>However, </a:t>
            </a:r>
            <a:r>
              <a:rPr sz="3600" dirty="0">
                <a:latin typeface="Arial"/>
                <a:cs typeface="Arial"/>
              </a:rPr>
              <a:t>derived properties </a:t>
            </a:r>
            <a:r>
              <a:rPr sz="3600" spc="-5" dirty="0">
                <a:latin typeface="Arial"/>
                <a:cs typeface="Arial"/>
              </a:rPr>
              <a:t>can </a:t>
            </a:r>
            <a:r>
              <a:rPr sz="3600" spc="-130" dirty="0">
                <a:latin typeface="Arial"/>
                <a:cs typeface="Arial"/>
              </a:rPr>
              <a:t>also  </a:t>
            </a:r>
            <a:r>
              <a:rPr sz="3600" spc="-5" dirty="0">
                <a:latin typeface="Arial"/>
                <a:cs typeface="Arial"/>
              </a:rPr>
              <a:t>be </a:t>
            </a:r>
            <a:r>
              <a:rPr sz="3600" dirty="0">
                <a:latin typeface="Arial"/>
                <a:cs typeface="Arial"/>
              </a:rPr>
              <a:t>calculated without the </a:t>
            </a:r>
            <a:r>
              <a:rPr sz="3600" spc="-5" dirty="0">
                <a:latin typeface="Arial"/>
                <a:cs typeface="Arial"/>
              </a:rPr>
              <a:t>use</a:t>
            </a:r>
            <a:r>
              <a:rPr sz="3600" spc="-7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of</a:t>
            </a:r>
            <a:endParaRPr sz="3600">
              <a:latin typeface="Arial"/>
              <a:cs typeface="Arial"/>
            </a:endParaRPr>
          </a:p>
          <a:p>
            <a:pPr marL="311785">
              <a:lnSpc>
                <a:spcPct val="100000"/>
              </a:lnSpc>
              <a:spcBef>
                <a:spcPts val="25"/>
              </a:spcBef>
            </a:pPr>
            <a:r>
              <a:rPr sz="3600" spc="-140" dirty="0">
                <a:latin typeface="Arial"/>
                <a:cs typeface="Arial"/>
              </a:rPr>
              <a:t>f</a:t>
            </a:r>
            <a:r>
              <a:rPr sz="1400" spc="-645" dirty="0">
                <a:solidFill>
                  <a:srgbClr val="464652"/>
                </a:solidFill>
                <a:latin typeface="Arial"/>
                <a:cs typeface="Arial"/>
              </a:rPr>
              <a:t>5</a:t>
            </a:r>
            <a:r>
              <a:rPr sz="3600" spc="-1365" dirty="0">
                <a:latin typeface="Arial"/>
                <a:cs typeface="Arial"/>
              </a:rPr>
              <a:t>u</a:t>
            </a:r>
            <a:r>
              <a:rPr sz="1400" dirty="0">
                <a:solidFill>
                  <a:srgbClr val="464652"/>
                </a:solidFill>
                <a:latin typeface="Arial"/>
                <a:cs typeface="Arial"/>
              </a:rPr>
              <a:t>2</a:t>
            </a:r>
            <a:r>
              <a:rPr sz="1400" spc="190" dirty="0">
                <a:solidFill>
                  <a:srgbClr val="464652"/>
                </a:solidFill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ndamental</a:t>
            </a:r>
            <a:r>
              <a:rPr sz="3600" spc="-3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properties.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68657"/>
            <a:ext cx="8927465" cy="6356350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60"/>
              </a:spcBef>
            </a:pPr>
            <a:r>
              <a:rPr sz="2800" b="1" spc="-5" dirty="0">
                <a:solidFill>
                  <a:srgbClr val="A40020"/>
                </a:solidFill>
                <a:latin typeface="Times New Roman"/>
                <a:cs typeface="Times New Roman"/>
              </a:rPr>
              <a:t>DENSITY</a:t>
            </a:r>
            <a:endParaRPr sz="2800">
              <a:latin typeface="Times New Roman"/>
              <a:cs typeface="Times New Roman"/>
            </a:endParaRPr>
          </a:p>
          <a:p>
            <a:pPr marL="287020" marR="427355" indent="-274320">
              <a:lnSpc>
                <a:spcPct val="80200"/>
              </a:lnSpc>
              <a:spcBef>
                <a:spcPts val="2350"/>
              </a:spcBef>
              <a:buClr>
                <a:srgbClr val="717BA2"/>
              </a:buClr>
              <a:buSzPct val="75000"/>
              <a:buFont typeface="Wingdings"/>
              <a:buChar char=""/>
              <a:tabLst>
                <a:tab pos="287020" algn="l"/>
                <a:tab pos="4126229" algn="l"/>
              </a:tabLst>
            </a:pPr>
            <a:r>
              <a:rPr sz="3600" b="1" spc="-10" dirty="0">
                <a:solidFill>
                  <a:srgbClr val="C00000"/>
                </a:solidFill>
                <a:latin typeface="Carlito"/>
                <a:cs typeface="Carlito"/>
              </a:rPr>
              <a:t>Apparent </a:t>
            </a:r>
            <a:r>
              <a:rPr sz="3600" b="1" dirty="0">
                <a:solidFill>
                  <a:srgbClr val="C00000"/>
                </a:solidFill>
                <a:latin typeface="Carlito"/>
                <a:cs typeface="Carlito"/>
              </a:rPr>
              <a:t>bulk density- </a:t>
            </a:r>
            <a:r>
              <a:rPr sz="3600" b="1" dirty="0">
                <a:latin typeface="Carlito"/>
                <a:cs typeface="Carlito"/>
              </a:rPr>
              <a:t>is </a:t>
            </a:r>
            <a:r>
              <a:rPr sz="3600" b="1" spc="-10" dirty="0">
                <a:latin typeface="Carlito"/>
                <a:cs typeface="Carlito"/>
              </a:rPr>
              <a:t>determined </a:t>
            </a:r>
            <a:r>
              <a:rPr sz="3600" b="1" spc="-15" dirty="0">
                <a:latin typeface="Carlito"/>
                <a:cs typeface="Carlito"/>
              </a:rPr>
              <a:t>by  </a:t>
            </a:r>
            <a:r>
              <a:rPr sz="3600" b="1" dirty="0">
                <a:latin typeface="Carlito"/>
                <a:cs typeface="Carlito"/>
              </a:rPr>
              <a:t>pouring </a:t>
            </a:r>
            <a:r>
              <a:rPr sz="3600" b="1" spc="-15" dirty="0">
                <a:latin typeface="Carlito"/>
                <a:cs typeface="Carlito"/>
              </a:rPr>
              <a:t>presieved </a:t>
            </a:r>
            <a:r>
              <a:rPr sz="3600" b="1" spc="-5" dirty="0">
                <a:latin typeface="Carlito"/>
                <a:cs typeface="Carlito"/>
              </a:rPr>
              <a:t>(40#) </a:t>
            </a:r>
            <a:r>
              <a:rPr sz="3600" b="1" dirty="0">
                <a:latin typeface="Carlito"/>
                <a:cs typeface="Carlito"/>
              </a:rPr>
              <a:t>bulk drug </a:t>
            </a:r>
            <a:r>
              <a:rPr sz="3600" b="1" spc="-20" dirty="0">
                <a:latin typeface="Carlito"/>
                <a:cs typeface="Carlito"/>
              </a:rPr>
              <a:t>into </a:t>
            </a:r>
            <a:r>
              <a:rPr sz="3600" b="1" dirty="0">
                <a:latin typeface="Carlito"/>
                <a:cs typeface="Carlito"/>
              </a:rPr>
              <a:t>a  </a:t>
            </a:r>
            <a:r>
              <a:rPr sz="3600" spc="-20" dirty="0">
                <a:latin typeface="Carlito"/>
                <a:cs typeface="Carlito"/>
              </a:rPr>
              <a:t>graduated </a:t>
            </a:r>
            <a:r>
              <a:rPr sz="3600" dirty="0">
                <a:latin typeface="Carlito"/>
                <a:cs typeface="Carlito"/>
              </a:rPr>
              <a:t>cylinder via a </a:t>
            </a:r>
            <a:r>
              <a:rPr sz="3600" spc="-5" dirty="0">
                <a:latin typeface="Carlito"/>
                <a:cs typeface="Carlito"/>
              </a:rPr>
              <a:t>funnel </a:t>
            </a:r>
            <a:r>
              <a:rPr sz="3600" dirty="0">
                <a:latin typeface="Carlito"/>
                <a:cs typeface="Carlito"/>
              </a:rPr>
              <a:t>and </a:t>
            </a:r>
            <a:r>
              <a:rPr sz="3600" spc="-15" dirty="0">
                <a:latin typeface="Carlito"/>
                <a:cs typeface="Carlito"/>
              </a:rPr>
              <a:t>note</a:t>
            </a:r>
            <a:r>
              <a:rPr sz="3600" spc="-145" dirty="0">
                <a:latin typeface="Carlito"/>
                <a:cs typeface="Carlito"/>
              </a:rPr>
              <a:t> </a:t>
            </a:r>
            <a:r>
              <a:rPr sz="3600" dirty="0">
                <a:latin typeface="Carlito"/>
                <a:cs typeface="Carlito"/>
              </a:rPr>
              <a:t>the  </a:t>
            </a:r>
            <a:r>
              <a:rPr sz="3600" spc="-10" dirty="0">
                <a:latin typeface="Carlito"/>
                <a:cs typeface="Carlito"/>
              </a:rPr>
              <a:t>volume </a:t>
            </a:r>
            <a:r>
              <a:rPr sz="3600" dirty="0">
                <a:latin typeface="Carlito"/>
                <a:cs typeface="Carlito"/>
              </a:rPr>
              <a:t>as</a:t>
            </a:r>
            <a:r>
              <a:rPr sz="3600" spc="-20" dirty="0">
                <a:latin typeface="Carlito"/>
                <a:cs typeface="Carlito"/>
              </a:rPr>
              <a:t> </a:t>
            </a:r>
            <a:r>
              <a:rPr sz="3600" dirty="0">
                <a:latin typeface="Carlito"/>
                <a:cs typeface="Carlito"/>
              </a:rPr>
              <a:t>is</a:t>
            </a:r>
            <a:r>
              <a:rPr sz="3600" spc="15" dirty="0">
                <a:latin typeface="Carlito"/>
                <a:cs typeface="Carlito"/>
              </a:rPr>
              <a:t> </a:t>
            </a:r>
            <a:r>
              <a:rPr sz="3600" spc="25" dirty="0">
                <a:latin typeface="Carlito"/>
                <a:cs typeface="Carlito"/>
              </a:rPr>
              <a:t>(g/ml</a:t>
            </a:r>
            <a:r>
              <a:rPr sz="3600" i="1" spc="25" dirty="0">
                <a:latin typeface="Carlito"/>
                <a:cs typeface="Carlito"/>
              </a:rPr>
              <a:t>)	</a:t>
            </a:r>
            <a:r>
              <a:rPr sz="3200" i="1" spc="-5" dirty="0">
                <a:latin typeface="Carlito"/>
                <a:cs typeface="Carlito"/>
              </a:rPr>
              <a:t>without subjecting </a:t>
            </a:r>
            <a:r>
              <a:rPr sz="3200" i="1" spc="-25" dirty="0">
                <a:latin typeface="Carlito"/>
                <a:cs typeface="Carlito"/>
              </a:rPr>
              <a:t>to any  </a:t>
            </a:r>
            <a:r>
              <a:rPr sz="3200" i="1" spc="-10" dirty="0">
                <a:latin typeface="Carlito"/>
                <a:cs typeface="Carlito"/>
              </a:rPr>
              <a:t>external</a:t>
            </a:r>
            <a:r>
              <a:rPr sz="3200" i="1" spc="-20" dirty="0">
                <a:latin typeface="Carlito"/>
                <a:cs typeface="Carlito"/>
              </a:rPr>
              <a:t> </a:t>
            </a:r>
            <a:r>
              <a:rPr sz="3200" i="1" spc="-15" dirty="0">
                <a:latin typeface="Carlito"/>
                <a:cs typeface="Carlito"/>
              </a:rPr>
              <a:t>force.</a:t>
            </a:r>
            <a:endParaRPr sz="3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717BA2"/>
              </a:buClr>
              <a:buFont typeface="Wingdings"/>
              <a:buChar char=""/>
            </a:pPr>
            <a:endParaRPr sz="3850">
              <a:latin typeface="Carlito"/>
              <a:cs typeface="Carlito"/>
            </a:endParaRPr>
          </a:p>
          <a:p>
            <a:pPr marL="287020" marR="200660" indent="-274320">
              <a:lnSpc>
                <a:spcPct val="80000"/>
              </a:lnSpc>
              <a:buClr>
                <a:srgbClr val="717BA2"/>
              </a:buClr>
              <a:buSzPct val="75000"/>
              <a:buFont typeface="Wingdings"/>
              <a:buChar char=""/>
              <a:tabLst>
                <a:tab pos="287020" algn="l"/>
              </a:tabLst>
            </a:pPr>
            <a:r>
              <a:rPr sz="3600" b="1" spc="-50" dirty="0">
                <a:solidFill>
                  <a:srgbClr val="C00000"/>
                </a:solidFill>
                <a:latin typeface="Carlito"/>
                <a:cs typeface="Carlito"/>
              </a:rPr>
              <a:t>Tapped </a:t>
            </a:r>
            <a:r>
              <a:rPr sz="3600" b="1" dirty="0">
                <a:solidFill>
                  <a:srgbClr val="C00000"/>
                </a:solidFill>
                <a:latin typeface="Carlito"/>
                <a:cs typeface="Carlito"/>
              </a:rPr>
              <a:t>density: </a:t>
            </a:r>
            <a:r>
              <a:rPr sz="3600" spc="-5" dirty="0">
                <a:latin typeface="Carlito"/>
                <a:cs typeface="Carlito"/>
              </a:rPr>
              <a:t>The </a:t>
            </a:r>
            <a:r>
              <a:rPr sz="3600" dirty="0">
                <a:latin typeface="Carlito"/>
                <a:cs typeface="Carlito"/>
              </a:rPr>
              <a:t>cylinder is </a:t>
            </a:r>
            <a:r>
              <a:rPr sz="3600" spc="-10" dirty="0">
                <a:latin typeface="Carlito"/>
                <a:cs typeface="Carlito"/>
              </a:rPr>
              <a:t>subjected </a:t>
            </a:r>
            <a:r>
              <a:rPr sz="3600" spc="-25" dirty="0">
                <a:latin typeface="Carlito"/>
                <a:cs typeface="Carlito"/>
              </a:rPr>
              <a:t>to  fixed </a:t>
            </a:r>
            <a:r>
              <a:rPr sz="3600" spc="-5" dirty="0">
                <a:latin typeface="Carlito"/>
                <a:cs typeface="Carlito"/>
              </a:rPr>
              <a:t>no. of </a:t>
            </a:r>
            <a:r>
              <a:rPr sz="3600" spc="-15" dirty="0">
                <a:latin typeface="Carlito"/>
                <a:cs typeface="Carlito"/>
              </a:rPr>
              <a:t>taps </a:t>
            </a:r>
            <a:r>
              <a:rPr sz="3600" spc="-5" dirty="0">
                <a:latin typeface="Carlito"/>
                <a:cs typeface="Carlito"/>
              </a:rPr>
              <a:t>on </a:t>
            </a:r>
            <a:r>
              <a:rPr sz="3600" dirty="0">
                <a:latin typeface="Carlito"/>
                <a:cs typeface="Carlito"/>
              </a:rPr>
              <a:t>a </a:t>
            </a:r>
            <a:r>
              <a:rPr sz="3600" spc="-5" dirty="0">
                <a:latin typeface="Carlito"/>
                <a:cs typeface="Carlito"/>
              </a:rPr>
              <a:t>mechanical </a:t>
            </a:r>
            <a:r>
              <a:rPr sz="3600" spc="-10" dirty="0">
                <a:latin typeface="Carlito"/>
                <a:cs typeface="Carlito"/>
              </a:rPr>
              <a:t>tapper  </a:t>
            </a:r>
            <a:r>
              <a:rPr sz="3600" spc="-15" dirty="0">
                <a:latin typeface="Carlito"/>
                <a:cs typeface="Carlito"/>
              </a:rPr>
              <a:t>apparatus </a:t>
            </a:r>
            <a:r>
              <a:rPr sz="3600" spc="-20" dirty="0">
                <a:latin typeface="Carlito"/>
                <a:cs typeface="Carlito"/>
              </a:rPr>
              <a:t>(approx. </a:t>
            </a:r>
            <a:r>
              <a:rPr sz="3600" dirty="0">
                <a:latin typeface="Carlito"/>
                <a:cs typeface="Carlito"/>
              </a:rPr>
              <a:t>100) </a:t>
            </a:r>
            <a:r>
              <a:rPr sz="3600" spc="-10" dirty="0">
                <a:latin typeface="Carlito"/>
                <a:cs typeface="Carlito"/>
              </a:rPr>
              <a:t>until </a:t>
            </a:r>
            <a:r>
              <a:rPr sz="3600" dirty="0">
                <a:latin typeface="Carlito"/>
                <a:cs typeface="Carlito"/>
              </a:rPr>
              <a:t>the </a:t>
            </a:r>
            <a:r>
              <a:rPr sz="3600" spc="-15" dirty="0">
                <a:latin typeface="Carlito"/>
                <a:cs typeface="Carlito"/>
              </a:rPr>
              <a:t>powder </a:t>
            </a:r>
            <a:r>
              <a:rPr sz="3600" spc="-5" dirty="0">
                <a:latin typeface="Carlito"/>
                <a:cs typeface="Carlito"/>
              </a:rPr>
              <a:t>bed  has </a:t>
            </a:r>
            <a:r>
              <a:rPr sz="3600" spc="-10" dirty="0">
                <a:latin typeface="Carlito"/>
                <a:cs typeface="Carlito"/>
              </a:rPr>
              <a:t>reached</a:t>
            </a:r>
            <a:r>
              <a:rPr sz="3600" spc="-20" dirty="0">
                <a:latin typeface="Carlito"/>
                <a:cs typeface="Carlito"/>
              </a:rPr>
              <a:t> </a:t>
            </a:r>
            <a:r>
              <a:rPr sz="3600" spc="-5" dirty="0">
                <a:latin typeface="Carlito"/>
                <a:cs typeface="Carlito"/>
              </a:rPr>
              <a:t>minimum.</a:t>
            </a:r>
            <a:endParaRPr sz="3600">
              <a:latin typeface="Carlito"/>
              <a:cs typeface="Carlito"/>
            </a:endParaRPr>
          </a:p>
          <a:p>
            <a:pPr marL="287020" marR="5080" indent="-68580">
              <a:lnSpc>
                <a:spcPts val="3460"/>
              </a:lnSpc>
              <a:spcBef>
                <a:spcPts val="570"/>
              </a:spcBef>
            </a:pPr>
            <a:r>
              <a:rPr sz="3600" spc="-10" dirty="0">
                <a:latin typeface="Carlito"/>
                <a:cs typeface="Carlito"/>
              </a:rPr>
              <a:t>(useful </a:t>
            </a:r>
            <a:r>
              <a:rPr sz="3600" spc="-30" dirty="0">
                <a:latin typeface="Carlito"/>
                <a:cs typeface="Carlito"/>
              </a:rPr>
              <a:t>for </a:t>
            </a:r>
            <a:r>
              <a:rPr sz="3600" spc="-10" dirty="0">
                <a:latin typeface="Carlito"/>
                <a:cs typeface="Carlito"/>
              </a:rPr>
              <a:t>determining </a:t>
            </a:r>
            <a:r>
              <a:rPr sz="3600" dirty="0">
                <a:latin typeface="Carlito"/>
                <a:cs typeface="Carlito"/>
              </a:rPr>
              <a:t>the </a:t>
            </a:r>
            <a:r>
              <a:rPr sz="3600" spc="-15" dirty="0">
                <a:latin typeface="Carlito"/>
                <a:cs typeface="Carlito"/>
              </a:rPr>
              <a:t>appropriate </a:t>
            </a:r>
            <a:r>
              <a:rPr sz="3600" spc="-25" dirty="0">
                <a:latin typeface="Carlito"/>
                <a:cs typeface="Carlito"/>
              </a:rPr>
              <a:t>size </a:t>
            </a:r>
            <a:r>
              <a:rPr sz="3600" spc="-30" dirty="0">
                <a:latin typeface="Carlito"/>
                <a:cs typeface="Carlito"/>
              </a:rPr>
              <a:t>for  </a:t>
            </a:r>
            <a:r>
              <a:rPr sz="3600" spc="-5" dirty="0">
                <a:latin typeface="Carlito"/>
                <a:cs typeface="Carlito"/>
              </a:rPr>
              <a:t>capsule</a:t>
            </a:r>
            <a:r>
              <a:rPr sz="3600" spc="-35" dirty="0">
                <a:latin typeface="Carlito"/>
                <a:cs typeface="Carlito"/>
              </a:rPr>
              <a:t> </a:t>
            </a:r>
            <a:r>
              <a:rPr sz="3600" spc="-15" dirty="0">
                <a:latin typeface="Carlito"/>
                <a:cs typeface="Carlito"/>
              </a:rPr>
              <a:t>formulation)</a:t>
            </a:r>
            <a:endParaRPr sz="36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00953" y="6384442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464652"/>
                </a:solidFill>
                <a:latin typeface="Arial"/>
                <a:cs typeface="Arial"/>
              </a:rPr>
              <a:t>53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353555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4151" y="6432803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0" y="0"/>
                </a:moveTo>
                <a:lnTo>
                  <a:pt x="0" y="190500"/>
                </a:lnTo>
                <a:lnTo>
                  <a:pt x="120396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5940" y="348741"/>
            <a:ext cx="48240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u="none" dirty="0">
                <a:solidFill>
                  <a:srgbClr val="464652"/>
                </a:solidFill>
                <a:latin typeface="Bookman Uralic"/>
                <a:cs typeface="Bookman Uralic"/>
              </a:rPr>
              <a:t>Bulk Density</a:t>
            </a:r>
            <a:r>
              <a:rPr sz="3200" b="0" u="none" spc="-85" dirty="0">
                <a:solidFill>
                  <a:srgbClr val="464652"/>
                </a:solidFill>
                <a:latin typeface="Bookman Uralic"/>
                <a:cs typeface="Bookman Uralic"/>
              </a:rPr>
              <a:t> </a:t>
            </a:r>
            <a:r>
              <a:rPr sz="3200" b="0" u="none" spc="-5" dirty="0">
                <a:solidFill>
                  <a:srgbClr val="464652"/>
                </a:solidFill>
                <a:latin typeface="Bookman Uralic"/>
                <a:cs typeface="Bookman Uralic"/>
              </a:rPr>
              <a:t>Apparatus</a:t>
            </a:r>
            <a:endParaRPr sz="3200">
              <a:latin typeface="Bookman Uralic"/>
              <a:cs typeface="Bookman Ural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3540" y="799451"/>
            <a:ext cx="3512185" cy="4442460"/>
          </a:xfrm>
          <a:prstGeom prst="rect">
            <a:avLst/>
          </a:prstGeom>
        </p:spPr>
        <p:txBody>
          <a:bodyPr vert="horz" wrap="square" lIns="0" tIns="24637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39"/>
              </a:spcBef>
            </a:pP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Bulk</a:t>
            </a:r>
            <a:r>
              <a:rPr sz="26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density</a:t>
            </a:r>
            <a:endParaRPr sz="2600">
              <a:latin typeface="Arial"/>
              <a:cs typeface="Arial"/>
            </a:endParaRPr>
          </a:p>
          <a:p>
            <a:pPr marL="933450" marR="118110" indent="-920750">
              <a:lnSpc>
                <a:spcPts val="4970"/>
              </a:lnSpc>
              <a:spcBef>
                <a:spcPts val="475"/>
              </a:spcBef>
            </a:pPr>
            <a:r>
              <a:rPr sz="2600" b="1" dirty="0">
                <a:latin typeface="Arial"/>
                <a:cs typeface="Arial"/>
              </a:rPr>
              <a:t>=</a:t>
            </a:r>
            <a:r>
              <a:rPr sz="26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Mass of the</a:t>
            </a:r>
            <a:r>
              <a:rPr sz="2600" b="1" u="heavy" spc="-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powder </a:t>
            </a:r>
            <a:r>
              <a:rPr sz="2600" b="1" dirty="0">
                <a:latin typeface="Arial"/>
                <a:cs typeface="Arial"/>
              </a:rPr>
              <a:t> Bulk</a:t>
            </a:r>
            <a:r>
              <a:rPr sz="2600" b="1" spc="-3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volume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600" b="1" spc="-30" dirty="0">
                <a:solidFill>
                  <a:srgbClr val="FF0000"/>
                </a:solidFill>
                <a:latin typeface="Arial"/>
                <a:cs typeface="Arial"/>
              </a:rPr>
              <a:t>Tapped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bulk</a:t>
            </a:r>
            <a:r>
              <a:rPr sz="26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density</a:t>
            </a:r>
            <a:endParaRPr sz="2600">
              <a:latin typeface="Arial"/>
              <a:cs typeface="Arial"/>
            </a:endParaRPr>
          </a:p>
          <a:p>
            <a:pPr marL="288290" marR="5080" indent="-276225">
              <a:lnSpc>
                <a:spcPct val="159200"/>
              </a:lnSpc>
            </a:pPr>
            <a:r>
              <a:rPr sz="2600" b="1" dirty="0">
                <a:latin typeface="Arial"/>
                <a:cs typeface="Arial"/>
              </a:rPr>
              <a:t>= </a:t>
            </a:r>
            <a:r>
              <a:rPr sz="26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Mass of the </a:t>
            </a:r>
            <a:r>
              <a:rPr sz="2600" b="1" u="heavy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powder </a:t>
            </a:r>
            <a:r>
              <a:rPr sz="2600" b="1" spc="5" dirty="0">
                <a:latin typeface="Arial"/>
                <a:cs typeface="Arial"/>
              </a:rPr>
              <a:t> </a:t>
            </a:r>
            <a:r>
              <a:rPr sz="2600" b="1" spc="-30" dirty="0">
                <a:latin typeface="Arial"/>
                <a:cs typeface="Arial"/>
              </a:rPr>
              <a:t>Tapped </a:t>
            </a:r>
            <a:r>
              <a:rPr sz="2600" b="1" dirty="0">
                <a:latin typeface="Arial"/>
                <a:cs typeface="Arial"/>
              </a:rPr>
              <a:t>Bulk</a:t>
            </a:r>
            <a:r>
              <a:rPr sz="2600" b="1" spc="-4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volume</a:t>
            </a:r>
            <a:endParaRPr sz="26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886200" y="990600"/>
            <a:ext cx="5181600" cy="5257800"/>
            <a:chOff x="3886200" y="990600"/>
            <a:chExt cx="5181600" cy="5257800"/>
          </a:xfrm>
        </p:grpSpPr>
        <p:sp>
          <p:nvSpPr>
            <p:cNvPr id="8" name="object 8"/>
            <p:cNvSpPr/>
            <p:nvPr/>
          </p:nvSpPr>
          <p:spPr>
            <a:xfrm>
              <a:off x="5638800" y="1066800"/>
              <a:ext cx="3429000" cy="51816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886200" y="990600"/>
              <a:ext cx="1731264" cy="18288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886200" y="4038600"/>
              <a:ext cx="1731264" cy="19751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665987" y="6401332"/>
            <a:ext cx="27432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464652"/>
                </a:solidFill>
                <a:latin typeface="Arial"/>
                <a:cs typeface="Arial"/>
              </a:rPr>
              <a:pPr marL="38100">
                <a:lnSpc>
                  <a:spcPts val="1650"/>
                </a:lnSpc>
              </a:pPr>
              <a:t>54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353555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4151" y="6432803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0" y="0"/>
                </a:moveTo>
                <a:lnTo>
                  <a:pt x="0" y="190500"/>
                </a:lnTo>
                <a:lnTo>
                  <a:pt x="120396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5940" y="581913"/>
            <a:ext cx="267081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u="none" spc="-5" dirty="0">
                <a:solidFill>
                  <a:srgbClr val="FF0000"/>
                </a:solidFill>
                <a:latin typeface="Bookman Uralic"/>
                <a:cs typeface="Bookman Uralic"/>
              </a:rPr>
              <a:t>Applications</a:t>
            </a:r>
            <a:endParaRPr sz="3200">
              <a:latin typeface="Bookman Uralic"/>
              <a:cs typeface="Bookman Ural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5987" y="6401332"/>
            <a:ext cx="27432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464652"/>
                </a:solidFill>
                <a:latin typeface="Arial"/>
                <a:cs typeface="Arial"/>
              </a:rPr>
              <a:pPr marL="38100">
                <a:lnSpc>
                  <a:spcPts val="1650"/>
                </a:lnSpc>
              </a:pPr>
              <a:t>55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1170406"/>
            <a:ext cx="8074025" cy="3731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7620" indent="-274320">
              <a:lnSpc>
                <a:spcPct val="150100"/>
              </a:lnSpc>
              <a:spcBef>
                <a:spcPts val="100"/>
              </a:spcBef>
              <a:buClr>
                <a:srgbClr val="717BA2"/>
              </a:buClr>
              <a:buSzPct val="75000"/>
              <a:buFont typeface="Arial"/>
              <a:buChar char=""/>
              <a:tabLst>
                <a:tab pos="286385" algn="l"/>
                <a:tab pos="287020" algn="l"/>
                <a:tab pos="1719580" algn="l"/>
                <a:tab pos="2378075" algn="l"/>
                <a:tab pos="3166110" algn="l"/>
                <a:tab pos="3639820" algn="l"/>
                <a:tab pos="4300220" algn="l"/>
                <a:tab pos="5694680" algn="l"/>
                <a:tab pos="6812280" algn="l"/>
                <a:tab pos="7379334" algn="l"/>
              </a:tabLst>
            </a:pPr>
            <a:r>
              <a:rPr sz="2600" b="1" dirty="0">
                <a:latin typeface="Arial"/>
                <a:cs typeface="Arial"/>
              </a:rPr>
              <a:t>D</a:t>
            </a:r>
            <a:r>
              <a:rPr sz="2600" b="1" spc="5" dirty="0">
                <a:latin typeface="Arial"/>
                <a:cs typeface="Arial"/>
              </a:rPr>
              <a:t>e</a:t>
            </a:r>
            <a:r>
              <a:rPr sz="2600" b="1" dirty="0">
                <a:latin typeface="Arial"/>
                <a:cs typeface="Arial"/>
              </a:rPr>
              <a:t>cides	</a:t>
            </a:r>
            <a:r>
              <a:rPr sz="2600" b="1" spc="-20" dirty="0">
                <a:solidFill>
                  <a:srgbClr val="6600FF"/>
                </a:solidFill>
                <a:latin typeface="Arial"/>
                <a:cs typeface="Arial"/>
              </a:rPr>
              <a:t>t</a:t>
            </a:r>
            <a:r>
              <a:rPr sz="2600" b="1" dirty="0">
                <a:solidFill>
                  <a:srgbClr val="6600FF"/>
                </a:solidFill>
                <a:latin typeface="Arial"/>
                <a:cs typeface="Arial"/>
              </a:rPr>
              <a:t>he	si</a:t>
            </a:r>
            <a:r>
              <a:rPr sz="2600" b="1" spc="5" dirty="0">
                <a:solidFill>
                  <a:srgbClr val="6600FF"/>
                </a:solidFill>
                <a:latin typeface="Arial"/>
                <a:cs typeface="Arial"/>
              </a:rPr>
              <a:t>z</a:t>
            </a:r>
            <a:r>
              <a:rPr sz="2600" b="1" dirty="0">
                <a:solidFill>
                  <a:srgbClr val="6600FF"/>
                </a:solidFill>
                <a:latin typeface="Arial"/>
                <a:cs typeface="Arial"/>
              </a:rPr>
              <a:t>e	</a:t>
            </a:r>
            <a:r>
              <a:rPr sz="2600" b="1" spc="-10" dirty="0">
                <a:solidFill>
                  <a:srgbClr val="6600FF"/>
                </a:solidFill>
                <a:latin typeface="Arial"/>
                <a:cs typeface="Arial"/>
              </a:rPr>
              <a:t>o</a:t>
            </a:r>
            <a:r>
              <a:rPr sz="2600" b="1" dirty="0">
                <a:solidFill>
                  <a:srgbClr val="6600FF"/>
                </a:solidFill>
                <a:latin typeface="Arial"/>
                <a:cs typeface="Arial"/>
              </a:rPr>
              <a:t>f	the	ca</a:t>
            </a:r>
            <a:r>
              <a:rPr sz="2600" b="1" spc="-15" dirty="0">
                <a:solidFill>
                  <a:srgbClr val="6600FF"/>
                </a:solidFill>
                <a:latin typeface="Arial"/>
                <a:cs typeface="Arial"/>
              </a:rPr>
              <a:t>p</a:t>
            </a:r>
            <a:r>
              <a:rPr sz="2600" b="1" dirty="0">
                <a:solidFill>
                  <a:srgbClr val="6600FF"/>
                </a:solidFill>
                <a:latin typeface="Arial"/>
                <a:cs typeface="Arial"/>
              </a:rPr>
              <a:t>s</a:t>
            </a:r>
            <a:r>
              <a:rPr sz="2600" b="1" spc="5" dirty="0">
                <a:solidFill>
                  <a:srgbClr val="6600FF"/>
                </a:solidFill>
                <a:latin typeface="Arial"/>
                <a:cs typeface="Arial"/>
              </a:rPr>
              <a:t>u</a:t>
            </a:r>
            <a:r>
              <a:rPr sz="2600" b="1" dirty="0">
                <a:solidFill>
                  <a:srgbClr val="6600FF"/>
                </a:solidFill>
                <a:latin typeface="Arial"/>
                <a:cs typeface="Arial"/>
              </a:rPr>
              <a:t>le	</a:t>
            </a:r>
            <a:r>
              <a:rPr sz="2600" b="1" dirty="0">
                <a:latin typeface="Arial"/>
                <a:cs typeface="Arial"/>
              </a:rPr>
              <a:t>ba</a:t>
            </a:r>
            <a:r>
              <a:rPr sz="2600" b="1" spc="-15" dirty="0">
                <a:latin typeface="Arial"/>
                <a:cs typeface="Arial"/>
              </a:rPr>
              <a:t>s</a:t>
            </a:r>
            <a:r>
              <a:rPr sz="2600" b="1" dirty="0">
                <a:latin typeface="Arial"/>
                <a:cs typeface="Arial"/>
              </a:rPr>
              <a:t>ed	</a:t>
            </a:r>
            <a:r>
              <a:rPr sz="2600" b="1" spc="5" dirty="0">
                <a:latin typeface="Arial"/>
                <a:cs typeface="Arial"/>
              </a:rPr>
              <a:t>o</a:t>
            </a:r>
            <a:r>
              <a:rPr sz="2600" b="1" dirty="0">
                <a:latin typeface="Arial"/>
                <a:cs typeface="Arial"/>
              </a:rPr>
              <a:t>n	b</a:t>
            </a:r>
            <a:r>
              <a:rPr sz="2600" b="1" spc="-15" dirty="0">
                <a:latin typeface="Arial"/>
                <a:cs typeface="Arial"/>
              </a:rPr>
              <a:t>u</a:t>
            </a:r>
            <a:r>
              <a:rPr sz="2600" b="1" dirty="0">
                <a:latin typeface="Arial"/>
                <a:cs typeface="Arial"/>
              </a:rPr>
              <a:t>lk  and tapped volume of a given</a:t>
            </a:r>
            <a:r>
              <a:rPr sz="2600" b="1" spc="-7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sample</a:t>
            </a:r>
            <a:endParaRPr sz="2600">
              <a:latin typeface="Arial"/>
              <a:cs typeface="Arial"/>
            </a:endParaRPr>
          </a:p>
          <a:p>
            <a:pPr marL="561340" marR="5080" indent="-274955">
              <a:lnSpc>
                <a:spcPct val="150000"/>
              </a:lnSpc>
              <a:spcBef>
                <a:spcPts val="490"/>
              </a:spcBef>
              <a:tabLst>
                <a:tab pos="561340" algn="l"/>
              </a:tabLst>
            </a:pPr>
            <a:r>
              <a:rPr sz="1950" spc="-555" dirty="0">
                <a:solidFill>
                  <a:srgbClr val="9FB8CD"/>
                </a:solidFill>
                <a:latin typeface="Arial"/>
                <a:cs typeface="Arial"/>
              </a:rPr>
              <a:t>	</a:t>
            </a:r>
            <a:r>
              <a:rPr sz="2600" b="1" dirty="0">
                <a:latin typeface="Arial"/>
                <a:cs typeface="Arial"/>
              </a:rPr>
              <a:t>Higher </a:t>
            </a:r>
            <a:r>
              <a:rPr sz="2600" b="1" spc="-5" dirty="0">
                <a:latin typeface="Arial"/>
                <a:cs typeface="Arial"/>
              </a:rPr>
              <a:t>the </a:t>
            </a:r>
            <a:r>
              <a:rPr sz="2600" b="1" dirty="0">
                <a:latin typeface="Arial"/>
                <a:cs typeface="Arial"/>
              </a:rPr>
              <a:t>bulk volume, lower the bulk density  and bigger the size of the</a:t>
            </a:r>
            <a:r>
              <a:rPr sz="2600" b="1" spc="-6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capsule</a:t>
            </a:r>
            <a:endParaRPr sz="2600">
              <a:latin typeface="Arial"/>
              <a:cs typeface="Arial"/>
            </a:endParaRPr>
          </a:p>
          <a:p>
            <a:pPr marL="286385" marR="5080" indent="-274320">
              <a:lnSpc>
                <a:spcPct val="150000"/>
              </a:lnSpc>
              <a:spcBef>
                <a:spcPts val="600"/>
              </a:spcBef>
              <a:buClr>
                <a:srgbClr val="717BA2"/>
              </a:buClr>
              <a:buSzPct val="75000"/>
              <a:buFont typeface="Arial"/>
              <a:buChar char=""/>
              <a:tabLst>
                <a:tab pos="286385" algn="l"/>
                <a:tab pos="287020" algn="l"/>
                <a:tab pos="1379855" algn="l"/>
                <a:tab pos="1879600" algn="l"/>
                <a:tab pos="3119120" algn="l"/>
                <a:tab pos="4356100" algn="l"/>
                <a:tab pos="5173345" algn="l"/>
                <a:tab pos="5676265" algn="l"/>
                <a:tab pos="6049645" algn="l"/>
                <a:tab pos="7727950" algn="l"/>
              </a:tabLst>
            </a:pPr>
            <a:r>
              <a:rPr sz="2600" b="1" dirty="0">
                <a:latin typeface="Arial"/>
                <a:cs typeface="Arial"/>
              </a:rPr>
              <a:t>H</a:t>
            </a:r>
            <a:r>
              <a:rPr sz="2600" b="1" spc="5" dirty="0">
                <a:latin typeface="Arial"/>
                <a:cs typeface="Arial"/>
              </a:rPr>
              <a:t>e</a:t>
            </a:r>
            <a:r>
              <a:rPr sz="2600" b="1" dirty="0">
                <a:latin typeface="Arial"/>
                <a:cs typeface="Arial"/>
              </a:rPr>
              <a:t>lps	</a:t>
            </a:r>
            <a:r>
              <a:rPr sz="2600" b="1" spc="-20" dirty="0">
                <a:latin typeface="Arial"/>
                <a:cs typeface="Arial"/>
              </a:rPr>
              <a:t>t</a:t>
            </a:r>
            <a:r>
              <a:rPr sz="2600" b="1" dirty="0">
                <a:latin typeface="Arial"/>
                <a:cs typeface="Arial"/>
              </a:rPr>
              <a:t>o	d</a:t>
            </a:r>
            <a:r>
              <a:rPr sz="2600" b="1" spc="5" dirty="0">
                <a:latin typeface="Arial"/>
                <a:cs typeface="Arial"/>
              </a:rPr>
              <a:t>e</a:t>
            </a:r>
            <a:r>
              <a:rPr sz="2600" b="1" dirty="0">
                <a:latin typeface="Arial"/>
                <a:cs typeface="Arial"/>
              </a:rPr>
              <a:t>cide	</a:t>
            </a:r>
            <a:r>
              <a:rPr sz="2600" b="1" dirty="0">
                <a:solidFill>
                  <a:srgbClr val="6600FF"/>
                </a:solidFill>
                <a:latin typeface="Arial"/>
                <a:cs typeface="Arial"/>
              </a:rPr>
              <a:t>proper	size	</a:t>
            </a:r>
            <a:r>
              <a:rPr sz="2600" b="1" spc="5" dirty="0">
                <a:solidFill>
                  <a:srgbClr val="6600FF"/>
                </a:solidFill>
                <a:latin typeface="Arial"/>
                <a:cs typeface="Arial"/>
              </a:rPr>
              <a:t>o</a:t>
            </a:r>
            <a:r>
              <a:rPr sz="2600" b="1" dirty="0">
                <a:solidFill>
                  <a:srgbClr val="6600FF"/>
                </a:solidFill>
                <a:latin typeface="Arial"/>
                <a:cs typeface="Arial"/>
              </a:rPr>
              <a:t>f	a	contain</a:t>
            </a:r>
            <a:r>
              <a:rPr sz="2600" b="1" spc="5" dirty="0">
                <a:solidFill>
                  <a:srgbClr val="6600FF"/>
                </a:solidFill>
                <a:latin typeface="Arial"/>
                <a:cs typeface="Arial"/>
              </a:rPr>
              <a:t>e</a:t>
            </a:r>
            <a:r>
              <a:rPr sz="2600" b="1" dirty="0">
                <a:solidFill>
                  <a:srgbClr val="6600FF"/>
                </a:solidFill>
                <a:latin typeface="Arial"/>
                <a:cs typeface="Arial"/>
              </a:rPr>
              <a:t>r	</a:t>
            </a:r>
            <a:r>
              <a:rPr sz="2600" b="1" spc="5" dirty="0">
                <a:solidFill>
                  <a:srgbClr val="6600FF"/>
                </a:solidFill>
                <a:latin typeface="Arial"/>
                <a:cs typeface="Arial"/>
              </a:rPr>
              <a:t>or  </a:t>
            </a:r>
            <a:r>
              <a:rPr sz="2600" b="1" dirty="0">
                <a:solidFill>
                  <a:srgbClr val="6600FF"/>
                </a:solidFill>
                <a:latin typeface="Arial"/>
                <a:cs typeface="Arial"/>
              </a:rPr>
              <a:t>packing</a:t>
            </a:r>
            <a:r>
              <a:rPr sz="2600" b="1" spc="-20" dirty="0">
                <a:solidFill>
                  <a:srgbClr val="6600F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6600FF"/>
                </a:solidFill>
                <a:latin typeface="Arial"/>
                <a:cs typeface="Arial"/>
              </a:rPr>
              <a:t>material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353555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4151" y="6432803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0" y="0"/>
                </a:moveTo>
                <a:lnTo>
                  <a:pt x="0" y="190500"/>
                </a:lnTo>
                <a:lnTo>
                  <a:pt x="120396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5940" y="300939"/>
            <a:ext cx="256159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86385" algn="l"/>
              </a:tabLst>
            </a:pPr>
            <a:r>
              <a:rPr sz="1950" b="0" u="none" spc="-550" dirty="0">
                <a:solidFill>
                  <a:srgbClr val="717BA2"/>
                </a:solidFill>
                <a:latin typeface="Arial"/>
                <a:cs typeface="Arial"/>
              </a:rPr>
              <a:t>	</a:t>
            </a:r>
            <a:r>
              <a:rPr sz="2600" u="none" dirty="0"/>
              <a:t>Light</a:t>
            </a:r>
            <a:r>
              <a:rPr sz="2600" u="none" spc="-60" dirty="0"/>
              <a:t> </a:t>
            </a:r>
            <a:r>
              <a:rPr sz="2600" u="none" dirty="0"/>
              <a:t>powders</a:t>
            </a:r>
            <a:endParaRPr sz="2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5987" y="6401332"/>
            <a:ext cx="27432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464652"/>
                </a:solidFill>
                <a:latin typeface="Arial"/>
                <a:cs typeface="Arial"/>
              </a:rPr>
              <a:pPr marL="38100">
                <a:lnSpc>
                  <a:spcPts val="1650"/>
                </a:lnSpc>
              </a:pPr>
              <a:t>56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950721"/>
            <a:ext cx="6216015" cy="2898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1340" indent="-275590">
              <a:lnSpc>
                <a:spcPct val="100000"/>
              </a:lnSpc>
              <a:spcBef>
                <a:spcPts val="100"/>
              </a:spcBef>
              <a:buClr>
                <a:srgbClr val="9FB8CD"/>
              </a:buClr>
              <a:buSzPct val="75000"/>
              <a:buFont typeface="Arial"/>
              <a:buChar char=""/>
              <a:tabLst>
                <a:tab pos="561340" algn="l"/>
                <a:tab pos="561975" algn="l"/>
              </a:tabLst>
            </a:pPr>
            <a:r>
              <a:rPr sz="2400" b="1" dirty="0">
                <a:latin typeface="Arial"/>
                <a:cs typeface="Arial"/>
              </a:rPr>
              <a:t>When </a:t>
            </a:r>
            <a:r>
              <a:rPr sz="2400" b="1" spc="-5" dirty="0">
                <a:latin typeface="Arial"/>
                <a:cs typeface="Arial"/>
              </a:rPr>
              <a:t>particles packed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loosely</a:t>
            </a:r>
            <a:endParaRPr sz="2400">
              <a:latin typeface="Arial"/>
              <a:cs typeface="Arial"/>
            </a:endParaRPr>
          </a:p>
          <a:p>
            <a:pPr marL="561340" indent="-275590">
              <a:lnSpc>
                <a:spcPct val="100000"/>
              </a:lnSpc>
              <a:spcBef>
                <a:spcPts val="1930"/>
              </a:spcBef>
              <a:buClr>
                <a:srgbClr val="9FB8CD"/>
              </a:buClr>
              <a:buSzPct val="75000"/>
              <a:buFont typeface="Arial"/>
              <a:buChar char=""/>
              <a:tabLst>
                <a:tab pos="561340" algn="l"/>
                <a:tab pos="561975" algn="l"/>
              </a:tabLst>
            </a:pPr>
            <a:r>
              <a:rPr sz="2400" b="1" dirty="0">
                <a:latin typeface="Arial"/>
                <a:cs typeface="Arial"/>
              </a:rPr>
              <a:t>Lots </a:t>
            </a:r>
            <a:r>
              <a:rPr sz="2400" b="1" spc="-5" dirty="0">
                <a:latin typeface="Arial"/>
                <a:cs typeface="Arial"/>
              </a:rPr>
              <a:t>of gaps </a:t>
            </a:r>
            <a:r>
              <a:rPr sz="2400" b="1" dirty="0">
                <a:latin typeface="Arial"/>
                <a:cs typeface="Arial"/>
              </a:rPr>
              <a:t>between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particles</a:t>
            </a:r>
            <a:endParaRPr sz="2400">
              <a:latin typeface="Arial"/>
              <a:cs typeface="Arial"/>
            </a:endParaRPr>
          </a:p>
          <a:p>
            <a:pPr marL="561340" indent="-275590">
              <a:lnSpc>
                <a:spcPct val="100000"/>
              </a:lnSpc>
              <a:spcBef>
                <a:spcPts val="1950"/>
              </a:spcBef>
              <a:buClr>
                <a:srgbClr val="9FB8CD"/>
              </a:buClr>
              <a:buSzPct val="75000"/>
              <a:buFont typeface="Arial"/>
              <a:buChar char=""/>
              <a:tabLst>
                <a:tab pos="561340" algn="l"/>
                <a:tab pos="561975" algn="l"/>
              </a:tabLst>
            </a:pPr>
            <a:r>
              <a:rPr sz="2400" b="1" spc="-5" dirty="0">
                <a:latin typeface="Arial"/>
                <a:cs typeface="Arial"/>
              </a:rPr>
              <a:t>Bulk </a:t>
            </a:r>
            <a:r>
              <a:rPr sz="2400" b="1" dirty="0">
                <a:latin typeface="Arial"/>
                <a:cs typeface="Arial"/>
              </a:rPr>
              <a:t>volume</a:t>
            </a:r>
            <a:r>
              <a:rPr sz="2400" b="1" spc="-5" dirty="0">
                <a:latin typeface="Arial"/>
                <a:cs typeface="Arial"/>
              </a:rPr>
              <a:t> increases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15"/>
              </a:spcBef>
              <a:tabLst>
                <a:tab pos="286385" algn="l"/>
              </a:tabLst>
            </a:pPr>
            <a:r>
              <a:rPr sz="1950" spc="-555" dirty="0">
                <a:solidFill>
                  <a:srgbClr val="717BA2"/>
                </a:solidFill>
                <a:latin typeface="Arial"/>
                <a:cs typeface="Arial"/>
              </a:rPr>
              <a:t>	</a:t>
            </a:r>
            <a:r>
              <a:rPr sz="2600" b="1" dirty="0">
                <a:latin typeface="Arial"/>
                <a:cs typeface="Arial"/>
              </a:rPr>
              <a:t>Light powders </a:t>
            </a:r>
            <a:r>
              <a:rPr sz="2600" b="1" spc="5" dirty="0">
                <a:latin typeface="Arial"/>
                <a:cs typeface="Arial"/>
              </a:rPr>
              <a:t>have </a:t>
            </a:r>
            <a:r>
              <a:rPr sz="2600" b="1" dirty="0">
                <a:latin typeface="Arial"/>
                <a:cs typeface="Arial"/>
              </a:rPr>
              <a:t>high bulk</a:t>
            </a:r>
            <a:r>
              <a:rPr sz="2600" b="1" spc="-8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volume</a:t>
            </a:r>
            <a:endParaRPr sz="2600">
              <a:latin typeface="Arial"/>
              <a:cs typeface="Arial"/>
            </a:endParaRPr>
          </a:p>
          <a:p>
            <a:pPr marL="286385">
              <a:lnSpc>
                <a:spcPct val="100000"/>
              </a:lnSpc>
              <a:spcBef>
                <a:spcPts val="1985"/>
              </a:spcBef>
              <a:tabLst>
                <a:tab pos="561340" algn="l"/>
              </a:tabLst>
            </a:pPr>
            <a:r>
              <a:rPr sz="1800" spc="-509" dirty="0">
                <a:solidFill>
                  <a:srgbClr val="9FB8CD"/>
                </a:solidFill>
                <a:latin typeface="Arial"/>
                <a:cs typeface="Arial"/>
              </a:rPr>
              <a:t>	</a:t>
            </a:r>
            <a:r>
              <a:rPr sz="2400" b="1" spc="-5" dirty="0">
                <a:latin typeface="Arial"/>
                <a:cs typeface="Arial"/>
              </a:rPr>
              <a:t>hence </a:t>
            </a:r>
            <a:r>
              <a:rPr sz="2400" b="1" dirty="0">
                <a:latin typeface="Arial"/>
                <a:cs typeface="Arial"/>
              </a:rPr>
              <a:t>low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density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74223"/>
            <a:ext cx="8940800" cy="1249045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sz="2800" b="1" spc="-5" dirty="0">
                <a:solidFill>
                  <a:srgbClr val="A40020"/>
                </a:solidFill>
                <a:latin typeface="Times New Roman"/>
                <a:cs typeface="Times New Roman"/>
              </a:rPr>
              <a:t>DENSITY</a:t>
            </a:r>
            <a:endParaRPr sz="28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1100"/>
              </a:spcBef>
              <a:buClr>
                <a:srgbClr val="717BA2"/>
              </a:buClr>
              <a:buSzPct val="75000"/>
              <a:buFont typeface="Wingdings"/>
              <a:buChar char=""/>
              <a:tabLst>
                <a:tab pos="287020" algn="l"/>
              </a:tabLst>
            </a:pPr>
            <a:r>
              <a:rPr sz="3600" b="1" spc="-50" dirty="0">
                <a:solidFill>
                  <a:srgbClr val="C00000"/>
                </a:solidFill>
                <a:latin typeface="Carlito"/>
                <a:cs typeface="Carlito"/>
              </a:rPr>
              <a:t>True </a:t>
            </a:r>
            <a:r>
              <a:rPr sz="3600" b="1" dirty="0">
                <a:solidFill>
                  <a:srgbClr val="C00000"/>
                </a:solidFill>
                <a:latin typeface="Carlito"/>
                <a:cs typeface="Carlito"/>
              </a:rPr>
              <a:t>density</a:t>
            </a:r>
            <a:r>
              <a:rPr sz="3600" dirty="0">
                <a:latin typeface="Carlito"/>
                <a:cs typeface="Carlito"/>
              </a:rPr>
              <a:t>: </a:t>
            </a:r>
            <a:r>
              <a:rPr sz="3600" spc="-30" dirty="0">
                <a:latin typeface="Carlito"/>
                <a:cs typeface="Carlito"/>
              </a:rPr>
              <a:t>Volume </a:t>
            </a:r>
            <a:r>
              <a:rPr sz="3600" spc="-5" dirty="0">
                <a:latin typeface="Carlito"/>
                <a:cs typeface="Carlito"/>
              </a:rPr>
              <a:t>occupied by </a:t>
            </a:r>
            <a:r>
              <a:rPr sz="3600" spc="-10" dirty="0">
                <a:latin typeface="Carlito"/>
                <a:cs typeface="Carlito"/>
              </a:rPr>
              <a:t>voids</a:t>
            </a:r>
            <a:r>
              <a:rPr sz="3600" spc="-20" dirty="0">
                <a:latin typeface="Carlito"/>
                <a:cs typeface="Carlito"/>
              </a:rPr>
              <a:t> </a:t>
            </a:r>
            <a:r>
              <a:rPr sz="3600" spc="-10" dirty="0">
                <a:latin typeface="Carlito"/>
                <a:cs typeface="Carlito"/>
              </a:rPr>
              <a:t>(inter-</a:t>
            </a:r>
            <a:endParaRPr sz="36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75553" y="6401332"/>
            <a:ext cx="27432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464652"/>
                </a:solidFill>
                <a:latin typeface="Arial"/>
                <a:cs typeface="Arial"/>
              </a:rPr>
              <a:pPr marL="38100">
                <a:lnSpc>
                  <a:spcPts val="1650"/>
                </a:lnSpc>
              </a:pPr>
              <a:t>57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1232661"/>
            <a:ext cx="8929370" cy="5025390"/>
          </a:xfrm>
          <a:prstGeom prst="rect">
            <a:avLst/>
          </a:prstGeom>
        </p:spPr>
        <p:txBody>
          <a:bodyPr vert="horz" wrap="square" lIns="0" tIns="177165" rIns="0" bIns="0" rtlCol="0">
            <a:spAutoFit/>
          </a:bodyPr>
          <a:lstStyle/>
          <a:p>
            <a:pPr marL="287020" marR="5080">
              <a:lnSpc>
                <a:spcPct val="70000"/>
              </a:lnSpc>
              <a:spcBef>
                <a:spcPts val="1395"/>
              </a:spcBef>
            </a:pPr>
            <a:r>
              <a:rPr sz="3600" spc="-5" dirty="0">
                <a:latin typeface="Carlito"/>
                <a:cs typeface="Carlito"/>
              </a:rPr>
              <a:t>particle spaces) </a:t>
            </a:r>
            <a:r>
              <a:rPr sz="3600" dirty="0">
                <a:latin typeface="Carlito"/>
                <a:cs typeface="Carlito"/>
              </a:rPr>
              <a:t>and </a:t>
            </a:r>
            <a:r>
              <a:rPr sz="3600" spc="-10" dirty="0">
                <a:latin typeface="Carlito"/>
                <a:cs typeface="Carlito"/>
              </a:rPr>
              <a:t>intraparticle </a:t>
            </a:r>
            <a:r>
              <a:rPr sz="3600" spc="-15" dirty="0">
                <a:latin typeface="Carlito"/>
                <a:cs typeface="Carlito"/>
              </a:rPr>
              <a:t>pores are </a:t>
            </a:r>
            <a:r>
              <a:rPr sz="3600" spc="-5" dirty="0">
                <a:latin typeface="Carlito"/>
                <a:cs typeface="Carlito"/>
              </a:rPr>
              <a:t>not  </a:t>
            </a:r>
            <a:r>
              <a:rPr sz="3600" dirty="0">
                <a:latin typeface="Carlito"/>
                <a:cs typeface="Carlito"/>
              </a:rPr>
              <a:t>included in </a:t>
            </a:r>
            <a:r>
              <a:rPr sz="3600" spc="-10" dirty="0">
                <a:latin typeface="Carlito"/>
                <a:cs typeface="Carlito"/>
              </a:rPr>
              <a:t>this</a:t>
            </a:r>
            <a:r>
              <a:rPr sz="3600" spc="-55" dirty="0">
                <a:latin typeface="Carlito"/>
                <a:cs typeface="Carlito"/>
              </a:rPr>
              <a:t> </a:t>
            </a:r>
            <a:r>
              <a:rPr sz="3600" spc="-10" dirty="0">
                <a:latin typeface="Carlito"/>
                <a:cs typeface="Carlito"/>
              </a:rPr>
              <a:t>measurement.</a:t>
            </a:r>
            <a:endParaRPr sz="3600">
              <a:latin typeface="Carlito"/>
              <a:cs typeface="Carlito"/>
            </a:endParaRPr>
          </a:p>
          <a:p>
            <a:pPr marL="287020" marR="256540" indent="-274320">
              <a:lnSpc>
                <a:spcPct val="70000"/>
              </a:lnSpc>
              <a:spcBef>
                <a:spcPts val="2405"/>
              </a:spcBef>
              <a:buClr>
                <a:srgbClr val="717BA2"/>
              </a:buClr>
              <a:buSzPct val="75000"/>
              <a:buFont typeface="Wingdings"/>
              <a:buChar char=""/>
              <a:tabLst>
                <a:tab pos="287020" algn="l"/>
              </a:tabLst>
            </a:pPr>
            <a:r>
              <a:rPr sz="3600" spc="-10" dirty="0">
                <a:latin typeface="Carlito"/>
                <a:cs typeface="Carlito"/>
              </a:rPr>
              <a:t>Calculated </a:t>
            </a:r>
            <a:r>
              <a:rPr sz="3600" spc="-5" dirty="0">
                <a:latin typeface="Carlito"/>
                <a:cs typeface="Carlito"/>
              </a:rPr>
              <a:t>by suspending drug </a:t>
            </a:r>
            <a:r>
              <a:rPr sz="3600" dirty="0">
                <a:latin typeface="Carlito"/>
                <a:cs typeface="Carlito"/>
              </a:rPr>
              <a:t>in </a:t>
            </a:r>
            <a:r>
              <a:rPr sz="3600" spc="-15" dirty="0">
                <a:latin typeface="Carlito"/>
                <a:cs typeface="Carlito"/>
              </a:rPr>
              <a:t>solvents </a:t>
            </a:r>
            <a:r>
              <a:rPr sz="3600" spc="-5" dirty="0">
                <a:latin typeface="Carlito"/>
                <a:cs typeface="Carlito"/>
              </a:rPr>
              <a:t>of  </a:t>
            </a:r>
            <a:r>
              <a:rPr sz="3600" spc="-10" dirty="0">
                <a:latin typeface="Carlito"/>
                <a:cs typeface="Carlito"/>
              </a:rPr>
              <a:t>various </a:t>
            </a:r>
            <a:r>
              <a:rPr sz="3600" spc="-5" dirty="0">
                <a:latin typeface="Carlito"/>
                <a:cs typeface="Carlito"/>
              </a:rPr>
              <a:t>densities </a:t>
            </a:r>
            <a:r>
              <a:rPr sz="3600" dirty="0">
                <a:latin typeface="Carlito"/>
                <a:cs typeface="Carlito"/>
              </a:rPr>
              <a:t>&amp; in which the </a:t>
            </a:r>
            <a:r>
              <a:rPr sz="3600" spc="-10" dirty="0">
                <a:latin typeface="Carlito"/>
                <a:cs typeface="Carlito"/>
              </a:rPr>
              <a:t>compound</a:t>
            </a:r>
            <a:r>
              <a:rPr sz="3600" spc="-145" dirty="0">
                <a:latin typeface="Carlito"/>
                <a:cs typeface="Carlito"/>
              </a:rPr>
              <a:t> </a:t>
            </a:r>
            <a:r>
              <a:rPr sz="3600" dirty="0">
                <a:latin typeface="Carlito"/>
                <a:cs typeface="Carlito"/>
              </a:rPr>
              <a:t>is  insoluble.</a:t>
            </a:r>
            <a:endParaRPr sz="3600">
              <a:latin typeface="Carlito"/>
              <a:cs typeface="Carlito"/>
            </a:endParaRPr>
          </a:p>
          <a:p>
            <a:pPr marL="287020" marR="111125" indent="-274320">
              <a:lnSpc>
                <a:spcPct val="70000"/>
              </a:lnSpc>
              <a:spcBef>
                <a:spcPts val="2400"/>
              </a:spcBef>
              <a:buClr>
                <a:srgbClr val="717BA2"/>
              </a:buClr>
              <a:buSzPct val="75000"/>
              <a:buFont typeface="Wingdings"/>
              <a:buChar char=""/>
              <a:tabLst>
                <a:tab pos="390525" algn="l"/>
                <a:tab pos="391160" algn="l"/>
              </a:tabLst>
            </a:pPr>
            <a:r>
              <a:rPr dirty="0"/>
              <a:t>	</a:t>
            </a:r>
            <a:r>
              <a:rPr sz="3600" spc="-10" dirty="0">
                <a:latin typeface="Carlito"/>
                <a:cs typeface="Carlito"/>
              </a:rPr>
              <a:t>After </a:t>
            </a:r>
            <a:r>
              <a:rPr sz="3600" spc="-15" dirty="0">
                <a:latin typeface="Carlito"/>
                <a:cs typeface="Carlito"/>
              </a:rPr>
              <a:t>vigorous </a:t>
            </a:r>
            <a:r>
              <a:rPr sz="3600" spc="-10" dirty="0">
                <a:latin typeface="Carlito"/>
                <a:cs typeface="Carlito"/>
              </a:rPr>
              <a:t>agitation, </a:t>
            </a:r>
            <a:r>
              <a:rPr sz="3600" spc="-5" dirty="0">
                <a:latin typeface="Carlito"/>
                <a:cs typeface="Carlito"/>
              </a:rPr>
              <a:t>samples </a:t>
            </a:r>
            <a:r>
              <a:rPr sz="3600" spc="-20" dirty="0">
                <a:latin typeface="Carlito"/>
                <a:cs typeface="Carlito"/>
              </a:rPr>
              <a:t>are  </a:t>
            </a:r>
            <a:r>
              <a:rPr sz="3600" spc="-5" dirty="0">
                <a:latin typeface="Carlito"/>
                <a:cs typeface="Carlito"/>
              </a:rPr>
              <a:t>centrifuged </a:t>
            </a:r>
            <a:r>
              <a:rPr sz="3600" spc="-40" dirty="0">
                <a:latin typeface="Carlito"/>
                <a:cs typeface="Carlito"/>
              </a:rPr>
              <a:t>briefly, </a:t>
            </a:r>
            <a:r>
              <a:rPr sz="3600" dirty="0">
                <a:latin typeface="Carlito"/>
                <a:cs typeface="Carlito"/>
              </a:rPr>
              <a:t>and then </a:t>
            </a:r>
            <a:r>
              <a:rPr sz="3600" spc="-15" dirty="0">
                <a:latin typeface="Carlito"/>
                <a:cs typeface="Carlito"/>
              </a:rPr>
              <a:t>left </a:t>
            </a:r>
            <a:r>
              <a:rPr sz="3600" spc="-30" dirty="0">
                <a:latin typeface="Carlito"/>
                <a:cs typeface="Carlito"/>
              </a:rPr>
              <a:t>to </a:t>
            </a:r>
            <a:r>
              <a:rPr sz="3600" spc="-20" dirty="0">
                <a:latin typeface="Carlito"/>
                <a:cs typeface="Carlito"/>
              </a:rPr>
              <a:t>stand  </a:t>
            </a:r>
            <a:r>
              <a:rPr sz="3600" spc="-5" dirty="0">
                <a:latin typeface="Carlito"/>
                <a:cs typeface="Carlito"/>
              </a:rPr>
              <a:t>undisturbed </a:t>
            </a:r>
            <a:r>
              <a:rPr sz="3600" dirty="0">
                <a:latin typeface="Carlito"/>
                <a:cs typeface="Carlito"/>
              </a:rPr>
              <a:t>till settling/ </a:t>
            </a:r>
            <a:r>
              <a:rPr sz="3600" spc="-15" dirty="0">
                <a:latin typeface="Carlito"/>
                <a:cs typeface="Carlito"/>
              </a:rPr>
              <a:t>flotation </a:t>
            </a:r>
            <a:r>
              <a:rPr sz="3600" spc="-5" dirty="0">
                <a:latin typeface="Carlito"/>
                <a:cs typeface="Carlito"/>
              </a:rPr>
              <a:t>has</a:t>
            </a:r>
            <a:r>
              <a:rPr sz="3600" spc="-100" dirty="0">
                <a:latin typeface="Carlito"/>
                <a:cs typeface="Carlito"/>
              </a:rPr>
              <a:t> </a:t>
            </a:r>
            <a:r>
              <a:rPr sz="3600" spc="-5" dirty="0">
                <a:latin typeface="Carlito"/>
                <a:cs typeface="Carlito"/>
              </a:rPr>
              <a:t>reached  </a:t>
            </a:r>
            <a:r>
              <a:rPr sz="3600" dirty="0">
                <a:latin typeface="Carlito"/>
                <a:cs typeface="Carlito"/>
              </a:rPr>
              <a:t>equilibrium. </a:t>
            </a:r>
            <a:r>
              <a:rPr sz="3600" spc="-5" dirty="0">
                <a:latin typeface="Carlito"/>
                <a:cs typeface="Carlito"/>
              </a:rPr>
              <a:t>The sample </a:t>
            </a:r>
            <a:r>
              <a:rPr sz="3600" spc="-10" dirty="0">
                <a:latin typeface="Carlito"/>
                <a:cs typeface="Carlito"/>
              </a:rPr>
              <a:t>that remains  </a:t>
            </a:r>
            <a:r>
              <a:rPr sz="3600" spc="-5" dirty="0">
                <a:latin typeface="Carlito"/>
                <a:cs typeface="Carlito"/>
              </a:rPr>
              <a:t>suspended </a:t>
            </a:r>
            <a:r>
              <a:rPr sz="3600" spc="-10" dirty="0">
                <a:latin typeface="Carlito"/>
                <a:cs typeface="Carlito"/>
              </a:rPr>
              <a:t>corresponds </a:t>
            </a:r>
            <a:r>
              <a:rPr sz="3600" spc="-25" dirty="0">
                <a:latin typeface="Carlito"/>
                <a:cs typeface="Carlito"/>
              </a:rPr>
              <a:t>to </a:t>
            </a:r>
            <a:r>
              <a:rPr sz="3600" dirty="0">
                <a:latin typeface="Carlito"/>
                <a:cs typeface="Carlito"/>
              </a:rPr>
              <a:t>the true </a:t>
            </a:r>
            <a:r>
              <a:rPr sz="3600" spc="-5" dirty="0">
                <a:latin typeface="Carlito"/>
                <a:cs typeface="Carlito"/>
              </a:rPr>
              <a:t>density of  </a:t>
            </a:r>
            <a:r>
              <a:rPr sz="3600" dirty="0">
                <a:latin typeface="Carlito"/>
                <a:cs typeface="Carlito"/>
              </a:rPr>
              <a:t>the </a:t>
            </a:r>
            <a:r>
              <a:rPr sz="3600" spc="-10" dirty="0">
                <a:latin typeface="Carlito"/>
                <a:cs typeface="Carlito"/>
              </a:rPr>
              <a:t>material. Calculated </a:t>
            </a:r>
            <a:r>
              <a:rPr sz="3600" spc="-5" dirty="0">
                <a:latin typeface="Carlito"/>
                <a:cs typeface="Carlito"/>
              </a:rPr>
              <a:t>with </a:t>
            </a:r>
            <a:r>
              <a:rPr sz="3600" dirty="0">
                <a:latin typeface="Carlito"/>
                <a:cs typeface="Carlito"/>
              </a:rPr>
              <a:t>a</a:t>
            </a:r>
            <a:r>
              <a:rPr sz="3600" spc="-85" dirty="0">
                <a:latin typeface="Carlito"/>
                <a:cs typeface="Carlito"/>
              </a:rPr>
              <a:t> </a:t>
            </a:r>
            <a:r>
              <a:rPr sz="3600" spc="-45" dirty="0">
                <a:latin typeface="Carlito"/>
                <a:cs typeface="Carlito"/>
              </a:rPr>
              <a:t>pycnometer.</a:t>
            </a:r>
            <a:endParaRPr sz="3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353555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4151" y="6432803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0" y="0"/>
                </a:moveTo>
                <a:lnTo>
                  <a:pt x="0" y="190500"/>
                </a:lnTo>
                <a:lnTo>
                  <a:pt x="120396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739" y="316179"/>
            <a:ext cx="58464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u="none" spc="-10" dirty="0">
                <a:solidFill>
                  <a:srgbClr val="A40020"/>
                </a:solidFill>
                <a:latin typeface="Times New Roman"/>
                <a:cs typeface="Times New Roman"/>
              </a:rPr>
              <a:t>TRUE </a:t>
            </a:r>
            <a:r>
              <a:rPr sz="2800" u="none" spc="-5" dirty="0">
                <a:solidFill>
                  <a:srgbClr val="A40020"/>
                </a:solidFill>
                <a:latin typeface="Times New Roman"/>
                <a:cs typeface="Times New Roman"/>
              </a:rPr>
              <a:t>DENSITY</a:t>
            </a:r>
            <a:r>
              <a:rPr sz="2800" u="none" spc="-85" dirty="0">
                <a:solidFill>
                  <a:srgbClr val="A40020"/>
                </a:solidFill>
                <a:latin typeface="Times New Roman"/>
                <a:cs typeface="Times New Roman"/>
              </a:rPr>
              <a:t> </a:t>
            </a:r>
            <a:r>
              <a:rPr sz="2800" u="none" spc="-25" dirty="0">
                <a:solidFill>
                  <a:srgbClr val="A40020"/>
                </a:solidFill>
                <a:latin typeface="Times New Roman"/>
                <a:cs typeface="Times New Roman"/>
              </a:rPr>
              <a:t>DETERMINATION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75553" y="6401332"/>
            <a:ext cx="27432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464652"/>
                </a:solidFill>
                <a:latin typeface="Arial"/>
                <a:cs typeface="Arial"/>
              </a:rPr>
              <a:pPr marL="38100">
                <a:lnSpc>
                  <a:spcPts val="1650"/>
                </a:lnSpc>
              </a:pPr>
              <a:t>58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932434"/>
            <a:ext cx="81330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717BA2"/>
              </a:buClr>
              <a:buSzPct val="75000"/>
              <a:buFont typeface="Wingdings"/>
              <a:buChar char=""/>
              <a:tabLst>
                <a:tab pos="287020" algn="l"/>
              </a:tabLst>
            </a:pPr>
            <a:r>
              <a:rPr sz="3600" b="1" dirty="0">
                <a:solidFill>
                  <a:srgbClr val="001F5F"/>
                </a:solidFill>
                <a:latin typeface="Carlito"/>
                <a:cs typeface="Carlito"/>
              </a:rPr>
              <a:t>Helium </a:t>
            </a:r>
            <a:r>
              <a:rPr sz="3600" b="1" spc="-5" dirty="0">
                <a:solidFill>
                  <a:srgbClr val="001F5F"/>
                </a:solidFill>
                <a:latin typeface="Carlito"/>
                <a:cs typeface="Carlito"/>
              </a:rPr>
              <a:t>displacement method </a:t>
            </a:r>
            <a:r>
              <a:rPr sz="3600" b="1" spc="-15" dirty="0">
                <a:solidFill>
                  <a:srgbClr val="001F5F"/>
                </a:solidFill>
                <a:latin typeface="Carlito"/>
                <a:cs typeface="Carlito"/>
              </a:rPr>
              <a:t>(for</a:t>
            </a:r>
            <a:r>
              <a:rPr sz="3600" b="1" spc="-4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3600" b="1" spc="-10" dirty="0">
                <a:solidFill>
                  <a:srgbClr val="001F5F"/>
                </a:solidFill>
                <a:latin typeface="Carlito"/>
                <a:cs typeface="Carlito"/>
              </a:rPr>
              <a:t>porous</a:t>
            </a:r>
            <a:endParaRPr sz="360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39" y="1175893"/>
            <a:ext cx="8769985" cy="1952625"/>
          </a:xfrm>
          <a:prstGeom prst="rect">
            <a:avLst/>
          </a:prstGeom>
        </p:spPr>
        <p:txBody>
          <a:bodyPr vert="horz" wrap="square" lIns="0" tIns="207645" rIns="0" bIns="0" rtlCol="0">
            <a:spAutoFit/>
          </a:bodyPr>
          <a:lstStyle/>
          <a:p>
            <a:pPr marL="287020">
              <a:lnSpc>
                <a:spcPct val="100000"/>
              </a:lnSpc>
              <a:spcBef>
                <a:spcPts val="1635"/>
              </a:spcBef>
            </a:pPr>
            <a:r>
              <a:rPr sz="3600" b="1" spc="-15" dirty="0">
                <a:solidFill>
                  <a:srgbClr val="001F5F"/>
                </a:solidFill>
                <a:latin typeface="Carlito"/>
                <a:cs typeface="Carlito"/>
              </a:rPr>
              <a:t>powders)</a:t>
            </a:r>
            <a:endParaRPr sz="3600">
              <a:latin typeface="Carlito"/>
              <a:cs typeface="Carlito"/>
            </a:endParaRPr>
          </a:p>
          <a:p>
            <a:pPr marL="287020" marR="5080" indent="-274320">
              <a:lnSpc>
                <a:spcPct val="80000"/>
              </a:lnSpc>
              <a:spcBef>
                <a:spcPts val="2405"/>
              </a:spcBef>
              <a:buClr>
                <a:srgbClr val="717BA2"/>
              </a:buClr>
              <a:buSzPct val="75000"/>
              <a:buFont typeface="Wingdings"/>
              <a:buChar char=""/>
              <a:tabLst>
                <a:tab pos="287020" algn="l"/>
              </a:tabLst>
            </a:pPr>
            <a:r>
              <a:rPr sz="3600" b="1" dirty="0">
                <a:solidFill>
                  <a:srgbClr val="001F5F"/>
                </a:solidFill>
                <a:latin typeface="Carlito"/>
                <a:cs typeface="Carlito"/>
              </a:rPr>
              <a:t>Liquid </a:t>
            </a:r>
            <a:r>
              <a:rPr sz="3600" b="1" spc="-5" dirty="0">
                <a:solidFill>
                  <a:srgbClr val="001F5F"/>
                </a:solidFill>
                <a:latin typeface="Carlito"/>
                <a:cs typeface="Carlito"/>
              </a:rPr>
              <a:t>displacement method </a:t>
            </a:r>
            <a:r>
              <a:rPr sz="3600" b="1" spc="-15" dirty="0">
                <a:solidFill>
                  <a:srgbClr val="001F5F"/>
                </a:solidFill>
                <a:latin typeface="Carlito"/>
                <a:cs typeface="Carlito"/>
              </a:rPr>
              <a:t>(for </a:t>
            </a:r>
            <a:r>
              <a:rPr sz="3600" b="1" dirty="0">
                <a:solidFill>
                  <a:srgbClr val="001F5F"/>
                </a:solidFill>
                <a:latin typeface="Carlito"/>
                <a:cs typeface="Carlito"/>
              </a:rPr>
              <a:t>non </a:t>
            </a:r>
            <a:r>
              <a:rPr sz="3600" b="1" spc="-10" dirty="0">
                <a:solidFill>
                  <a:srgbClr val="001F5F"/>
                </a:solidFill>
                <a:latin typeface="Carlito"/>
                <a:cs typeface="Carlito"/>
              </a:rPr>
              <a:t>porous  </a:t>
            </a:r>
            <a:r>
              <a:rPr sz="3600" b="1" spc="-15" dirty="0">
                <a:solidFill>
                  <a:srgbClr val="001F5F"/>
                </a:solidFill>
                <a:latin typeface="Carlito"/>
                <a:cs typeface="Carlito"/>
              </a:rPr>
              <a:t>powders)</a:t>
            </a:r>
            <a:endParaRPr sz="3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68657"/>
            <a:ext cx="8055609" cy="5734050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60"/>
              </a:spcBef>
            </a:pPr>
            <a:r>
              <a:rPr sz="2800" b="1" spc="-10" dirty="0">
                <a:solidFill>
                  <a:srgbClr val="A40020"/>
                </a:solidFill>
                <a:latin typeface="Times New Roman"/>
                <a:cs typeface="Times New Roman"/>
              </a:rPr>
              <a:t>TRUE </a:t>
            </a:r>
            <a:r>
              <a:rPr sz="2800" b="1" spc="-5" dirty="0">
                <a:solidFill>
                  <a:srgbClr val="A40020"/>
                </a:solidFill>
                <a:latin typeface="Times New Roman"/>
                <a:cs typeface="Times New Roman"/>
              </a:rPr>
              <a:t>DENSITY</a:t>
            </a:r>
            <a:r>
              <a:rPr sz="2800" b="1" spc="-75" dirty="0">
                <a:solidFill>
                  <a:srgbClr val="A40020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A40020"/>
                </a:solidFill>
                <a:latin typeface="Times New Roman"/>
                <a:cs typeface="Times New Roman"/>
              </a:rPr>
              <a:t>DETERMINATION</a:t>
            </a:r>
            <a:endParaRPr sz="2800">
              <a:latin typeface="Times New Roman"/>
              <a:cs typeface="Times New Roman"/>
            </a:endParaRPr>
          </a:p>
          <a:p>
            <a:pPr marL="12700" marR="2352675">
              <a:lnSpc>
                <a:spcPts val="5860"/>
              </a:lnSpc>
              <a:spcBef>
                <a:spcPts val="405"/>
              </a:spcBef>
              <a:buClr>
                <a:srgbClr val="717BA2"/>
              </a:buClr>
              <a:buSzPct val="75000"/>
              <a:buFont typeface="Wingdings"/>
              <a:buChar char=""/>
              <a:tabLst>
                <a:tab pos="287020" algn="l"/>
              </a:tabLst>
            </a:pPr>
            <a:r>
              <a:rPr sz="3600" b="1" dirty="0">
                <a:solidFill>
                  <a:srgbClr val="001F5F"/>
                </a:solidFill>
                <a:latin typeface="Carlito"/>
                <a:cs typeface="Carlito"/>
              </a:rPr>
              <a:t>Liquid </a:t>
            </a:r>
            <a:r>
              <a:rPr sz="3600" b="1" spc="-5" dirty="0">
                <a:solidFill>
                  <a:srgbClr val="001F5F"/>
                </a:solidFill>
                <a:latin typeface="Carlito"/>
                <a:cs typeface="Carlito"/>
              </a:rPr>
              <a:t>displacement</a:t>
            </a:r>
            <a:r>
              <a:rPr sz="3600" b="1" spc="-6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3600" b="1" spc="-5" dirty="0">
                <a:solidFill>
                  <a:srgbClr val="001F5F"/>
                </a:solidFill>
                <a:latin typeface="Carlito"/>
                <a:cs typeface="Carlito"/>
              </a:rPr>
              <a:t>method  </a:t>
            </a:r>
            <a:r>
              <a:rPr sz="3600" b="1" spc="-20" dirty="0">
                <a:solidFill>
                  <a:srgbClr val="001F5F"/>
                </a:solidFill>
                <a:latin typeface="Carlito"/>
                <a:cs typeface="Carlito"/>
              </a:rPr>
              <a:t>(for </a:t>
            </a:r>
            <a:r>
              <a:rPr sz="3600" b="1" dirty="0">
                <a:solidFill>
                  <a:srgbClr val="001F5F"/>
                </a:solidFill>
                <a:latin typeface="Carlito"/>
                <a:cs typeface="Carlito"/>
              </a:rPr>
              <a:t>non </a:t>
            </a:r>
            <a:r>
              <a:rPr sz="3600" b="1" spc="-10" dirty="0">
                <a:solidFill>
                  <a:srgbClr val="001F5F"/>
                </a:solidFill>
                <a:latin typeface="Carlito"/>
                <a:cs typeface="Carlito"/>
              </a:rPr>
              <a:t>porous</a:t>
            </a:r>
            <a:r>
              <a:rPr sz="3600" b="1" spc="2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3600" b="1" spc="-15" dirty="0">
                <a:solidFill>
                  <a:srgbClr val="001F5F"/>
                </a:solidFill>
                <a:latin typeface="Carlito"/>
                <a:cs typeface="Carlito"/>
              </a:rPr>
              <a:t>powders)</a:t>
            </a:r>
            <a:endParaRPr sz="3600">
              <a:latin typeface="Carlito"/>
              <a:cs typeface="Carlito"/>
            </a:endParaRPr>
          </a:p>
          <a:p>
            <a:pPr marL="835660" lvl="1" indent="-228600">
              <a:lnSpc>
                <a:spcPts val="3100"/>
              </a:lnSpc>
              <a:buClr>
                <a:srgbClr val="BBBBBB"/>
              </a:buClr>
              <a:buSzPct val="75000"/>
              <a:buFont typeface="Wingdings"/>
              <a:buChar char=""/>
              <a:tabLst>
                <a:tab pos="835660" algn="l"/>
              </a:tabLst>
            </a:pPr>
            <a:r>
              <a:rPr sz="3000" spc="-5" dirty="0">
                <a:solidFill>
                  <a:srgbClr val="001F5F"/>
                </a:solidFill>
                <a:latin typeface="Carlito"/>
                <a:cs typeface="Carlito"/>
              </a:rPr>
              <a:t>Select </a:t>
            </a:r>
            <a:r>
              <a:rPr sz="3000" dirty="0">
                <a:solidFill>
                  <a:srgbClr val="001F5F"/>
                </a:solidFill>
                <a:latin typeface="Carlito"/>
                <a:cs typeface="Carlito"/>
              </a:rPr>
              <a:t>the </a:t>
            </a:r>
            <a:r>
              <a:rPr sz="3000" spc="-10" dirty="0">
                <a:solidFill>
                  <a:srgbClr val="001F5F"/>
                </a:solidFill>
                <a:latin typeface="Carlito"/>
                <a:cs typeface="Carlito"/>
              </a:rPr>
              <a:t>solvent </a:t>
            </a:r>
            <a:r>
              <a:rPr sz="3000" dirty="0">
                <a:solidFill>
                  <a:srgbClr val="001F5F"/>
                </a:solidFill>
                <a:latin typeface="Carlito"/>
                <a:cs typeface="Carlito"/>
              </a:rPr>
              <a:t>in which </a:t>
            </a:r>
            <a:r>
              <a:rPr sz="3000" spc="-10" dirty="0">
                <a:solidFill>
                  <a:srgbClr val="001F5F"/>
                </a:solidFill>
                <a:latin typeface="Carlito"/>
                <a:cs typeface="Carlito"/>
              </a:rPr>
              <a:t>powder </a:t>
            </a:r>
            <a:r>
              <a:rPr sz="3000" dirty="0">
                <a:solidFill>
                  <a:srgbClr val="001F5F"/>
                </a:solidFill>
                <a:latin typeface="Carlito"/>
                <a:cs typeface="Carlito"/>
              </a:rPr>
              <a:t>is</a:t>
            </a:r>
            <a:r>
              <a:rPr sz="3000" spc="-6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3000" spc="-5" dirty="0">
                <a:solidFill>
                  <a:srgbClr val="001F5F"/>
                </a:solidFill>
                <a:latin typeface="Carlito"/>
                <a:cs typeface="Carlito"/>
              </a:rPr>
              <a:t>insoluble</a:t>
            </a:r>
            <a:endParaRPr sz="3000">
              <a:latin typeface="Carlito"/>
              <a:cs typeface="Carlito"/>
            </a:endParaRPr>
          </a:p>
          <a:p>
            <a:pPr marL="835660" lvl="1" indent="-228600">
              <a:lnSpc>
                <a:spcPct val="100000"/>
              </a:lnSpc>
              <a:buClr>
                <a:srgbClr val="BBBBBB"/>
              </a:buClr>
              <a:buSzPct val="75000"/>
              <a:buFont typeface="Wingdings"/>
              <a:buChar char=""/>
              <a:tabLst>
                <a:tab pos="835660" algn="l"/>
              </a:tabLst>
            </a:pPr>
            <a:r>
              <a:rPr sz="3000" spc="-10" dirty="0">
                <a:solidFill>
                  <a:srgbClr val="001F5F"/>
                </a:solidFill>
                <a:latin typeface="Carlito"/>
                <a:cs typeface="Carlito"/>
              </a:rPr>
              <a:t>Pycnometer </a:t>
            </a:r>
            <a:r>
              <a:rPr sz="3000" spc="-5" dirty="0">
                <a:solidFill>
                  <a:srgbClr val="001F5F"/>
                </a:solidFill>
                <a:latin typeface="Carlito"/>
                <a:cs typeface="Carlito"/>
              </a:rPr>
              <a:t>or sp. </a:t>
            </a:r>
            <a:r>
              <a:rPr sz="3000" spc="-15" dirty="0">
                <a:solidFill>
                  <a:srgbClr val="001F5F"/>
                </a:solidFill>
                <a:latin typeface="Carlito"/>
                <a:cs typeface="Carlito"/>
              </a:rPr>
              <a:t>gravity </a:t>
            </a:r>
            <a:r>
              <a:rPr sz="3000" spc="-10" dirty="0">
                <a:solidFill>
                  <a:srgbClr val="001F5F"/>
                </a:solidFill>
                <a:latin typeface="Carlito"/>
                <a:cs typeface="Carlito"/>
              </a:rPr>
              <a:t>bottle </a:t>
            </a:r>
            <a:r>
              <a:rPr sz="3000" dirty="0">
                <a:solidFill>
                  <a:srgbClr val="001F5F"/>
                </a:solidFill>
                <a:latin typeface="Carlito"/>
                <a:cs typeface="Carlito"/>
              </a:rPr>
              <a:t>is</a:t>
            </a:r>
            <a:r>
              <a:rPr sz="3000" spc="-2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3000" spc="-10" dirty="0">
                <a:solidFill>
                  <a:srgbClr val="001F5F"/>
                </a:solidFill>
                <a:latin typeface="Carlito"/>
                <a:cs typeface="Carlito"/>
              </a:rPr>
              <a:t>used.</a:t>
            </a:r>
            <a:endParaRPr sz="3000">
              <a:latin typeface="Carlito"/>
              <a:cs typeface="Carlito"/>
            </a:endParaRPr>
          </a:p>
          <a:p>
            <a:pPr marL="835660" lvl="1" indent="-228600">
              <a:lnSpc>
                <a:spcPct val="100000"/>
              </a:lnSpc>
              <a:buClr>
                <a:srgbClr val="BBBBBB"/>
              </a:buClr>
              <a:buSzPct val="75000"/>
              <a:buFont typeface="Wingdings"/>
              <a:buChar char=""/>
              <a:tabLst>
                <a:tab pos="835660" algn="l"/>
              </a:tabLst>
            </a:pPr>
            <a:r>
              <a:rPr sz="3000" dirty="0">
                <a:solidFill>
                  <a:srgbClr val="001F5F"/>
                </a:solidFill>
                <a:latin typeface="Carlito"/>
                <a:cs typeface="Carlito"/>
              </a:rPr>
              <a:t>Wt. of </a:t>
            </a:r>
            <a:r>
              <a:rPr sz="3000" spc="-15" dirty="0">
                <a:solidFill>
                  <a:srgbClr val="001F5F"/>
                </a:solidFill>
                <a:latin typeface="Carlito"/>
                <a:cs typeface="Carlito"/>
              </a:rPr>
              <a:t>pycnometer:</a:t>
            </a:r>
            <a:r>
              <a:rPr sz="3000" spc="-3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3000" dirty="0">
                <a:solidFill>
                  <a:srgbClr val="001F5F"/>
                </a:solidFill>
                <a:latin typeface="Carlito"/>
                <a:cs typeface="Carlito"/>
              </a:rPr>
              <a:t>w1</a:t>
            </a:r>
            <a:endParaRPr sz="3000">
              <a:latin typeface="Carlito"/>
              <a:cs typeface="Carlito"/>
            </a:endParaRPr>
          </a:p>
          <a:p>
            <a:pPr marL="835660" lvl="1" indent="-228600">
              <a:lnSpc>
                <a:spcPct val="100000"/>
              </a:lnSpc>
              <a:buClr>
                <a:srgbClr val="BBBBBB"/>
              </a:buClr>
              <a:buSzPct val="75000"/>
              <a:buFont typeface="Wingdings"/>
              <a:buChar char=""/>
              <a:tabLst>
                <a:tab pos="835660" algn="l"/>
              </a:tabLst>
            </a:pPr>
            <a:r>
              <a:rPr sz="3000" dirty="0">
                <a:solidFill>
                  <a:srgbClr val="001F5F"/>
                </a:solidFill>
                <a:latin typeface="Carlito"/>
                <a:cs typeface="Carlito"/>
              </a:rPr>
              <a:t>Wt. of </a:t>
            </a:r>
            <a:r>
              <a:rPr sz="3000" spc="-15" dirty="0">
                <a:solidFill>
                  <a:srgbClr val="001F5F"/>
                </a:solidFill>
                <a:latin typeface="Carlito"/>
                <a:cs typeface="Carlito"/>
              </a:rPr>
              <a:t>pycnometer </a:t>
            </a:r>
            <a:r>
              <a:rPr sz="3000" dirty="0">
                <a:solidFill>
                  <a:srgbClr val="001F5F"/>
                </a:solidFill>
                <a:latin typeface="Carlito"/>
                <a:cs typeface="Carlito"/>
              </a:rPr>
              <a:t>+ </a:t>
            </a:r>
            <a:r>
              <a:rPr sz="3000" spc="-5" dirty="0">
                <a:solidFill>
                  <a:srgbClr val="001F5F"/>
                </a:solidFill>
                <a:latin typeface="Carlito"/>
                <a:cs typeface="Carlito"/>
              </a:rPr>
              <a:t>sample:</a:t>
            </a:r>
            <a:r>
              <a:rPr sz="3000" spc="-4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3000" dirty="0">
                <a:solidFill>
                  <a:srgbClr val="001F5F"/>
                </a:solidFill>
                <a:latin typeface="Carlito"/>
                <a:cs typeface="Carlito"/>
              </a:rPr>
              <a:t>w2</a:t>
            </a:r>
            <a:endParaRPr sz="3000">
              <a:latin typeface="Carlito"/>
              <a:cs typeface="Carlito"/>
            </a:endParaRPr>
          </a:p>
          <a:p>
            <a:pPr marL="835660" lvl="1" indent="-228600">
              <a:lnSpc>
                <a:spcPct val="100000"/>
              </a:lnSpc>
              <a:buClr>
                <a:srgbClr val="BBBBBB"/>
              </a:buClr>
              <a:buSzPct val="75000"/>
              <a:buFont typeface="Wingdings"/>
              <a:buChar char=""/>
              <a:tabLst>
                <a:tab pos="835660" algn="l"/>
                <a:tab pos="3661410" algn="l"/>
              </a:tabLst>
            </a:pPr>
            <a:r>
              <a:rPr sz="3000" dirty="0">
                <a:solidFill>
                  <a:srgbClr val="001F5F"/>
                </a:solidFill>
                <a:latin typeface="Carlito"/>
                <a:cs typeface="Carlito"/>
              </a:rPr>
              <a:t>Sample</a:t>
            </a:r>
            <a:r>
              <a:rPr sz="3000" spc="-1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3000" dirty="0">
                <a:solidFill>
                  <a:srgbClr val="001F5F"/>
                </a:solidFill>
                <a:latin typeface="Carlito"/>
                <a:cs typeface="Carlito"/>
              </a:rPr>
              <a:t>wt.:</a:t>
            </a:r>
            <a:r>
              <a:rPr sz="3000" spc="1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3000" dirty="0">
                <a:solidFill>
                  <a:srgbClr val="001F5F"/>
                </a:solidFill>
                <a:latin typeface="Carlito"/>
                <a:cs typeface="Carlito"/>
              </a:rPr>
              <a:t>w3=	w2-w1</a:t>
            </a:r>
            <a:endParaRPr sz="3000">
              <a:latin typeface="Carlito"/>
              <a:cs typeface="Carlito"/>
            </a:endParaRPr>
          </a:p>
          <a:p>
            <a:pPr marL="835660" lvl="1" indent="-228600">
              <a:lnSpc>
                <a:spcPct val="100000"/>
              </a:lnSpc>
              <a:buClr>
                <a:srgbClr val="BBBBBB"/>
              </a:buClr>
              <a:buSzPct val="75000"/>
              <a:buFont typeface="Wingdings"/>
              <a:buChar char=""/>
              <a:tabLst>
                <a:tab pos="835660" algn="l"/>
              </a:tabLst>
            </a:pPr>
            <a:r>
              <a:rPr sz="3000" dirty="0">
                <a:solidFill>
                  <a:srgbClr val="001F5F"/>
                </a:solidFill>
                <a:latin typeface="Carlito"/>
                <a:cs typeface="Carlito"/>
              </a:rPr>
              <a:t>Wt. of </a:t>
            </a:r>
            <a:r>
              <a:rPr sz="3000" spc="-15" dirty="0">
                <a:solidFill>
                  <a:srgbClr val="001F5F"/>
                </a:solidFill>
                <a:latin typeface="Carlito"/>
                <a:cs typeface="Carlito"/>
              </a:rPr>
              <a:t>pycnometer </a:t>
            </a:r>
            <a:r>
              <a:rPr sz="3000" dirty="0">
                <a:solidFill>
                  <a:srgbClr val="001F5F"/>
                </a:solidFill>
                <a:latin typeface="Carlito"/>
                <a:cs typeface="Carlito"/>
              </a:rPr>
              <a:t>+ </a:t>
            </a:r>
            <a:r>
              <a:rPr sz="3000" spc="-5" dirty="0">
                <a:solidFill>
                  <a:srgbClr val="001F5F"/>
                </a:solidFill>
                <a:latin typeface="Carlito"/>
                <a:cs typeface="Carlito"/>
              </a:rPr>
              <a:t>sample </a:t>
            </a:r>
            <a:r>
              <a:rPr sz="3000" dirty="0">
                <a:solidFill>
                  <a:srgbClr val="001F5F"/>
                </a:solidFill>
                <a:latin typeface="Carlito"/>
                <a:cs typeface="Carlito"/>
              </a:rPr>
              <a:t>+ </a:t>
            </a:r>
            <a:r>
              <a:rPr sz="3000" spc="-10" dirty="0">
                <a:solidFill>
                  <a:srgbClr val="001F5F"/>
                </a:solidFill>
                <a:latin typeface="Carlito"/>
                <a:cs typeface="Carlito"/>
              </a:rPr>
              <a:t>solvent:</a:t>
            </a:r>
            <a:r>
              <a:rPr sz="3000" spc="-7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3000" dirty="0">
                <a:solidFill>
                  <a:srgbClr val="001F5F"/>
                </a:solidFill>
                <a:latin typeface="Carlito"/>
                <a:cs typeface="Carlito"/>
              </a:rPr>
              <a:t>w4</a:t>
            </a:r>
            <a:endParaRPr sz="3000">
              <a:latin typeface="Carlito"/>
              <a:cs typeface="Carlito"/>
            </a:endParaRPr>
          </a:p>
          <a:p>
            <a:pPr marL="835660" lvl="1" indent="-228600">
              <a:lnSpc>
                <a:spcPct val="100000"/>
              </a:lnSpc>
              <a:buClr>
                <a:srgbClr val="BBBBBB"/>
              </a:buClr>
              <a:buSzPct val="75000"/>
              <a:buFont typeface="Wingdings"/>
              <a:buChar char=""/>
              <a:tabLst>
                <a:tab pos="835660" algn="l"/>
              </a:tabLst>
            </a:pPr>
            <a:r>
              <a:rPr sz="3000" dirty="0">
                <a:solidFill>
                  <a:srgbClr val="001F5F"/>
                </a:solidFill>
                <a:latin typeface="Carlito"/>
                <a:cs typeface="Carlito"/>
              </a:rPr>
              <a:t>Wt. </a:t>
            </a:r>
            <a:r>
              <a:rPr sz="3000" spc="-5" dirty="0">
                <a:solidFill>
                  <a:srgbClr val="001F5F"/>
                </a:solidFill>
                <a:latin typeface="Carlito"/>
                <a:cs typeface="Carlito"/>
              </a:rPr>
              <a:t>of liquid displaced </a:t>
            </a:r>
            <a:r>
              <a:rPr sz="3000" spc="-10" dirty="0">
                <a:solidFill>
                  <a:srgbClr val="001F5F"/>
                </a:solidFill>
                <a:latin typeface="Carlito"/>
                <a:cs typeface="Carlito"/>
              </a:rPr>
              <a:t>by </a:t>
            </a:r>
            <a:r>
              <a:rPr sz="3000" spc="-5" dirty="0">
                <a:solidFill>
                  <a:srgbClr val="001F5F"/>
                </a:solidFill>
                <a:latin typeface="Carlito"/>
                <a:cs typeface="Carlito"/>
              </a:rPr>
              <a:t>sample: </a:t>
            </a:r>
            <a:r>
              <a:rPr sz="3000" dirty="0">
                <a:solidFill>
                  <a:srgbClr val="001F5F"/>
                </a:solidFill>
                <a:latin typeface="Carlito"/>
                <a:cs typeface="Carlito"/>
              </a:rPr>
              <a:t>w5 =</a:t>
            </a:r>
            <a:r>
              <a:rPr sz="3000" spc="4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3000" spc="-10" dirty="0">
                <a:solidFill>
                  <a:srgbClr val="001F5F"/>
                </a:solidFill>
                <a:latin typeface="Carlito"/>
                <a:cs typeface="Carlito"/>
              </a:rPr>
              <a:t>w4-w2</a:t>
            </a:r>
            <a:endParaRPr sz="3000">
              <a:latin typeface="Carlito"/>
              <a:cs typeface="Carlito"/>
            </a:endParaRPr>
          </a:p>
          <a:p>
            <a:pPr marL="835660" lvl="1" indent="-228600">
              <a:lnSpc>
                <a:spcPct val="100000"/>
              </a:lnSpc>
              <a:spcBef>
                <a:spcPts val="5"/>
              </a:spcBef>
              <a:buClr>
                <a:srgbClr val="BBBBBB"/>
              </a:buClr>
              <a:buSzPct val="75000"/>
              <a:buFont typeface="Wingdings"/>
              <a:buChar char=""/>
              <a:tabLst>
                <a:tab pos="835660" algn="l"/>
              </a:tabLst>
            </a:pPr>
            <a:r>
              <a:rPr sz="3000" spc="-5" dirty="0">
                <a:solidFill>
                  <a:srgbClr val="001F5F"/>
                </a:solidFill>
                <a:latin typeface="Carlito"/>
                <a:cs typeface="Carlito"/>
              </a:rPr>
              <a:t>Thus, </a:t>
            </a:r>
            <a:r>
              <a:rPr sz="3000" dirty="0">
                <a:solidFill>
                  <a:srgbClr val="001F5F"/>
                </a:solidFill>
                <a:latin typeface="Carlito"/>
                <a:cs typeface="Carlito"/>
              </a:rPr>
              <a:t>true </a:t>
            </a:r>
            <a:r>
              <a:rPr sz="3000" spc="-10" dirty="0">
                <a:solidFill>
                  <a:srgbClr val="001F5F"/>
                </a:solidFill>
                <a:latin typeface="Carlito"/>
                <a:cs typeface="Carlito"/>
              </a:rPr>
              <a:t>density </a:t>
            </a:r>
            <a:r>
              <a:rPr sz="3000" dirty="0">
                <a:solidFill>
                  <a:srgbClr val="001F5F"/>
                </a:solidFill>
                <a:latin typeface="Carlito"/>
                <a:cs typeface="Carlito"/>
              </a:rPr>
              <a:t>= w3/</a:t>
            </a:r>
            <a:r>
              <a:rPr sz="3000" spc="1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3000" dirty="0">
                <a:solidFill>
                  <a:srgbClr val="001F5F"/>
                </a:solidFill>
                <a:latin typeface="Carlito"/>
                <a:cs typeface="Carlito"/>
              </a:rPr>
              <a:t>w5</a:t>
            </a:r>
            <a:endParaRPr sz="30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75553" y="6401332"/>
            <a:ext cx="27432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464652"/>
                </a:solidFill>
                <a:latin typeface="Arial"/>
                <a:cs typeface="Arial"/>
              </a:rPr>
              <a:pPr marL="38100">
                <a:lnSpc>
                  <a:spcPts val="1650"/>
                </a:lnSpc>
              </a:pPr>
              <a:t>59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4939" y="292734"/>
            <a:ext cx="8598535" cy="4491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0"/>
              </a:spcBef>
            </a:pPr>
            <a:r>
              <a:rPr sz="36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4. </a:t>
            </a:r>
            <a:r>
              <a:rPr sz="36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Dose </a:t>
            </a:r>
            <a:r>
              <a:rPr sz="36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uniformity:</a:t>
            </a:r>
            <a:r>
              <a:rPr sz="3600" b="1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Particle </a:t>
            </a:r>
            <a:r>
              <a:rPr sz="3600" dirty="0">
                <a:latin typeface="Times New Roman"/>
                <a:cs typeface="Times New Roman"/>
              </a:rPr>
              <a:t>size and shape  also governs </a:t>
            </a:r>
            <a:r>
              <a:rPr sz="36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flow </a:t>
            </a:r>
            <a:r>
              <a:rPr sz="36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properties</a:t>
            </a:r>
            <a:r>
              <a:rPr sz="3600" b="1" spc="-1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of powders</a:t>
            </a:r>
            <a:r>
              <a:rPr sz="3600" spc="-2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and  </a:t>
            </a:r>
            <a:r>
              <a:rPr sz="3600" spc="-5" dirty="0">
                <a:latin typeface="Times New Roman"/>
                <a:cs typeface="Times New Roman"/>
              </a:rPr>
              <a:t>granules </a:t>
            </a:r>
            <a:r>
              <a:rPr sz="3600" dirty="0">
                <a:latin typeface="Times New Roman"/>
                <a:cs typeface="Times New Roman"/>
              </a:rPr>
              <a:t>in</a:t>
            </a:r>
            <a:r>
              <a:rPr sz="3600" spc="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tabletting.</a:t>
            </a:r>
            <a:endParaRPr sz="3600">
              <a:latin typeface="Times New Roman"/>
              <a:cs typeface="Times New Roman"/>
            </a:endParaRPr>
          </a:p>
          <a:p>
            <a:pPr marL="286385" marR="127635" indent="-274320">
              <a:lnSpc>
                <a:spcPct val="100000"/>
              </a:lnSpc>
              <a:spcBef>
                <a:spcPts val="600"/>
              </a:spcBef>
            </a:pPr>
            <a:r>
              <a:rPr sz="2700" spc="-770" dirty="0">
                <a:latin typeface="Arial"/>
                <a:cs typeface="Arial"/>
              </a:rPr>
              <a:t></a:t>
            </a:r>
            <a:r>
              <a:rPr sz="2700" spc="-45" dirty="0">
                <a:latin typeface="Arial"/>
                <a:cs typeface="Arial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Any </a:t>
            </a:r>
            <a:r>
              <a:rPr sz="3600" spc="-5" dirty="0">
                <a:latin typeface="Times New Roman"/>
                <a:cs typeface="Times New Roman"/>
              </a:rPr>
              <a:t>interference </a:t>
            </a:r>
            <a:r>
              <a:rPr sz="3600" dirty="0">
                <a:latin typeface="Times New Roman"/>
                <a:cs typeface="Times New Roman"/>
              </a:rPr>
              <a:t>in the </a:t>
            </a:r>
            <a:r>
              <a:rPr sz="3600" spc="-5" dirty="0">
                <a:latin typeface="Times New Roman"/>
                <a:cs typeface="Times New Roman"/>
              </a:rPr>
              <a:t>flowability </a:t>
            </a:r>
            <a:r>
              <a:rPr sz="3600" dirty="0">
                <a:latin typeface="Times New Roman"/>
                <a:cs typeface="Times New Roman"/>
              </a:rPr>
              <a:t>of  powders or granules may alter the weight of  the powder </a:t>
            </a:r>
            <a:r>
              <a:rPr sz="3600" spc="-5" dirty="0">
                <a:latin typeface="Times New Roman"/>
                <a:cs typeface="Times New Roman"/>
              </a:rPr>
              <a:t>blend </a:t>
            </a:r>
            <a:r>
              <a:rPr sz="3600" dirty="0">
                <a:latin typeface="Times New Roman"/>
                <a:cs typeface="Times New Roman"/>
              </a:rPr>
              <a:t>and thus </a:t>
            </a:r>
            <a:r>
              <a:rPr sz="3600" spc="-5" dirty="0">
                <a:latin typeface="Times New Roman"/>
                <a:cs typeface="Times New Roman"/>
              </a:rPr>
              <a:t>amount </a:t>
            </a:r>
            <a:r>
              <a:rPr sz="3600" dirty="0">
                <a:latin typeface="Times New Roman"/>
                <a:cs typeface="Times New Roman"/>
              </a:rPr>
              <a:t>of drug  </a:t>
            </a:r>
            <a:r>
              <a:rPr sz="3600" spc="-5" dirty="0">
                <a:latin typeface="Times New Roman"/>
                <a:cs typeface="Times New Roman"/>
              </a:rPr>
              <a:t>incorporated </a:t>
            </a:r>
            <a:r>
              <a:rPr sz="3600" dirty="0">
                <a:latin typeface="Times New Roman"/>
                <a:cs typeface="Times New Roman"/>
              </a:rPr>
              <a:t>into </a:t>
            </a:r>
            <a:r>
              <a:rPr sz="3600" spc="-5" dirty="0">
                <a:latin typeface="Times New Roman"/>
                <a:cs typeface="Times New Roman"/>
              </a:rPr>
              <a:t>the </a:t>
            </a:r>
            <a:r>
              <a:rPr sz="3600" dirty="0">
                <a:latin typeface="Times New Roman"/>
                <a:cs typeface="Times New Roman"/>
              </a:rPr>
              <a:t>tablet or capsules and  </a:t>
            </a:r>
            <a:r>
              <a:rPr sz="3600" b="1" spc="-10" dirty="0">
                <a:latin typeface="Times New Roman"/>
                <a:cs typeface="Times New Roman"/>
              </a:rPr>
              <a:t>thereby </a:t>
            </a:r>
            <a:r>
              <a:rPr sz="3600" b="1" spc="-15" dirty="0">
                <a:latin typeface="Times New Roman"/>
                <a:cs typeface="Times New Roman"/>
              </a:rPr>
              <a:t>reduce </a:t>
            </a:r>
            <a:r>
              <a:rPr sz="3600" b="1" spc="-5" dirty="0">
                <a:latin typeface="Times New Roman"/>
                <a:cs typeface="Times New Roman"/>
              </a:rPr>
              <a:t>the </a:t>
            </a:r>
            <a:r>
              <a:rPr sz="3600" b="1" dirty="0">
                <a:latin typeface="Times New Roman"/>
                <a:cs typeface="Times New Roman"/>
              </a:rPr>
              <a:t>uniformity of the </a:t>
            </a:r>
            <a:r>
              <a:rPr sz="3600" b="1" spc="-5" dirty="0">
                <a:latin typeface="Times New Roman"/>
                <a:cs typeface="Times New Roman"/>
              </a:rPr>
              <a:t>dose.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5987" y="6401332"/>
            <a:ext cx="17589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464652"/>
                </a:solidFill>
                <a:latin typeface="Arial"/>
                <a:cs typeface="Arial"/>
              </a:rPr>
              <a:pPr marL="38100">
                <a:lnSpc>
                  <a:spcPts val="1650"/>
                </a:lnSpc>
              </a:pPr>
              <a:t>6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399948"/>
            <a:ext cx="7953375" cy="398843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4000" b="1" spc="-5" dirty="0">
                <a:solidFill>
                  <a:srgbClr val="6600FF"/>
                </a:solidFill>
                <a:latin typeface="Arial"/>
                <a:cs typeface="Arial"/>
              </a:rPr>
              <a:t>Helium displacement</a:t>
            </a:r>
            <a:r>
              <a:rPr sz="4000" b="1" spc="35" dirty="0">
                <a:solidFill>
                  <a:srgbClr val="6600FF"/>
                </a:solidFill>
                <a:latin typeface="Arial"/>
                <a:cs typeface="Arial"/>
              </a:rPr>
              <a:t> </a:t>
            </a:r>
            <a:r>
              <a:rPr sz="4000" b="1" spc="-10" dirty="0">
                <a:solidFill>
                  <a:srgbClr val="6600FF"/>
                </a:solidFill>
                <a:latin typeface="Arial"/>
                <a:cs typeface="Arial"/>
              </a:rPr>
              <a:t>Method</a:t>
            </a:r>
            <a:endParaRPr sz="4000">
              <a:latin typeface="Arial"/>
              <a:cs typeface="Arial"/>
            </a:endParaRPr>
          </a:p>
          <a:p>
            <a:pPr marL="286385" marR="121285" indent="-274320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000"/>
              <a:buFont typeface="Arial"/>
              <a:buChar char=""/>
              <a:tabLst>
                <a:tab pos="428625" algn="l"/>
                <a:tab pos="429259" algn="l"/>
              </a:tabLst>
            </a:pPr>
            <a:r>
              <a:rPr dirty="0"/>
              <a:t>	</a:t>
            </a:r>
            <a:r>
              <a:rPr sz="4000" spc="-5" dirty="0">
                <a:latin typeface="Arial"/>
                <a:cs typeface="Arial"/>
              </a:rPr>
              <a:t>Helium gas is selected as it </a:t>
            </a:r>
            <a:r>
              <a:rPr sz="4000" spc="-10" dirty="0">
                <a:latin typeface="Arial"/>
                <a:cs typeface="Arial"/>
              </a:rPr>
              <a:t>does  </a:t>
            </a:r>
            <a:r>
              <a:rPr sz="4000" spc="-5" dirty="0">
                <a:latin typeface="Arial"/>
                <a:cs typeface="Arial"/>
              </a:rPr>
              <a:t>not adsorb on solid</a:t>
            </a:r>
            <a:r>
              <a:rPr sz="4000" spc="25" dirty="0">
                <a:latin typeface="Arial"/>
                <a:cs typeface="Arial"/>
              </a:rPr>
              <a:t> </a:t>
            </a:r>
            <a:r>
              <a:rPr sz="4000" spc="-5" dirty="0">
                <a:latin typeface="Arial"/>
                <a:cs typeface="Arial"/>
              </a:rPr>
              <a:t>sample.</a:t>
            </a:r>
            <a:endParaRPr sz="40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000"/>
              <a:buChar char=""/>
              <a:tabLst>
                <a:tab pos="287020" algn="l"/>
              </a:tabLst>
            </a:pPr>
            <a:r>
              <a:rPr sz="4000" spc="-5" dirty="0">
                <a:latin typeface="Arial"/>
                <a:cs typeface="Arial"/>
              </a:rPr>
              <a:t>It enters the</a:t>
            </a:r>
            <a:r>
              <a:rPr sz="4000" spc="15" dirty="0">
                <a:latin typeface="Arial"/>
                <a:cs typeface="Arial"/>
              </a:rPr>
              <a:t> </a:t>
            </a:r>
            <a:r>
              <a:rPr sz="4000" spc="-5" dirty="0">
                <a:latin typeface="Arial"/>
                <a:cs typeface="Arial"/>
              </a:rPr>
              <a:t>pores.</a:t>
            </a:r>
            <a:endParaRPr sz="4000">
              <a:latin typeface="Arial"/>
              <a:cs typeface="Arial"/>
            </a:endParaRPr>
          </a:p>
          <a:p>
            <a:pPr marL="286385" marR="5080" indent="-274320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000"/>
              <a:buFont typeface="Arial"/>
              <a:buChar char=""/>
              <a:tabLst>
                <a:tab pos="428625" algn="l"/>
                <a:tab pos="429259" algn="l"/>
              </a:tabLst>
            </a:pPr>
            <a:r>
              <a:rPr dirty="0"/>
              <a:t>	</a:t>
            </a:r>
            <a:r>
              <a:rPr sz="4000" spc="-5" dirty="0">
                <a:latin typeface="Arial"/>
                <a:cs typeface="Arial"/>
              </a:rPr>
              <a:t>very useful for </a:t>
            </a:r>
            <a:r>
              <a:rPr sz="4000" dirty="0">
                <a:latin typeface="Arial"/>
                <a:cs typeface="Arial"/>
              </a:rPr>
              <a:t>estimating </a:t>
            </a:r>
            <a:r>
              <a:rPr sz="4000" spc="-5" dirty="0">
                <a:latin typeface="Arial"/>
                <a:cs typeface="Arial"/>
              </a:rPr>
              <a:t>the true  density of porous</a:t>
            </a:r>
            <a:r>
              <a:rPr sz="4000" spc="25" dirty="0">
                <a:latin typeface="Arial"/>
                <a:cs typeface="Arial"/>
              </a:rPr>
              <a:t> </a:t>
            </a:r>
            <a:r>
              <a:rPr sz="4000" spc="-5" dirty="0">
                <a:latin typeface="Arial"/>
                <a:cs typeface="Arial"/>
              </a:rPr>
              <a:t>solids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5987" y="6401332"/>
            <a:ext cx="27432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464652"/>
                </a:solidFill>
                <a:latin typeface="Arial"/>
                <a:cs typeface="Arial"/>
              </a:rPr>
              <a:pPr marL="38100">
                <a:lnSpc>
                  <a:spcPts val="1650"/>
                </a:lnSpc>
              </a:pPr>
              <a:t>60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353555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54151" y="2286000"/>
            <a:ext cx="8156575" cy="4381500"/>
            <a:chOff x="454151" y="2286000"/>
            <a:chExt cx="8156575" cy="4381500"/>
          </a:xfrm>
        </p:grpSpPr>
        <p:sp>
          <p:nvSpPr>
            <p:cNvPr id="4" name="object 4"/>
            <p:cNvSpPr/>
            <p:nvPr/>
          </p:nvSpPr>
          <p:spPr>
            <a:xfrm>
              <a:off x="454151" y="6432803"/>
              <a:ext cx="120650" cy="190500"/>
            </a:xfrm>
            <a:custGeom>
              <a:avLst/>
              <a:gdLst/>
              <a:ahLst/>
              <a:cxnLst/>
              <a:rect l="l" t="t" r="r" b="b"/>
              <a:pathLst>
                <a:path w="120650" h="190500">
                  <a:moveTo>
                    <a:pt x="0" y="0"/>
                  </a:moveTo>
                  <a:lnTo>
                    <a:pt x="0" y="190500"/>
                  </a:lnTo>
                  <a:lnTo>
                    <a:pt x="120396" y="95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B8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9599" y="2286000"/>
              <a:ext cx="8001000" cy="43815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9740" y="23876"/>
            <a:ext cx="3386454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6385" algn="l"/>
              </a:tabLst>
            </a:pPr>
            <a:r>
              <a:rPr sz="1950" b="0" u="none" spc="-555" dirty="0">
                <a:solidFill>
                  <a:srgbClr val="717BA2"/>
                </a:solidFill>
                <a:latin typeface="Arial"/>
                <a:cs typeface="Arial"/>
              </a:rPr>
              <a:t>	</a:t>
            </a:r>
            <a:r>
              <a:rPr sz="2600" u="none" dirty="0">
                <a:solidFill>
                  <a:srgbClr val="C00000"/>
                </a:solidFill>
              </a:rPr>
              <a:t>Helium</a:t>
            </a:r>
            <a:r>
              <a:rPr sz="2600" u="none" spc="-75" dirty="0">
                <a:solidFill>
                  <a:srgbClr val="C00000"/>
                </a:solidFill>
              </a:rPr>
              <a:t> </a:t>
            </a:r>
            <a:r>
              <a:rPr sz="2600" u="none" dirty="0">
                <a:solidFill>
                  <a:srgbClr val="C00000"/>
                </a:solidFill>
              </a:rPr>
              <a:t>Pycnometer</a:t>
            </a:r>
            <a:endParaRPr sz="2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5987" y="6401332"/>
            <a:ext cx="27432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464652"/>
                </a:solidFill>
                <a:latin typeface="Arial"/>
                <a:cs typeface="Arial"/>
              </a:rPr>
              <a:pPr marL="38100">
                <a:lnSpc>
                  <a:spcPts val="1650"/>
                </a:lnSpc>
              </a:pPr>
              <a:t>61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4500" y="420370"/>
            <a:ext cx="8255000" cy="174307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576580" indent="-275590">
              <a:lnSpc>
                <a:spcPct val="100000"/>
              </a:lnSpc>
              <a:spcBef>
                <a:spcPts val="600"/>
              </a:spcBef>
              <a:buClr>
                <a:srgbClr val="9FB8CD"/>
              </a:buClr>
              <a:buSzPct val="75000"/>
              <a:buFont typeface="Arial"/>
              <a:buChar char=""/>
              <a:tabLst>
                <a:tab pos="576580" algn="l"/>
                <a:tab pos="577215" algn="l"/>
              </a:tabLst>
            </a:pPr>
            <a:r>
              <a:rPr sz="2400" b="1" spc="-5" dirty="0">
                <a:solidFill>
                  <a:srgbClr val="464652"/>
                </a:solidFill>
                <a:latin typeface="Arial"/>
                <a:cs typeface="Arial"/>
              </a:rPr>
              <a:t>Sample </a:t>
            </a:r>
            <a:r>
              <a:rPr sz="2400" b="1" dirty="0">
                <a:solidFill>
                  <a:srgbClr val="464652"/>
                </a:solidFill>
                <a:latin typeface="Arial"/>
                <a:cs typeface="Arial"/>
              </a:rPr>
              <a:t>holder</a:t>
            </a:r>
            <a:r>
              <a:rPr sz="2400" b="1" spc="-15" dirty="0">
                <a:solidFill>
                  <a:srgbClr val="464652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464652"/>
                </a:solidFill>
                <a:latin typeface="Arial"/>
                <a:cs typeface="Arial"/>
              </a:rPr>
              <a:t>(A)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  <a:tabLst>
                <a:tab pos="301625" algn="l"/>
                <a:tab pos="576580" algn="l"/>
                <a:tab pos="8241665" algn="l"/>
              </a:tabLst>
            </a:pPr>
            <a:r>
              <a:rPr sz="2400" b="1" u="dash" dirty="0">
                <a:solidFill>
                  <a:srgbClr val="464652"/>
                </a:solidFill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 	</a:t>
            </a:r>
            <a:r>
              <a:rPr sz="1800" spc="-515" dirty="0">
                <a:solidFill>
                  <a:srgbClr val="9FB8CD"/>
                </a:solidFill>
                <a:latin typeface="Arial"/>
                <a:cs typeface="Arial"/>
              </a:rPr>
              <a:t>	</a:t>
            </a:r>
            <a:r>
              <a:rPr sz="2400" b="1" u="dash" spc="-30" dirty="0">
                <a:solidFill>
                  <a:srgbClr val="464652"/>
                </a:solidFill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Valve</a:t>
            </a:r>
            <a:r>
              <a:rPr sz="2400" b="1" u="dash" spc="-80" dirty="0">
                <a:solidFill>
                  <a:srgbClr val="464652"/>
                </a:solidFill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 </a:t>
            </a:r>
            <a:r>
              <a:rPr sz="2400" b="1" u="dash" spc="-5" dirty="0">
                <a:solidFill>
                  <a:srgbClr val="464652"/>
                </a:solidFill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(B)	</a:t>
            </a:r>
            <a:endParaRPr sz="2400">
              <a:latin typeface="Arial"/>
              <a:cs typeface="Arial"/>
            </a:endParaRPr>
          </a:p>
          <a:p>
            <a:pPr marL="576580" indent="-275590">
              <a:lnSpc>
                <a:spcPct val="100000"/>
              </a:lnSpc>
              <a:spcBef>
                <a:spcPts val="505"/>
              </a:spcBef>
              <a:buClr>
                <a:srgbClr val="9FB8CD"/>
              </a:buClr>
              <a:buSzPct val="75000"/>
              <a:buFont typeface="Arial"/>
              <a:buChar char=""/>
              <a:tabLst>
                <a:tab pos="576580" algn="l"/>
                <a:tab pos="577215" algn="l"/>
              </a:tabLst>
            </a:pPr>
            <a:r>
              <a:rPr sz="2400" b="1" spc="-5" dirty="0">
                <a:solidFill>
                  <a:srgbClr val="464652"/>
                </a:solidFill>
                <a:latin typeface="Arial"/>
                <a:cs typeface="Arial"/>
              </a:rPr>
              <a:t>Pressure </a:t>
            </a:r>
            <a:r>
              <a:rPr sz="2400" b="1" dirty="0">
                <a:solidFill>
                  <a:srgbClr val="464652"/>
                </a:solidFill>
                <a:latin typeface="Arial"/>
                <a:cs typeface="Arial"/>
              </a:rPr>
              <a:t>detector</a:t>
            </a:r>
            <a:r>
              <a:rPr sz="2400" b="1" spc="15" dirty="0">
                <a:solidFill>
                  <a:srgbClr val="464652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464652"/>
                </a:solidFill>
                <a:latin typeface="Arial"/>
                <a:cs typeface="Arial"/>
              </a:rPr>
              <a:t>(C)</a:t>
            </a:r>
            <a:endParaRPr sz="2400">
              <a:latin typeface="Arial"/>
              <a:cs typeface="Arial"/>
            </a:endParaRPr>
          </a:p>
          <a:p>
            <a:pPr marL="576580" indent="-275590">
              <a:lnSpc>
                <a:spcPct val="100000"/>
              </a:lnSpc>
              <a:spcBef>
                <a:spcPts val="490"/>
              </a:spcBef>
              <a:buClr>
                <a:srgbClr val="9FB8CD"/>
              </a:buClr>
              <a:buSzPct val="75000"/>
              <a:buFont typeface="Arial"/>
              <a:buChar char=""/>
              <a:tabLst>
                <a:tab pos="576580" algn="l"/>
                <a:tab pos="577215" algn="l"/>
              </a:tabLst>
            </a:pPr>
            <a:r>
              <a:rPr sz="2400" b="1" dirty="0">
                <a:solidFill>
                  <a:srgbClr val="464652"/>
                </a:solidFill>
                <a:latin typeface="Arial"/>
                <a:cs typeface="Arial"/>
              </a:rPr>
              <a:t>Piston</a:t>
            </a:r>
            <a:r>
              <a:rPr sz="2400" b="1" spc="-25" dirty="0">
                <a:solidFill>
                  <a:srgbClr val="464652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64652"/>
                </a:solidFill>
                <a:latin typeface="Arial"/>
                <a:cs typeface="Arial"/>
              </a:rPr>
              <a:t>(D)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6353555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4151" y="6432803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0" y="0"/>
                </a:moveTo>
                <a:lnTo>
                  <a:pt x="0" y="190500"/>
                </a:lnTo>
                <a:lnTo>
                  <a:pt x="120396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83540" y="109586"/>
            <a:ext cx="8453120" cy="6370320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610"/>
              </a:spcBef>
              <a:buClr>
                <a:srgbClr val="717BA2"/>
              </a:buClr>
              <a:buSzPct val="75806"/>
              <a:buFont typeface="Arial"/>
              <a:buChar char=""/>
              <a:tabLst>
                <a:tab pos="287020" algn="l"/>
              </a:tabLst>
            </a:pPr>
            <a:r>
              <a:rPr sz="3100" b="1" spc="-5" dirty="0">
                <a:solidFill>
                  <a:srgbClr val="C00000"/>
                </a:solidFill>
                <a:latin typeface="Arial"/>
                <a:cs typeface="Arial"/>
              </a:rPr>
              <a:t>Sample</a:t>
            </a:r>
            <a:r>
              <a:rPr sz="3100" b="1" spc="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100" b="1" dirty="0">
                <a:solidFill>
                  <a:srgbClr val="C00000"/>
                </a:solidFill>
                <a:latin typeface="Arial"/>
                <a:cs typeface="Arial"/>
              </a:rPr>
              <a:t>holder</a:t>
            </a:r>
            <a:endParaRPr sz="3100">
              <a:latin typeface="Arial"/>
              <a:cs typeface="Arial"/>
            </a:endParaRPr>
          </a:p>
          <a:p>
            <a:pPr marL="73660">
              <a:lnSpc>
                <a:spcPct val="100000"/>
              </a:lnSpc>
              <a:spcBef>
                <a:spcPts val="505"/>
              </a:spcBef>
              <a:tabLst>
                <a:tab pos="286385" algn="l"/>
                <a:tab pos="8302625" algn="l"/>
              </a:tabLst>
            </a:pPr>
            <a:r>
              <a:rPr sz="2350" u="dash" dirty="0">
                <a:solidFill>
                  <a:srgbClr val="9FB8CD"/>
                </a:solidFill>
                <a:uFill>
                  <a:solidFill>
                    <a:srgbClr val="9FB8CD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350" u="dash" spc="-690" dirty="0">
                <a:solidFill>
                  <a:srgbClr val="9FB8CD"/>
                </a:solidFill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</a:t>
            </a:r>
            <a:r>
              <a:rPr sz="2350" u="dash" spc="250" dirty="0">
                <a:solidFill>
                  <a:srgbClr val="9FB8CD"/>
                </a:solidFill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 </a:t>
            </a:r>
            <a:r>
              <a:rPr sz="3100" b="1" u="dash" spc="-5" dirty="0">
                <a:solidFill>
                  <a:srgbClr val="464652"/>
                </a:solidFill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Sealed after placing the</a:t>
            </a:r>
            <a:r>
              <a:rPr sz="3100" b="1" u="dash" spc="30" dirty="0">
                <a:solidFill>
                  <a:srgbClr val="464652"/>
                </a:solidFill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 </a:t>
            </a:r>
            <a:r>
              <a:rPr sz="3100" b="1" u="dash" spc="-5" dirty="0">
                <a:solidFill>
                  <a:srgbClr val="464652"/>
                </a:solidFill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sample	</a:t>
            </a:r>
            <a:endParaRPr sz="31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806"/>
              <a:buFont typeface="Arial"/>
              <a:buChar char=""/>
              <a:tabLst>
                <a:tab pos="287020" algn="l"/>
              </a:tabLst>
            </a:pPr>
            <a:r>
              <a:rPr sz="3100" b="1" spc="-40" dirty="0">
                <a:solidFill>
                  <a:srgbClr val="C00000"/>
                </a:solidFill>
                <a:latin typeface="Arial"/>
                <a:cs typeface="Arial"/>
              </a:rPr>
              <a:t>Valve</a:t>
            </a:r>
            <a:endParaRPr sz="3100">
              <a:latin typeface="Arial"/>
              <a:cs typeface="Arial"/>
            </a:endParaRPr>
          </a:p>
          <a:p>
            <a:pPr marL="561340" lvl="1" indent="-274955" algn="just">
              <a:lnSpc>
                <a:spcPct val="100000"/>
              </a:lnSpc>
              <a:spcBef>
                <a:spcPts val="505"/>
              </a:spcBef>
              <a:buClr>
                <a:srgbClr val="9FB8CD"/>
              </a:buClr>
              <a:buSzPct val="75806"/>
              <a:buFont typeface="Arial"/>
              <a:buChar char=""/>
              <a:tabLst>
                <a:tab pos="561340" algn="l"/>
              </a:tabLst>
            </a:pPr>
            <a:r>
              <a:rPr sz="3100" b="1" spc="-5" dirty="0">
                <a:solidFill>
                  <a:srgbClr val="464652"/>
                </a:solidFill>
                <a:latin typeface="Arial"/>
                <a:cs typeface="Arial"/>
              </a:rPr>
              <a:t>Connected to sample</a:t>
            </a:r>
            <a:r>
              <a:rPr sz="3100" b="1" spc="10" dirty="0">
                <a:solidFill>
                  <a:srgbClr val="464652"/>
                </a:solidFill>
                <a:latin typeface="Arial"/>
                <a:cs typeface="Arial"/>
              </a:rPr>
              <a:t> </a:t>
            </a:r>
            <a:r>
              <a:rPr sz="3100" b="1" dirty="0">
                <a:solidFill>
                  <a:srgbClr val="464652"/>
                </a:solidFill>
                <a:latin typeface="Arial"/>
                <a:cs typeface="Arial"/>
              </a:rPr>
              <a:t>holder</a:t>
            </a:r>
            <a:endParaRPr sz="3100">
              <a:latin typeface="Arial"/>
              <a:cs typeface="Arial"/>
            </a:endParaRPr>
          </a:p>
          <a:p>
            <a:pPr marL="561340" marR="5080" lvl="1" indent="-274320" algn="just">
              <a:lnSpc>
                <a:spcPct val="100000"/>
              </a:lnSpc>
              <a:spcBef>
                <a:spcPts val="495"/>
              </a:spcBef>
              <a:buClr>
                <a:srgbClr val="9FB8CD"/>
              </a:buClr>
              <a:buSzPct val="75806"/>
              <a:buFont typeface="Arial"/>
              <a:buChar char=""/>
              <a:tabLst>
                <a:tab pos="561340" algn="l"/>
              </a:tabLst>
            </a:pPr>
            <a:r>
              <a:rPr sz="3100" b="1" spc="-5" dirty="0">
                <a:solidFill>
                  <a:srgbClr val="464652"/>
                </a:solidFill>
                <a:latin typeface="Arial"/>
                <a:cs typeface="Arial"/>
              </a:rPr>
              <a:t>Has provisions for removing air </a:t>
            </a:r>
            <a:r>
              <a:rPr sz="3100" b="1" dirty="0">
                <a:solidFill>
                  <a:srgbClr val="464652"/>
                </a:solidFill>
                <a:latin typeface="Arial"/>
                <a:cs typeface="Arial"/>
              </a:rPr>
              <a:t>from </a:t>
            </a:r>
            <a:r>
              <a:rPr sz="3100" b="1" spc="-150" dirty="0">
                <a:solidFill>
                  <a:srgbClr val="464652"/>
                </a:solidFill>
                <a:latin typeface="Arial"/>
                <a:cs typeface="Arial"/>
              </a:rPr>
              <a:t>the  </a:t>
            </a:r>
            <a:r>
              <a:rPr sz="3100" b="1" dirty="0">
                <a:solidFill>
                  <a:srgbClr val="464652"/>
                </a:solidFill>
                <a:latin typeface="Arial"/>
                <a:cs typeface="Arial"/>
              </a:rPr>
              <a:t>sample </a:t>
            </a:r>
            <a:r>
              <a:rPr sz="3100" b="1" spc="-5" dirty="0">
                <a:solidFill>
                  <a:srgbClr val="464652"/>
                </a:solidFill>
                <a:latin typeface="Arial"/>
                <a:cs typeface="Arial"/>
              </a:rPr>
              <a:t>holder and introducing helium  gas</a:t>
            </a:r>
            <a:endParaRPr sz="3100">
              <a:latin typeface="Arial"/>
              <a:cs typeface="Arial"/>
            </a:endParaRPr>
          </a:p>
          <a:p>
            <a:pPr marL="287020" indent="-274320" algn="just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806"/>
              <a:buFont typeface="Arial"/>
              <a:buChar char=""/>
              <a:tabLst>
                <a:tab pos="287020" algn="l"/>
              </a:tabLst>
            </a:pPr>
            <a:r>
              <a:rPr sz="3100" b="1" spc="-5" dirty="0">
                <a:solidFill>
                  <a:srgbClr val="C00000"/>
                </a:solidFill>
                <a:latin typeface="Arial"/>
                <a:cs typeface="Arial"/>
              </a:rPr>
              <a:t>Pressure</a:t>
            </a:r>
            <a:r>
              <a:rPr sz="3100" b="1" spc="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C00000"/>
                </a:solidFill>
                <a:latin typeface="Arial"/>
                <a:cs typeface="Arial"/>
              </a:rPr>
              <a:t>detector</a:t>
            </a:r>
            <a:endParaRPr sz="3100">
              <a:latin typeface="Arial"/>
              <a:cs typeface="Arial"/>
            </a:endParaRPr>
          </a:p>
          <a:p>
            <a:pPr marL="561340" lvl="1" indent="-274955" algn="just">
              <a:lnSpc>
                <a:spcPct val="100000"/>
              </a:lnSpc>
              <a:spcBef>
                <a:spcPts val="505"/>
              </a:spcBef>
              <a:buClr>
                <a:srgbClr val="9FB8CD"/>
              </a:buClr>
              <a:buSzPct val="75806"/>
              <a:buFont typeface="Arial"/>
              <a:buChar char=""/>
              <a:tabLst>
                <a:tab pos="561340" algn="l"/>
              </a:tabLst>
            </a:pPr>
            <a:r>
              <a:rPr sz="3100" b="1" spc="-5" dirty="0">
                <a:solidFill>
                  <a:srgbClr val="464652"/>
                </a:solidFill>
                <a:latin typeface="Arial"/>
                <a:cs typeface="Arial"/>
              </a:rPr>
              <a:t>Maintains preset constant</a:t>
            </a:r>
            <a:r>
              <a:rPr sz="3100" b="1" spc="55" dirty="0">
                <a:solidFill>
                  <a:srgbClr val="464652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464652"/>
                </a:solidFill>
                <a:latin typeface="Arial"/>
                <a:cs typeface="Arial"/>
              </a:rPr>
              <a:t>pressure</a:t>
            </a:r>
            <a:endParaRPr sz="3100">
              <a:latin typeface="Arial"/>
              <a:cs typeface="Arial"/>
            </a:endParaRPr>
          </a:p>
          <a:p>
            <a:pPr marL="287020" indent="-274320" algn="just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806"/>
              <a:buFont typeface="Arial"/>
              <a:buChar char=""/>
              <a:tabLst>
                <a:tab pos="287020" algn="l"/>
              </a:tabLst>
            </a:pPr>
            <a:r>
              <a:rPr sz="3100" b="1" spc="-5" dirty="0">
                <a:solidFill>
                  <a:srgbClr val="C00000"/>
                </a:solidFill>
                <a:latin typeface="Arial"/>
                <a:cs typeface="Arial"/>
              </a:rPr>
              <a:t>Piston</a:t>
            </a:r>
            <a:endParaRPr sz="3100">
              <a:latin typeface="Arial"/>
              <a:cs typeface="Arial"/>
            </a:endParaRPr>
          </a:p>
          <a:p>
            <a:pPr marL="561340" lvl="1" indent="-274955" algn="just">
              <a:lnSpc>
                <a:spcPct val="100000"/>
              </a:lnSpc>
              <a:spcBef>
                <a:spcPts val="505"/>
              </a:spcBef>
              <a:buClr>
                <a:srgbClr val="9FB8CD"/>
              </a:buClr>
              <a:buSzPct val="75806"/>
              <a:buFont typeface="Arial"/>
              <a:buChar char=""/>
              <a:tabLst>
                <a:tab pos="561340" algn="l"/>
              </a:tabLst>
            </a:pPr>
            <a:r>
              <a:rPr sz="3100" b="1" spc="-5" dirty="0">
                <a:solidFill>
                  <a:srgbClr val="464652"/>
                </a:solidFill>
                <a:latin typeface="Arial"/>
                <a:cs typeface="Arial"/>
              </a:rPr>
              <a:t>Reads the corresponding</a:t>
            </a:r>
            <a:r>
              <a:rPr sz="3100" b="1" dirty="0">
                <a:solidFill>
                  <a:srgbClr val="464652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464652"/>
                </a:solidFill>
                <a:latin typeface="Arial"/>
                <a:cs typeface="Arial"/>
              </a:rPr>
              <a:t>pressure</a:t>
            </a:r>
            <a:endParaRPr sz="3100">
              <a:latin typeface="Arial"/>
              <a:cs typeface="Arial"/>
            </a:endParaRPr>
          </a:p>
          <a:p>
            <a:pPr marL="561340" lvl="1" indent="-274955" algn="just">
              <a:lnSpc>
                <a:spcPct val="100000"/>
              </a:lnSpc>
              <a:spcBef>
                <a:spcPts val="490"/>
              </a:spcBef>
              <a:buClr>
                <a:srgbClr val="9FB8CD"/>
              </a:buClr>
              <a:buSzPct val="75806"/>
              <a:buFont typeface="Arial"/>
              <a:buChar char=""/>
              <a:tabLst>
                <a:tab pos="561340" algn="l"/>
              </a:tabLst>
            </a:pPr>
            <a:r>
              <a:rPr sz="3100" b="1" spc="-5" dirty="0">
                <a:solidFill>
                  <a:srgbClr val="464652"/>
                </a:solidFill>
                <a:latin typeface="Arial"/>
                <a:cs typeface="Arial"/>
              </a:rPr>
              <a:t>It</a:t>
            </a:r>
            <a:r>
              <a:rPr sz="3100" b="1" spc="180" dirty="0">
                <a:solidFill>
                  <a:srgbClr val="464652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464652"/>
                </a:solidFill>
                <a:latin typeface="Arial"/>
                <a:cs typeface="Arial"/>
              </a:rPr>
              <a:t>is</a:t>
            </a:r>
            <a:r>
              <a:rPr sz="3100" b="1" spc="190" dirty="0">
                <a:solidFill>
                  <a:srgbClr val="464652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464652"/>
                </a:solidFill>
                <a:latin typeface="Arial"/>
                <a:cs typeface="Arial"/>
              </a:rPr>
              <a:t>also</a:t>
            </a:r>
            <a:r>
              <a:rPr sz="3100" b="1" spc="180" dirty="0">
                <a:solidFill>
                  <a:srgbClr val="464652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464652"/>
                </a:solidFill>
                <a:latin typeface="Arial"/>
                <a:cs typeface="Arial"/>
              </a:rPr>
              <a:t>related</a:t>
            </a:r>
            <a:r>
              <a:rPr sz="3100" b="1" spc="185" dirty="0">
                <a:solidFill>
                  <a:srgbClr val="464652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464652"/>
                </a:solidFill>
                <a:latin typeface="Arial"/>
                <a:cs typeface="Arial"/>
              </a:rPr>
              <a:t>to</a:t>
            </a:r>
            <a:r>
              <a:rPr sz="3100" b="1" spc="180" dirty="0">
                <a:solidFill>
                  <a:srgbClr val="464652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464652"/>
                </a:solidFill>
                <a:latin typeface="Arial"/>
                <a:cs typeface="Arial"/>
              </a:rPr>
              <a:t>the</a:t>
            </a:r>
            <a:r>
              <a:rPr sz="3100" b="1" spc="180" dirty="0">
                <a:solidFill>
                  <a:srgbClr val="464652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464652"/>
                </a:solidFill>
                <a:latin typeface="Arial"/>
                <a:cs typeface="Arial"/>
              </a:rPr>
              <a:t>volume</a:t>
            </a:r>
            <a:r>
              <a:rPr sz="3100" b="1" spc="175" dirty="0">
                <a:solidFill>
                  <a:srgbClr val="464652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464652"/>
                </a:solidFill>
                <a:latin typeface="Arial"/>
                <a:cs typeface="Arial"/>
              </a:rPr>
              <a:t>of</a:t>
            </a:r>
            <a:r>
              <a:rPr sz="3100" b="1" spc="180" dirty="0">
                <a:solidFill>
                  <a:srgbClr val="464652"/>
                </a:solidFill>
                <a:latin typeface="Arial"/>
                <a:cs typeface="Arial"/>
              </a:rPr>
              <a:t> </a:t>
            </a:r>
            <a:r>
              <a:rPr sz="3100" b="1" spc="-110" dirty="0">
                <a:solidFill>
                  <a:srgbClr val="464652"/>
                </a:solidFill>
                <a:latin typeface="Arial"/>
                <a:cs typeface="Arial"/>
              </a:rPr>
              <a:t>the</a:t>
            </a:r>
            <a:endParaRPr sz="3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1387" y="6401332"/>
            <a:ext cx="22352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z="1400" spc="-5" dirty="0">
                <a:solidFill>
                  <a:srgbClr val="464652"/>
                </a:solidFill>
                <a:latin typeface="Arial"/>
                <a:cs typeface="Arial"/>
              </a:rPr>
              <a:t>62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2180" y="6491821"/>
            <a:ext cx="1425575" cy="465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525"/>
              </a:lnSpc>
            </a:pPr>
            <a:r>
              <a:rPr sz="3100" b="1" spc="-5" dirty="0">
                <a:solidFill>
                  <a:srgbClr val="464652"/>
                </a:solidFill>
                <a:latin typeface="Arial"/>
                <a:cs typeface="Arial"/>
              </a:rPr>
              <a:t>p</a:t>
            </a:r>
            <a:r>
              <a:rPr sz="3100" b="1" dirty="0">
                <a:solidFill>
                  <a:srgbClr val="464652"/>
                </a:solidFill>
                <a:latin typeface="Arial"/>
                <a:cs typeface="Arial"/>
              </a:rPr>
              <a:t>o</a:t>
            </a:r>
            <a:r>
              <a:rPr sz="3100" b="1" spc="-5" dirty="0">
                <a:solidFill>
                  <a:srgbClr val="464652"/>
                </a:solidFill>
                <a:latin typeface="Arial"/>
                <a:cs typeface="Arial"/>
              </a:rPr>
              <a:t>wder</a:t>
            </a:r>
            <a:endParaRPr sz="3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0040" y="97082"/>
            <a:ext cx="8494395" cy="438594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700"/>
              </a:spcBef>
            </a:pPr>
            <a:r>
              <a:rPr sz="3200" b="1" spc="-10" dirty="0">
                <a:latin typeface="Arial"/>
                <a:cs typeface="Arial"/>
              </a:rPr>
              <a:t>Working:</a:t>
            </a:r>
            <a:endParaRPr sz="3200">
              <a:latin typeface="Arial"/>
              <a:cs typeface="Arial"/>
            </a:endParaRPr>
          </a:p>
          <a:p>
            <a:pPr marL="350520" indent="-274320">
              <a:lnSpc>
                <a:spcPct val="100000"/>
              </a:lnSpc>
              <a:spcBef>
                <a:spcPts val="605"/>
              </a:spcBef>
              <a:buClr>
                <a:srgbClr val="717BA2"/>
              </a:buClr>
              <a:buSzPct val="75000"/>
              <a:buChar char=""/>
              <a:tabLst>
                <a:tab pos="350520" algn="l"/>
              </a:tabLst>
            </a:pPr>
            <a:r>
              <a:rPr sz="3200" dirty="0">
                <a:latin typeface="Arial"/>
                <a:cs typeface="Arial"/>
              </a:rPr>
              <a:t>Air </a:t>
            </a:r>
            <a:r>
              <a:rPr sz="3200" spc="-5" dirty="0">
                <a:latin typeface="Arial"/>
                <a:cs typeface="Arial"/>
              </a:rPr>
              <a:t>in </a:t>
            </a:r>
            <a:r>
              <a:rPr sz="3200" dirty="0">
                <a:latin typeface="Arial"/>
                <a:cs typeface="Arial"/>
              </a:rPr>
              <a:t>the sample </a:t>
            </a:r>
            <a:r>
              <a:rPr sz="3200" spc="-5" dirty="0">
                <a:latin typeface="Arial"/>
                <a:cs typeface="Arial"/>
              </a:rPr>
              <a:t>holder </a:t>
            </a:r>
            <a:r>
              <a:rPr sz="3200" dirty="0">
                <a:latin typeface="Arial"/>
                <a:cs typeface="Arial"/>
              </a:rPr>
              <a:t>removed </a:t>
            </a:r>
            <a:r>
              <a:rPr sz="3200" spc="-5" dirty="0">
                <a:latin typeface="Arial"/>
                <a:cs typeface="Arial"/>
              </a:rPr>
              <a:t>by</a:t>
            </a:r>
            <a:r>
              <a:rPr sz="3200" spc="-1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vacuum</a:t>
            </a:r>
            <a:endParaRPr sz="3200">
              <a:latin typeface="Arial"/>
              <a:cs typeface="Arial"/>
            </a:endParaRPr>
          </a:p>
          <a:p>
            <a:pPr marL="350520" indent="-274320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000"/>
              <a:buChar char=""/>
              <a:tabLst>
                <a:tab pos="350520" algn="l"/>
              </a:tabLst>
            </a:pPr>
            <a:r>
              <a:rPr sz="3200" spc="-5" dirty="0">
                <a:latin typeface="Arial"/>
                <a:cs typeface="Arial"/>
              </a:rPr>
              <a:t>Helium gas introduced through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valve</a:t>
            </a:r>
            <a:endParaRPr sz="3200">
              <a:latin typeface="Arial"/>
              <a:cs typeface="Arial"/>
            </a:endParaRPr>
          </a:p>
          <a:p>
            <a:pPr marL="349885" marR="57785" indent="-274320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000"/>
              <a:buChar char=""/>
              <a:tabLst>
                <a:tab pos="350520" algn="l"/>
              </a:tabLst>
            </a:pPr>
            <a:r>
              <a:rPr sz="3200" spc="-5" dirty="0">
                <a:latin typeface="Arial"/>
                <a:cs typeface="Arial"/>
              </a:rPr>
              <a:t>Pressure adjusted and </a:t>
            </a:r>
            <a:r>
              <a:rPr sz="3200" dirty="0">
                <a:latin typeface="Arial"/>
                <a:cs typeface="Arial"/>
              </a:rPr>
              <a:t>set </a:t>
            </a:r>
            <a:r>
              <a:rPr sz="3200" spc="-5" dirty="0">
                <a:latin typeface="Arial"/>
                <a:cs typeface="Arial"/>
              </a:rPr>
              <a:t>at particular </a:t>
            </a:r>
            <a:r>
              <a:rPr sz="3200" spc="-95" dirty="0">
                <a:latin typeface="Arial"/>
                <a:cs typeface="Arial"/>
              </a:rPr>
              <a:t>value  </a:t>
            </a:r>
            <a:r>
              <a:rPr sz="3200" dirty="0">
                <a:latin typeface="Arial"/>
                <a:cs typeface="Arial"/>
              </a:rPr>
              <a:t>with the </a:t>
            </a:r>
            <a:r>
              <a:rPr sz="3200" spc="-5" dirty="0">
                <a:latin typeface="Arial"/>
                <a:cs typeface="Arial"/>
              </a:rPr>
              <a:t>help of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piston</a:t>
            </a:r>
            <a:endParaRPr sz="3200">
              <a:latin typeface="Arial"/>
              <a:cs typeface="Arial"/>
            </a:endParaRPr>
          </a:p>
          <a:p>
            <a:pPr marL="349885" marR="55880" indent="-274320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000"/>
              <a:buChar char=""/>
              <a:tabLst>
                <a:tab pos="350520" algn="l"/>
                <a:tab pos="973455" algn="l"/>
                <a:tab pos="1844039" algn="l"/>
                <a:tab pos="3595370" algn="l"/>
                <a:tab pos="4396740" algn="l"/>
                <a:tab pos="5988050" algn="l"/>
                <a:tab pos="6678930" algn="l"/>
                <a:tab pos="7480934" algn="l"/>
              </a:tabLst>
            </a:pPr>
            <a:r>
              <a:rPr sz="3200" spc="-5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t	th</a:t>
            </a:r>
            <a:r>
              <a:rPr sz="3200" spc="-15" dirty="0">
                <a:latin typeface="Arial"/>
                <a:cs typeface="Arial"/>
              </a:rPr>
              <a:t>i</a:t>
            </a:r>
            <a:r>
              <a:rPr sz="3200" dirty="0">
                <a:latin typeface="Arial"/>
                <a:cs typeface="Arial"/>
              </a:rPr>
              <a:t>s	p</a:t>
            </a:r>
            <a:r>
              <a:rPr sz="3200" spc="-10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sitio</a:t>
            </a:r>
            <a:r>
              <a:rPr sz="3200" spc="-15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,	the	r</a:t>
            </a:r>
            <a:r>
              <a:rPr sz="3200" spc="-20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-10" dirty="0">
                <a:latin typeface="Arial"/>
                <a:cs typeface="Arial"/>
              </a:rPr>
              <a:t>d</a:t>
            </a:r>
            <a:r>
              <a:rPr sz="3200" dirty="0">
                <a:latin typeface="Arial"/>
                <a:cs typeface="Arial"/>
              </a:rPr>
              <a:t>ing	</a:t>
            </a:r>
            <a:r>
              <a:rPr sz="3200" spc="-10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n	the	scale  </a:t>
            </a:r>
            <a:r>
              <a:rPr sz="3200" spc="-5" dirty="0">
                <a:latin typeface="Arial"/>
                <a:cs typeface="Arial"/>
              </a:rPr>
              <a:t>denotes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10" dirty="0">
                <a:solidFill>
                  <a:srgbClr val="C00000"/>
                </a:solidFill>
                <a:latin typeface="Arial"/>
                <a:cs typeface="Arial"/>
              </a:rPr>
              <a:t>U</a:t>
            </a:r>
            <a:r>
              <a:rPr sz="3150" spc="15" baseline="-21164" dirty="0">
                <a:solidFill>
                  <a:srgbClr val="C00000"/>
                </a:solidFill>
                <a:latin typeface="Arial"/>
                <a:cs typeface="Arial"/>
              </a:rPr>
              <a:t>1</a:t>
            </a:r>
            <a:endParaRPr sz="3150" baseline="-21164">
              <a:latin typeface="Arial"/>
              <a:cs typeface="Arial"/>
            </a:endParaRPr>
          </a:p>
          <a:p>
            <a:pPr marL="76200">
              <a:lnSpc>
                <a:spcPct val="100000"/>
              </a:lnSpc>
              <a:spcBef>
                <a:spcPts val="605"/>
              </a:spcBef>
              <a:tabLst>
                <a:tab pos="746760" algn="l"/>
              </a:tabLst>
            </a:pPr>
            <a:r>
              <a:rPr sz="3200" spc="10" dirty="0">
                <a:solidFill>
                  <a:srgbClr val="C00000"/>
                </a:solidFill>
                <a:latin typeface="Arial"/>
                <a:cs typeface="Arial"/>
              </a:rPr>
              <a:t>U</a:t>
            </a:r>
            <a:r>
              <a:rPr sz="3150" b="1" spc="15" baseline="-21164" dirty="0">
                <a:solidFill>
                  <a:srgbClr val="C00000"/>
                </a:solidFill>
                <a:latin typeface="Arial"/>
                <a:cs typeface="Arial"/>
              </a:rPr>
              <a:t>1	</a:t>
            </a:r>
            <a:r>
              <a:rPr sz="3200" dirty="0">
                <a:solidFill>
                  <a:srgbClr val="C00000"/>
                </a:solidFill>
                <a:latin typeface="Arial"/>
                <a:cs typeface="Arial"/>
              </a:rPr>
              <a:t>= </a:t>
            </a:r>
            <a:r>
              <a:rPr sz="3200" spc="-5" dirty="0">
                <a:solidFill>
                  <a:srgbClr val="C00000"/>
                </a:solidFill>
                <a:latin typeface="Arial"/>
                <a:cs typeface="Arial"/>
              </a:rPr>
              <a:t>volume of </a:t>
            </a:r>
            <a:r>
              <a:rPr sz="3200" dirty="0">
                <a:solidFill>
                  <a:srgbClr val="C00000"/>
                </a:solidFill>
                <a:latin typeface="Arial"/>
                <a:cs typeface="Arial"/>
              </a:rPr>
              <a:t>empty sample</a:t>
            </a:r>
            <a:r>
              <a:rPr sz="3200" spc="-7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C00000"/>
                </a:solidFill>
                <a:latin typeface="Arial"/>
                <a:cs typeface="Arial"/>
              </a:rPr>
              <a:t>holder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1387" y="6401332"/>
            <a:ext cx="22352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z="1400" spc="-5" dirty="0">
                <a:solidFill>
                  <a:srgbClr val="464652"/>
                </a:solidFill>
                <a:latin typeface="Arial"/>
                <a:cs typeface="Arial"/>
              </a:rPr>
              <a:t>63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4151" y="6432803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0" y="0"/>
                </a:moveTo>
                <a:lnTo>
                  <a:pt x="0" y="190500"/>
                </a:lnTo>
                <a:lnTo>
                  <a:pt x="120396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339" y="174447"/>
            <a:ext cx="903922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2420" marR="30480" indent="-274320">
              <a:lnSpc>
                <a:spcPct val="100000"/>
              </a:lnSpc>
              <a:spcBef>
                <a:spcPts val="100"/>
              </a:spcBef>
            </a:pPr>
            <a:r>
              <a:rPr sz="2250" b="0" u="none" spc="-640" dirty="0">
                <a:solidFill>
                  <a:srgbClr val="717BA2"/>
                </a:solidFill>
                <a:latin typeface="Arial"/>
                <a:cs typeface="Arial"/>
              </a:rPr>
              <a:t></a:t>
            </a:r>
            <a:r>
              <a:rPr sz="2250" b="0" u="none" spc="330" dirty="0">
                <a:solidFill>
                  <a:srgbClr val="717BA2"/>
                </a:solidFill>
                <a:latin typeface="Arial"/>
                <a:cs typeface="Arial"/>
              </a:rPr>
              <a:t> </a:t>
            </a:r>
            <a:r>
              <a:rPr sz="3000" b="0" u="none" dirty="0">
                <a:latin typeface="Arial"/>
                <a:cs typeface="Arial"/>
              </a:rPr>
              <a:t>Place </a:t>
            </a:r>
            <a:r>
              <a:rPr sz="3000" b="0" u="none" spc="-5" dirty="0">
                <a:latin typeface="Arial"/>
                <a:cs typeface="Arial"/>
              </a:rPr>
              <a:t>standard known true </a:t>
            </a:r>
            <a:r>
              <a:rPr sz="3000" b="0" u="none" dirty="0">
                <a:latin typeface="Arial"/>
                <a:cs typeface="Arial"/>
              </a:rPr>
              <a:t>volume </a:t>
            </a:r>
            <a:r>
              <a:rPr sz="3000" b="0" u="none" dirty="0">
                <a:solidFill>
                  <a:srgbClr val="C00000"/>
                </a:solidFill>
                <a:latin typeface="Arial"/>
                <a:cs typeface="Arial"/>
              </a:rPr>
              <a:t>V</a:t>
            </a:r>
            <a:r>
              <a:rPr sz="3000" b="0" u="none" baseline="-20833" dirty="0">
                <a:solidFill>
                  <a:srgbClr val="C00000"/>
                </a:solidFill>
                <a:latin typeface="Arial"/>
                <a:cs typeface="Arial"/>
              </a:rPr>
              <a:t>std </a:t>
            </a:r>
            <a:r>
              <a:rPr sz="3000" b="0" u="none" dirty="0">
                <a:latin typeface="Arial"/>
                <a:cs typeface="Arial"/>
              </a:rPr>
              <a:t>of </a:t>
            </a:r>
            <a:r>
              <a:rPr sz="3000" b="0" u="none" spc="-55" dirty="0">
                <a:latin typeface="Arial"/>
                <a:cs typeface="Arial"/>
              </a:rPr>
              <a:t>stainless  </a:t>
            </a:r>
            <a:r>
              <a:rPr sz="3000" b="0" u="none" spc="-5" dirty="0">
                <a:latin typeface="Arial"/>
                <a:cs typeface="Arial"/>
              </a:rPr>
              <a:t>steel</a:t>
            </a:r>
            <a:r>
              <a:rPr sz="3000" b="0" u="none" spc="-10" dirty="0">
                <a:latin typeface="Arial"/>
                <a:cs typeface="Arial"/>
              </a:rPr>
              <a:t> </a:t>
            </a:r>
            <a:r>
              <a:rPr sz="3000" b="0" u="none" spc="-5" dirty="0">
                <a:latin typeface="Arial"/>
                <a:cs typeface="Arial"/>
              </a:rPr>
              <a:t>spheres</a:t>
            </a:r>
            <a:endParaRPr sz="3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-48259" y="1165605"/>
            <a:ext cx="9179560" cy="5360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4020" marR="70485" indent="-274320">
              <a:lnSpc>
                <a:spcPct val="100000"/>
              </a:lnSpc>
              <a:spcBef>
                <a:spcPts val="100"/>
              </a:spcBef>
              <a:buClr>
                <a:srgbClr val="717BA2"/>
              </a:buClr>
              <a:buSzPct val="75000"/>
              <a:buChar char=""/>
              <a:tabLst>
                <a:tab pos="414020" algn="l"/>
                <a:tab pos="1097915" algn="l"/>
                <a:tab pos="2795905" algn="l"/>
                <a:tab pos="3646804" algn="l"/>
                <a:tab pos="4984750" algn="l"/>
                <a:tab pos="5817235" algn="l"/>
                <a:tab pos="7809230" algn="l"/>
              </a:tabLst>
            </a:pPr>
            <a:r>
              <a:rPr sz="3000" spc="-5" dirty="0">
                <a:latin typeface="Arial"/>
                <a:cs typeface="Arial"/>
              </a:rPr>
              <a:t>A</a:t>
            </a:r>
            <a:r>
              <a:rPr sz="3000" dirty="0">
                <a:latin typeface="Arial"/>
                <a:cs typeface="Arial"/>
              </a:rPr>
              <a:t>ir	</a:t>
            </a:r>
            <a:r>
              <a:rPr sz="3000" spc="-5" dirty="0">
                <a:latin typeface="Arial"/>
                <a:cs typeface="Arial"/>
              </a:rPr>
              <a:t>rem</a:t>
            </a:r>
            <a:r>
              <a:rPr sz="3000" spc="-25" dirty="0">
                <a:latin typeface="Arial"/>
                <a:cs typeface="Arial"/>
              </a:rPr>
              <a:t>o</a:t>
            </a:r>
            <a:r>
              <a:rPr sz="3000" spc="-5" dirty="0">
                <a:latin typeface="Arial"/>
                <a:cs typeface="Arial"/>
              </a:rPr>
              <a:t>ved</a:t>
            </a:r>
            <a:r>
              <a:rPr sz="3000" dirty="0">
                <a:latin typeface="Arial"/>
                <a:cs typeface="Arial"/>
              </a:rPr>
              <a:t>	</a:t>
            </a:r>
            <a:r>
              <a:rPr sz="3000" spc="-5" dirty="0">
                <a:latin typeface="Arial"/>
                <a:cs typeface="Arial"/>
              </a:rPr>
              <a:t>a</a:t>
            </a:r>
            <a:r>
              <a:rPr sz="3000" spc="-20" dirty="0">
                <a:latin typeface="Arial"/>
                <a:cs typeface="Arial"/>
              </a:rPr>
              <a:t>n</a:t>
            </a:r>
            <a:r>
              <a:rPr sz="3000" spc="-5" dirty="0">
                <a:latin typeface="Arial"/>
                <a:cs typeface="Arial"/>
              </a:rPr>
              <a:t>d</a:t>
            </a:r>
            <a:r>
              <a:rPr sz="3000" dirty="0">
                <a:latin typeface="Arial"/>
                <a:cs typeface="Arial"/>
              </a:rPr>
              <a:t>	</a:t>
            </a:r>
            <a:r>
              <a:rPr sz="3000" spc="-5" dirty="0">
                <a:latin typeface="Arial"/>
                <a:cs typeface="Arial"/>
              </a:rPr>
              <a:t>hel</a:t>
            </a:r>
            <a:r>
              <a:rPr sz="3000" spc="-20" dirty="0">
                <a:latin typeface="Arial"/>
                <a:cs typeface="Arial"/>
              </a:rPr>
              <a:t>i</a:t>
            </a:r>
            <a:r>
              <a:rPr sz="3000" spc="-5" dirty="0">
                <a:latin typeface="Arial"/>
                <a:cs typeface="Arial"/>
              </a:rPr>
              <a:t>um</a:t>
            </a:r>
            <a:r>
              <a:rPr sz="3000" dirty="0">
                <a:latin typeface="Arial"/>
                <a:cs typeface="Arial"/>
              </a:rPr>
              <a:t>	</a:t>
            </a:r>
            <a:r>
              <a:rPr sz="3000" spc="-5" dirty="0">
                <a:latin typeface="Arial"/>
                <a:cs typeface="Arial"/>
              </a:rPr>
              <a:t>gas</a:t>
            </a:r>
            <a:r>
              <a:rPr sz="3000" dirty="0">
                <a:latin typeface="Arial"/>
                <a:cs typeface="Arial"/>
              </a:rPr>
              <a:t>	</a:t>
            </a:r>
            <a:r>
              <a:rPr sz="3000" spc="-5" dirty="0">
                <a:latin typeface="Arial"/>
                <a:cs typeface="Arial"/>
              </a:rPr>
              <a:t>in</a:t>
            </a:r>
            <a:r>
              <a:rPr sz="3000" spc="-20" dirty="0">
                <a:latin typeface="Arial"/>
                <a:cs typeface="Arial"/>
              </a:rPr>
              <a:t>t</a:t>
            </a:r>
            <a:r>
              <a:rPr sz="3000" spc="-5" dirty="0">
                <a:latin typeface="Arial"/>
                <a:cs typeface="Arial"/>
              </a:rPr>
              <a:t>rodu</a:t>
            </a:r>
            <a:r>
              <a:rPr sz="3000" spc="-20" dirty="0">
                <a:latin typeface="Arial"/>
                <a:cs typeface="Arial"/>
              </a:rPr>
              <a:t>c</a:t>
            </a:r>
            <a:r>
              <a:rPr sz="3000" spc="-5" dirty="0">
                <a:latin typeface="Arial"/>
                <a:cs typeface="Arial"/>
              </a:rPr>
              <a:t>ed</a:t>
            </a:r>
            <a:r>
              <a:rPr sz="3000" dirty="0">
                <a:latin typeface="Arial"/>
                <a:cs typeface="Arial"/>
              </a:rPr>
              <a:t>	th</a:t>
            </a:r>
            <a:r>
              <a:rPr sz="3000" spc="-10" dirty="0">
                <a:latin typeface="Arial"/>
                <a:cs typeface="Arial"/>
              </a:rPr>
              <a:t>r</a:t>
            </a:r>
            <a:r>
              <a:rPr sz="3000" spc="-5" dirty="0">
                <a:latin typeface="Arial"/>
                <a:cs typeface="Arial"/>
              </a:rPr>
              <a:t>ough  </a:t>
            </a:r>
            <a:r>
              <a:rPr sz="3000" dirty="0">
                <a:latin typeface="Arial"/>
                <a:cs typeface="Arial"/>
              </a:rPr>
              <a:t>valve</a:t>
            </a:r>
            <a:endParaRPr sz="3000">
              <a:latin typeface="Arial"/>
              <a:cs typeface="Arial"/>
            </a:endParaRPr>
          </a:p>
          <a:p>
            <a:pPr marL="414020" marR="69850" indent="-274320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000"/>
              <a:buChar char=""/>
              <a:tabLst>
                <a:tab pos="414020" algn="l"/>
              </a:tabLst>
            </a:pPr>
            <a:r>
              <a:rPr sz="3000" spc="-5" dirty="0">
                <a:latin typeface="Arial"/>
                <a:cs typeface="Arial"/>
              </a:rPr>
              <a:t>Pressure adjusted to </a:t>
            </a:r>
            <a:r>
              <a:rPr sz="3000" dirty="0">
                <a:latin typeface="Arial"/>
                <a:cs typeface="Arial"/>
              </a:rPr>
              <a:t>preset </a:t>
            </a:r>
            <a:r>
              <a:rPr sz="3000" spc="-5" dirty="0">
                <a:latin typeface="Arial"/>
                <a:cs typeface="Arial"/>
              </a:rPr>
              <a:t>value </a:t>
            </a:r>
            <a:r>
              <a:rPr sz="3000" dirty="0">
                <a:latin typeface="Arial"/>
                <a:cs typeface="Arial"/>
              </a:rPr>
              <a:t>with </a:t>
            </a:r>
            <a:r>
              <a:rPr sz="3000" spc="-5" dirty="0">
                <a:latin typeface="Arial"/>
                <a:cs typeface="Arial"/>
              </a:rPr>
              <a:t>the help </a:t>
            </a:r>
            <a:r>
              <a:rPr sz="3000" spc="-210" dirty="0">
                <a:latin typeface="Arial"/>
                <a:cs typeface="Arial"/>
              </a:rPr>
              <a:t>of  </a:t>
            </a:r>
            <a:r>
              <a:rPr sz="3000" spc="-5" dirty="0">
                <a:latin typeface="Arial"/>
                <a:cs typeface="Arial"/>
              </a:rPr>
              <a:t>piston</a:t>
            </a:r>
            <a:endParaRPr sz="3000">
              <a:latin typeface="Arial"/>
              <a:cs typeface="Arial"/>
            </a:endParaRPr>
          </a:p>
          <a:p>
            <a:pPr marL="414020" marR="68580" indent="-274320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000"/>
              <a:buChar char=""/>
              <a:tabLst>
                <a:tab pos="414020" algn="l"/>
                <a:tab pos="939165" algn="l"/>
                <a:tab pos="1697355" algn="l"/>
                <a:tab pos="3282315" algn="l"/>
                <a:tab pos="3977640" algn="l"/>
                <a:tab pos="5410200" algn="l"/>
                <a:tab pos="5998210" algn="l"/>
                <a:tab pos="6693534" algn="l"/>
                <a:tab pos="7748270" algn="l"/>
              </a:tabLst>
            </a:pPr>
            <a:r>
              <a:rPr sz="3000" dirty="0">
                <a:latin typeface="Arial"/>
                <a:cs typeface="Arial"/>
              </a:rPr>
              <a:t>At	this	p</a:t>
            </a:r>
            <a:r>
              <a:rPr sz="3000" spc="-5" dirty="0">
                <a:latin typeface="Arial"/>
                <a:cs typeface="Arial"/>
              </a:rPr>
              <a:t>osition,</a:t>
            </a:r>
            <a:r>
              <a:rPr sz="3000" dirty="0">
                <a:latin typeface="Arial"/>
                <a:cs typeface="Arial"/>
              </a:rPr>
              <a:t>	the	</a:t>
            </a:r>
            <a:r>
              <a:rPr sz="3000" spc="-5" dirty="0">
                <a:latin typeface="Arial"/>
                <a:cs typeface="Arial"/>
              </a:rPr>
              <a:t>rea</a:t>
            </a:r>
            <a:r>
              <a:rPr sz="3000" spc="-20" dirty="0">
                <a:latin typeface="Arial"/>
                <a:cs typeface="Arial"/>
              </a:rPr>
              <a:t>d</a:t>
            </a:r>
            <a:r>
              <a:rPr sz="3000" spc="-5" dirty="0">
                <a:latin typeface="Arial"/>
                <a:cs typeface="Arial"/>
              </a:rPr>
              <a:t>ing</a:t>
            </a:r>
            <a:r>
              <a:rPr sz="3000" dirty="0">
                <a:latin typeface="Arial"/>
                <a:cs typeface="Arial"/>
              </a:rPr>
              <a:t>	</a:t>
            </a:r>
            <a:r>
              <a:rPr sz="3000" spc="-5" dirty="0">
                <a:latin typeface="Arial"/>
                <a:cs typeface="Arial"/>
              </a:rPr>
              <a:t>on</a:t>
            </a:r>
            <a:r>
              <a:rPr sz="3000" dirty="0">
                <a:latin typeface="Arial"/>
                <a:cs typeface="Arial"/>
              </a:rPr>
              <a:t>	the	</a:t>
            </a:r>
            <a:r>
              <a:rPr sz="3000" spc="-5" dirty="0">
                <a:latin typeface="Arial"/>
                <a:cs typeface="Arial"/>
              </a:rPr>
              <a:t>scale</a:t>
            </a:r>
            <a:r>
              <a:rPr sz="3000" dirty="0">
                <a:latin typeface="Arial"/>
                <a:cs typeface="Arial"/>
              </a:rPr>
              <a:t>	</a:t>
            </a:r>
            <a:r>
              <a:rPr sz="3000" spc="-5" dirty="0">
                <a:latin typeface="Arial"/>
                <a:cs typeface="Arial"/>
              </a:rPr>
              <a:t>de</a:t>
            </a:r>
            <a:r>
              <a:rPr sz="3000" spc="-20" dirty="0">
                <a:latin typeface="Arial"/>
                <a:cs typeface="Arial"/>
              </a:rPr>
              <a:t>n</a:t>
            </a:r>
            <a:r>
              <a:rPr sz="3000" spc="-5" dirty="0">
                <a:latin typeface="Arial"/>
                <a:cs typeface="Arial"/>
              </a:rPr>
              <a:t>otes  </a:t>
            </a:r>
            <a:r>
              <a:rPr sz="3000" dirty="0">
                <a:solidFill>
                  <a:srgbClr val="C00000"/>
                </a:solidFill>
                <a:latin typeface="Arial"/>
                <a:cs typeface="Arial"/>
              </a:rPr>
              <a:t>U</a:t>
            </a:r>
            <a:r>
              <a:rPr sz="3000" baseline="-20833" dirty="0">
                <a:solidFill>
                  <a:srgbClr val="C00000"/>
                </a:solidFill>
                <a:latin typeface="Arial"/>
                <a:cs typeface="Arial"/>
              </a:rPr>
              <a:t>2</a:t>
            </a:r>
            <a:endParaRPr sz="3000" baseline="-20833">
              <a:latin typeface="Arial"/>
              <a:cs typeface="Arial"/>
            </a:endParaRPr>
          </a:p>
          <a:p>
            <a:pPr marL="414020" marR="69850" indent="-274320" algn="just">
              <a:lnSpc>
                <a:spcPct val="100000"/>
              </a:lnSpc>
              <a:spcBef>
                <a:spcPts val="605"/>
              </a:spcBef>
              <a:buClr>
                <a:srgbClr val="717BA2"/>
              </a:buClr>
              <a:buSzPct val="75000"/>
              <a:buChar char=""/>
              <a:tabLst>
                <a:tab pos="414020" algn="l"/>
              </a:tabLst>
            </a:pPr>
            <a:r>
              <a:rPr sz="3000" dirty="0">
                <a:solidFill>
                  <a:srgbClr val="C00000"/>
                </a:solidFill>
                <a:latin typeface="Arial"/>
                <a:cs typeface="Arial"/>
              </a:rPr>
              <a:t>The </a:t>
            </a:r>
            <a:r>
              <a:rPr sz="3000" spc="-10" dirty="0">
                <a:solidFill>
                  <a:srgbClr val="C00000"/>
                </a:solidFill>
                <a:latin typeface="Arial"/>
                <a:cs typeface="Arial"/>
              </a:rPr>
              <a:t>difference </a:t>
            </a:r>
            <a:r>
              <a:rPr sz="3000" spc="-5" dirty="0">
                <a:solidFill>
                  <a:srgbClr val="C00000"/>
                </a:solidFill>
                <a:latin typeface="Arial"/>
                <a:cs typeface="Arial"/>
              </a:rPr>
              <a:t>between </a:t>
            </a:r>
            <a:r>
              <a:rPr sz="3000" dirty="0">
                <a:solidFill>
                  <a:srgbClr val="C00000"/>
                </a:solidFill>
                <a:latin typeface="Arial"/>
                <a:cs typeface="Arial"/>
              </a:rPr>
              <a:t>U</a:t>
            </a:r>
            <a:r>
              <a:rPr sz="3000" baseline="-20833" dirty="0">
                <a:solidFill>
                  <a:srgbClr val="C00000"/>
                </a:solidFill>
                <a:latin typeface="Arial"/>
                <a:cs typeface="Arial"/>
              </a:rPr>
              <a:t>1 </a:t>
            </a:r>
            <a:r>
              <a:rPr sz="3000" spc="-5" dirty="0">
                <a:solidFill>
                  <a:srgbClr val="C00000"/>
                </a:solidFill>
                <a:latin typeface="Arial"/>
                <a:cs typeface="Arial"/>
              </a:rPr>
              <a:t>and </a:t>
            </a:r>
            <a:r>
              <a:rPr sz="3000" dirty="0">
                <a:solidFill>
                  <a:srgbClr val="C00000"/>
                </a:solidFill>
                <a:latin typeface="Arial"/>
                <a:cs typeface="Arial"/>
              </a:rPr>
              <a:t>U</a:t>
            </a:r>
            <a:r>
              <a:rPr sz="3000" baseline="-20833" dirty="0">
                <a:solidFill>
                  <a:srgbClr val="C00000"/>
                </a:solidFill>
                <a:latin typeface="Arial"/>
                <a:cs typeface="Arial"/>
              </a:rPr>
              <a:t>2 </a:t>
            </a:r>
            <a:r>
              <a:rPr sz="3000" spc="-5" dirty="0">
                <a:solidFill>
                  <a:srgbClr val="C00000"/>
                </a:solidFill>
                <a:latin typeface="Arial"/>
                <a:cs typeface="Arial"/>
              </a:rPr>
              <a:t>gives </a:t>
            </a:r>
            <a:r>
              <a:rPr sz="3000" spc="-140" dirty="0">
                <a:solidFill>
                  <a:srgbClr val="C00000"/>
                </a:solidFill>
                <a:latin typeface="Arial"/>
                <a:cs typeface="Arial"/>
              </a:rPr>
              <a:t>the   </a:t>
            </a:r>
            <a:r>
              <a:rPr sz="3000" spc="-5" dirty="0">
                <a:solidFill>
                  <a:srgbClr val="C00000"/>
                </a:solidFill>
                <a:latin typeface="Arial"/>
                <a:cs typeface="Arial"/>
              </a:rPr>
              <a:t>volume occupied by </a:t>
            </a:r>
            <a:r>
              <a:rPr sz="3000" dirty="0">
                <a:solidFill>
                  <a:srgbClr val="C00000"/>
                </a:solidFill>
                <a:latin typeface="Arial"/>
                <a:cs typeface="Arial"/>
              </a:rPr>
              <a:t>the</a:t>
            </a:r>
            <a:r>
              <a:rPr sz="3000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C00000"/>
                </a:solidFill>
                <a:latin typeface="Arial"/>
                <a:cs typeface="Arial"/>
              </a:rPr>
              <a:t>standard.</a:t>
            </a:r>
            <a:endParaRPr sz="3000">
              <a:latin typeface="Arial"/>
              <a:cs typeface="Arial"/>
            </a:endParaRPr>
          </a:p>
          <a:p>
            <a:pPr marL="414020" marR="69215" indent="-274320" algn="just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000"/>
              <a:buChar char=""/>
              <a:tabLst>
                <a:tab pos="414020" algn="l"/>
                <a:tab pos="8734425" algn="l"/>
              </a:tabLst>
            </a:pPr>
            <a:r>
              <a:rPr sz="3000" dirty="0">
                <a:solidFill>
                  <a:srgbClr val="001F5F"/>
                </a:solidFill>
                <a:latin typeface="Arial"/>
                <a:cs typeface="Arial"/>
              </a:rPr>
              <a:t>The last step </a:t>
            </a:r>
            <a:r>
              <a:rPr sz="3000" spc="-5" dirty="0">
                <a:solidFill>
                  <a:srgbClr val="001F5F"/>
                </a:solidFill>
                <a:latin typeface="Arial"/>
                <a:cs typeface="Arial"/>
              </a:rPr>
              <a:t>involves determination </a:t>
            </a:r>
            <a:r>
              <a:rPr sz="3000" dirty="0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sz="3000" spc="-5" dirty="0">
                <a:solidFill>
                  <a:srgbClr val="001F5F"/>
                </a:solidFill>
                <a:latin typeface="Arial"/>
                <a:cs typeface="Arial"/>
              </a:rPr>
              <a:t>volume </a:t>
            </a:r>
            <a:r>
              <a:rPr sz="3000" spc="-204" dirty="0">
                <a:solidFill>
                  <a:srgbClr val="001F5F"/>
                </a:solidFill>
                <a:latin typeface="Arial"/>
                <a:cs typeface="Arial"/>
              </a:rPr>
              <a:t>of  </a:t>
            </a:r>
            <a:r>
              <a:rPr sz="3000" spc="-5" dirty="0">
                <a:solidFill>
                  <a:srgbClr val="001F5F"/>
                </a:solidFill>
                <a:latin typeface="Arial"/>
                <a:cs typeface="Arial"/>
              </a:rPr>
              <a:t>sample. </a:t>
            </a:r>
            <a:r>
              <a:rPr sz="3000" dirty="0">
                <a:solidFill>
                  <a:srgbClr val="001F5F"/>
                </a:solidFill>
                <a:latin typeface="Arial"/>
                <a:cs typeface="Arial"/>
              </a:rPr>
              <a:t>The standard is </a:t>
            </a:r>
            <a:r>
              <a:rPr sz="3000" spc="-5" dirty="0">
                <a:solidFill>
                  <a:srgbClr val="001F5F"/>
                </a:solidFill>
                <a:latin typeface="Arial"/>
                <a:cs typeface="Arial"/>
              </a:rPr>
              <a:t>replaced </a:t>
            </a:r>
            <a:r>
              <a:rPr sz="3000" dirty="0">
                <a:solidFill>
                  <a:srgbClr val="001F5F"/>
                </a:solidFill>
                <a:latin typeface="Arial"/>
                <a:cs typeface="Arial"/>
              </a:rPr>
              <a:t>with sample </a:t>
            </a:r>
            <a:r>
              <a:rPr sz="3000" spc="-10" dirty="0">
                <a:solidFill>
                  <a:srgbClr val="001F5F"/>
                </a:solidFill>
                <a:latin typeface="Arial"/>
                <a:cs typeface="Arial"/>
              </a:rPr>
              <a:t>and  </a:t>
            </a:r>
            <a:r>
              <a:rPr sz="3000" spc="-5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3000" u="dash" spc="-5" dirty="0">
                <a:solidFill>
                  <a:srgbClr val="001F5F"/>
                </a:solidFill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he reading </a:t>
            </a:r>
            <a:r>
              <a:rPr sz="3000" u="dash" dirty="0">
                <a:solidFill>
                  <a:srgbClr val="001F5F"/>
                </a:solidFill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is </a:t>
            </a:r>
            <a:r>
              <a:rPr sz="3000" u="dash" spc="-5" dirty="0">
                <a:solidFill>
                  <a:srgbClr val="001F5F"/>
                </a:solidFill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noted,</a:t>
            </a:r>
            <a:r>
              <a:rPr sz="3000" u="dash" spc="-60" dirty="0">
                <a:solidFill>
                  <a:srgbClr val="001F5F"/>
                </a:solidFill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 </a:t>
            </a:r>
            <a:r>
              <a:rPr sz="3000" u="dash" dirty="0">
                <a:solidFill>
                  <a:srgbClr val="001F5F"/>
                </a:solidFill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Us.	</a:t>
            </a:r>
            <a:endParaRPr sz="3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3059" y="6384442"/>
            <a:ext cx="8712835" cy="675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0520">
              <a:lnSpc>
                <a:spcPts val="1595"/>
              </a:lnSpc>
              <a:spcBef>
                <a:spcPts val="100"/>
              </a:spcBef>
            </a:pPr>
            <a:r>
              <a:rPr sz="1400" spc="-5" dirty="0">
                <a:solidFill>
                  <a:srgbClr val="464652"/>
                </a:solidFill>
                <a:latin typeface="Arial"/>
                <a:cs typeface="Arial"/>
              </a:rPr>
              <a:t>64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3515"/>
              </a:lnSpc>
              <a:tabLst>
                <a:tab pos="954405" algn="l"/>
                <a:tab pos="2902585" algn="l"/>
                <a:tab pos="4624705" algn="l"/>
                <a:tab pos="5327650" algn="l"/>
                <a:tab pos="6246495" algn="l"/>
                <a:tab pos="6998334" algn="l"/>
                <a:tab pos="8169909" algn="l"/>
              </a:tabLst>
            </a:pPr>
            <a:r>
              <a:rPr sz="3000" spc="-5" dirty="0">
                <a:solidFill>
                  <a:srgbClr val="C00000"/>
                </a:solidFill>
                <a:latin typeface="Arial"/>
                <a:cs typeface="Arial"/>
              </a:rPr>
              <a:t>The	</a:t>
            </a:r>
            <a:r>
              <a:rPr sz="3000" spc="-20" dirty="0">
                <a:solidFill>
                  <a:srgbClr val="C00000"/>
                </a:solidFill>
                <a:latin typeface="Arial"/>
                <a:cs typeface="Arial"/>
              </a:rPr>
              <a:t>d</a:t>
            </a:r>
            <a:r>
              <a:rPr sz="3000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3000" spc="-50" dirty="0">
                <a:solidFill>
                  <a:srgbClr val="C00000"/>
                </a:solidFill>
                <a:latin typeface="Arial"/>
                <a:cs typeface="Arial"/>
              </a:rPr>
              <a:t>f</a:t>
            </a:r>
            <a:r>
              <a:rPr sz="3000" dirty="0">
                <a:solidFill>
                  <a:srgbClr val="C00000"/>
                </a:solidFill>
                <a:latin typeface="Arial"/>
                <a:cs typeface="Arial"/>
              </a:rPr>
              <a:t>fe</a:t>
            </a:r>
            <a:r>
              <a:rPr sz="3000" spc="-10" dirty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sz="3000" spc="-5" dirty="0">
                <a:solidFill>
                  <a:srgbClr val="C00000"/>
                </a:solidFill>
                <a:latin typeface="Arial"/>
                <a:cs typeface="Arial"/>
              </a:rPr>
              <a:t>en</a:t>
            </a:r>
            <a:r>
              <a:rPr sz="3000" spc="-20" dirty="0">
                <a:solidFill>
                  <a:srgbClr val="C00000"/>
                </a:solidFill>
                <a:latin typeface="Arial"/>
                <a:cs typeface="Arial"/>
              </a:rPr>
              <a:t>c</a:t>
            </a:r>
            <a:r>
              <a:rPr sz="3000" spc="-5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3000" dirty="0">
                <a:solidFill>
                  <a:srgbClr val="C00000"/>
                </a:solidFill>
                <a:latin typeface="Arial"/>
                <a:cs typeface="Arial"/>
              </a:rPr>
              <a:t>	</a:t>
            </a:r>
            <a:r>
              <a:rPr sz="3000" spc="-5" dirty="0">
                <a:solidFill>
                  <a:srgbClr val="C00000"/>
                </a:solidFill>
                <a:latin typeface="Arial"/>
                <a:cs typeface="Arial"/>
              </a:rPr>
              <a:t>betw</a:t>
            </a:r>
            <a:r>
              <a:rPr sz="3000" spc="-20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3000" spc="-5" dirty="0">
                <a:solidFill>
                  <a:srgbClr val="C00000"/>
                </a:solidFill>
                <a:latin typeface="Arial"/>
                <a:cs typeface="Arial"/>
              </a:rPr>
              <a:t>en</a:t>
            </a:r>
            <a:r>
              <a:rPr sz="3000" dirty="0">
                <a:solidFill>
                  <a:srgbClr val="C00000"/>
                </a:solidFill>
                <a:latin typeface="Arial"/>
                <a:cs typeface="Arial"/>
              </a:rPr>
              <a:t>	</a:t>
            </a:r>
            <a:r>
              <a:rPr sz="3000" spc="-5" dirty="0">
                <a:solidFill>
                  <a:srgbClr val="C00000"/>
                </a:solidFill>
                <a:latin typeface="Arial"/>
                <a:cs typeface="Arial"/>
              </a:rPr>
              <a:t>U</a:t>
            </a:r>
            <a:r>
              <a:rPr sz="3000" dirty="0">
                <a:solidFill>
                  <a:srgbClr val="C00000"/>
                </a:solidFill>
                <a:latin typeface="Arial"/>
                <a:cs typeface="Arial"/>
              </a:rPr>
              <a:t>	</a:t>
            </a:r>
            <a:r>
              <a:rPr sz="3000" spc="-5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3000" spc="-20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3000" spc="-5" dirty="0">
                <a:solidFill>
                  <a:srgbClr val="C00000"/>
                </a:solidFill>
                <a:latin typeface="Arial"/>
                <a:cs typeface="Arial"/>
              </a:rPr>
              <a:t>d</a:t>
            </a:r>
            <a:r>
              <a:rPr sz="3000" dirty="0">
                <a:solidFill>
                  <a:srgbClr val="C00000"/>
                </a:solidFill>
                <a:latin typeface="Arial"/>
                <a:cs typeface="Arial"/>
              </a:rPr>
              <a:t>	U</a:t>
            </a:r>
            <a:r>
              <a:rPr sz="3000" spc="-5" dirty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3000" dirty="0">
                <a:solidFill>
                  <a:srgbClr val="C00000"/>
                </a:solidFill>
                <a:latin typeface="Arial"/>
                <a:cs typeface="Arial"/>
              </a:rPr>
              <a:t>	</a:t>
            </a:r>
            <a:r>
              <a:rPr sz="3000" spc="-20" dirty="0">
                <a:solidFill>
                  <a:srgbClr val="C00000"/>
                </a:solidFill>
                <a:latin typeface="Arial"/>
                <a:cs typeface="Arial"/>
              </a:rPr>
              <a:t>g</a:t>
            </a:r>
            <a:r>
              <a:rPr sz="3000" spc="-5" dirty="0">
                <a:solidFill>
                  <a:srgbClr val="C00000"/>
                </a:solidFill>
                <a:latin typeface="Arial"/>
                <a:cs typeface="Arial"/>
              </a:rPr>
              <a:t>ives</a:t>
            </a:r>
            <a:r>
              <a:rPr sz="3000" dirty="0">
                <a:solidFill>
                  <a:srgbClr val="C00000"/>
                </a:solidFill>
                <a:latin typeface="Arial"/>
                <a:cs typeface="Arial"/>
              </a:rPr>
              <a:t>	the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353555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4151" y="6432803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0" y="0"/>
                </a:moveTo>
                <a:lnTo>
                  <a:pt x="0" y="190500"/>
                </a:lnTo>
                <a:lnTo>
                  <a:pt x="120396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34340" y="97993"/>
            <a:ext cx="6656070" cy="109347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312420" indent="-274320">
              <a:lnSpc>
                <a:spcPct val="100000"/>
              </a:lnSpc>
              <a:spcBef>
                <a:spcPts val="705"/>
              </a:spcBef>
              <a:buClr>
                <a:srgbClr val="717BA2"/>
              </a:buClr>
              <a:buSzPct val="75000"/>
              <a:buChar char=""/>
              <a:tabLst>
                <a:tab pos="312420" algn="l"/>
              </a:tabLst>
            </a:pPr>
            <a:r>
              <a:rPr sz="3000" b="0" u="none" dirty="0">
                <a:latin typeface="Arial"/>
                <a:cs typeface="Arial"/>
              </a:rPr>
              <a:t>V</a:t>
            </a:r>
            <a:r>
              <a:rPr sz="3000" b="0" u="none" baseline="-20833" dirty="0">
                <a:latin typeface="Arial"/>
                <a:cs typeface="Arial"/>
              </a:rPr>
              <a:t>std </a:t>
            </a:r>
            <a:r>
              <a:rPr sz="3000" b="0" u="none" dirty="0">
                <a:latin typeface="Arial"/>
                <a:cs typeface="Arial"/>
              </a:rPr>
              <a:t>= </a:t>
            </a:r>
            <a:r>
              <a:rPr sz="3000" b="0" u="none" spc="-30" dirty="0">
                <a:latin typeface="Arial"/>
                <a:cs typeface="Arial"/>
              </a:rPr>
              <a:t>True </a:t>
            </a:r>
            <a:r>
              <a:rPr sz="3000" b="0" u="none" dirty="0">
                <a:latin typeface="Arial"/>
                <a:cs typeface="Arial"/>
              </a:rPr>
              <a:t>volume </a:t>
            </a:r>
            <a:r>
              <a:rPr sz="3000" b="0" u="none" spc="-5" dirty="0">
                <a:latin typeface="Arial"/>
                <a:cs typeface="Arial"/>
              </a:rPr>
              <a:t>of std.</a:t>
            </a:r>
            <a:r>
              <a:rPr sz="3000" b="0" u="none" spc="-360" dirty="0">
                <a:latin typeface="Arial"/>
                <a:cs typeface="Arial"/>
              </a:rPr>
              <a:t> </a:t>
            </a:r>
            <a:r>
              <a:rPr sz="3000" b="0" u="none" dirty="0">
                <a:latin typeface="Arial"/>
                <a:cs typeface="Arial"/>
              </a:rPr>
              <a:t>sample</a:t>
            </a:r>
            <a:endParaRPr sz="3000">
              <a:latin typeface="Arial"/>
              <a:cs typeface="Arial"/>
            </a:endParaRPr>
          </a:p>
          <a:p>
            <a:pPr marL="419100" indent="-381000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000"/>
              <a:buChar char=""/>
              <a:tabLst>
                <a:tab pos="418465" algn="l"/>
                <a:tab pos="419100" algn="l"/>
              </a:tabLst>
            </a:pPr>
            <a:r>
              <a:rPr sz="3000" b="0" u="none" dirty="0">
                <a:latin typeface="Arial"/>
                <a:cs typeface="Arial"/>
              </a:rPr>
              <a:t>V</a:t>
            </a:r>
            <a:r>
              <a:rPr sz="3000" b="0" u="none" baseline="-20833" dirty="0">
                <a:latin typeface="Arial"/>
                <a:cs typeface="Arial"/>
              </a:rPr>
              <a:t>test </a:t>
            </a:r>
            <a:r>
              <a:rPr sz="3000" b="0" u="none" dirty="0">
                <a:latin typeface="Arial"/>
                <a:cs typeface="Arial"/>
              </a:rPr>
              <a:t>= </a:t>
            </a:r>
            <a:r>
              <a:rPr sz="3000" b="0" u="none" spc="-5" dirty="0">
                <a:latin typeface="Arial"/>
                <a:cs typeface="Arial"/>
              </a:rPr>
              <a:t>true volume </a:t>
            </a:r>
            <a:r>
              <a:rPr sz="3000" b="0" u="none" dirty="0">
                <a:latin typeface="Arial"/>
                <a:cs typeface="Arial"/>
              </a:rPr>
              <a:t>of the test</a:t>
            </a:r>
            <a:r>
              <a:rPr sz="3000" b="0" u="none" spc="-325" dirty="0">
                <a:latin typeface="Arial"/>
                <a:cs typeface="Arial"/>
              </a:rPr>
              <a:t> </a:t>
            </a:r>
            <a:r>
              <a:rPr sz="3000" b="0" u="none" spc="-5" dirty="0">
                <a:latin typeface="Arial"/>
                <a:cs typeface="Arial"/>
              </a:rPr>
              <a:t>sample</a:t>
            </a:r>
            <a:endParaRPr sz="3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6240" y="1165971"/>
            <a:ext cx="8396605" cy="109220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457200" indent="-381000">
              <a:lnSpc>
                <a:spcPct val="100000"/>
              </a:lnSpc>
              <a:spcBef>
                <a:spcPts val="695"/>
              </a:spcBef>
              <a:buClr>
                <a:srgbClr val="717BA2"/>
              </a:buClr>
              <a:buSzPct val="75000"/>
              <a:buChar char=""/>
              <a:tabLst>
                <a:tab pos="456565" algn="l"/>
                <a:tab pos="457200" algn="l"/>
                <a:tab pos="1085215" algn="l"/>
              </a:tabLst>
            </a:pPr>
            <a:r>
              <a:rPr sz="3000" dirty="0">
                <a:latin typeface="Arial"/>
                <a:cs typeface="Arial"/>
              </a:rPr>
              <a:t>U</a:t>
            </a:r>
            <a:r>
              <a:rPr sz="3000" baseline="-20833" dirty="0">
                <a:latin typeface="Arial"/>
                <a:cs typeface="Arial"/>
              </a:rPr>
              <a:t>1	</a:t>
            </a:r>
            <a:r>
              <a:rPr sz="3000" dirty="0">
                <a:latin typeface="Arial"/>
                <a:cs typeface="Arial"/>
              </a:rPr>
              <a:t>- U</a:t>
            </a:r>
            <a:r>
              <a:rPr sz="3000" baseline="-20833" dirty="0">
                <a:latin typeface="Arial"/>
                <a:cs typeface="Arial"/>
              </a:rPr>
              <a:t>2 </a:t>
            </a:r>
            <a:r>
              <a:rPr sz="3000" dirty="0">
                <a:latin typeface="Arial"/>
                <a:cs typeface="Arial"/>
              </a:rPr>
              <a:t>= </a:t>
            </a:r>
            <a:r>
              <a:rPr sz="3000" spc="-30" dirty="0">
                <a:latin typeface="Arial"/>
                <a:cs typeface="Arial"/>
              </a:rPr>
              <a:t>Volume </a:t>
            </a:r>
            <a:r>
              <a:rPr sz="3000" spc="-5" dirty="0">
                <a:latin typeface="Arial"/>
                <a:cs typeface="Arial"/>
              </a:rPr>
              <a:t>occupied by </a:t>
            </a:r>
            <a:r>
              <a:rPr sz="3000" dirty="0">
                <a:latin typeface="Arial"/>
                <a:cs typeface="Arial"/>
              </a:rPr>
              <a:t>the </a:t>
            </a:r>
            <a:r>
              <a:rPr sz="3000" spc="-5" dirty="0">
                <a:latin typeface="Arial"/>
                <a:cs typeface="Arial"/>
              </a:rPr>
              <a:t>std.</a:t>
            </a:r>
            <a:r>
              <a:rPr sz="3000" spc="-285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sample</a:t>
            </a:r>
            <a:endParaRPr sz="3000">
              <a:latin typeface="Arial"/>
              <a:cs typeface="Arial"/>
            </a:endParaRPr>
          </a:p>
          <a:p>
            <a:pPr marL="457200" indent="-381000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000"/>
              <a:buChar char=""/>
              <a:tabLst>
                <a:tab pos="456565" algn="l"/>
                <a:tab pos="457200" algn="l"/>
                <a:tab pos="1085215" algn="l"/>
                <a:tab pos="1933575" algn="l"/>
              </a:tabLst>
            </a:pPr>
            <a:r>
              <a:rPr sz="3000" dirty="0">
                <a:latin typeface="Arial"/>
                <a:cs typeface="Arial"/>
              </a:rPr>
              <a:t>U</a:t>
            </a:r>
            <a:r>
              <a:rPr sz="3000" baseline="-20833" dirty="0">
                <a:latin typeface="Arial"/>
                <a:cs typeface="Arial"/>
              </a:rPr>
              <a:t>1	</a:t>
            </a:r>
            <a:r>
              <a:rPr sz="3000" dirty="0">
                <a:latin typeface="Arial"/>
                <a:cs typeface="Arial"/>
              </a:rPr>
              <a:t>- U</a:t>
            </a:r>
            <a:r>
              <a:rPr sz="3000" baseline="-20833" dirty="0">
                <a:latin typeface="Arial"/>
                <a:cs typeface="Arial"/>
              </a:rPr>
              <a:t>s	</a:t>
            </a:r>
            <a:r>
              <a:rPr sz="3000" dirty="0">
                <a:latin typeface="Arial"/>
                <a:cs typeface="Arial"/>
              </a:rPr>
              <a:t>= </a:t>
            </a:r>
            <a:r>
              <a:rPr sz="3000" spc="-30" dirty="0">
                <a:latin typeface="Arial"/>
                <a:cs typeface="Arial"/>
              </a:rPr>
              <a:t>Volume </a:t>
            </a:r>
            <a:r>
              <a:rPr sz="3000" dirty="0">
                <a:latin typeface="Arial"/>
                <a:cs typeface="Arial"/>
              </a:rPr>
              <a:t>occupied </a:t>
            </a:r>
            <a:r>
              <a:rPr sz="3000" spc="-5" dirty="0">
                <a:latin typeface="Arial"/>
                <a:cs typeface="Arial"/>
              </a:rPr>
              <a:t>by </a:t>
            </a:r>
            <a:r>
              <a:rPr sz="3000" dirty="0">
                <a:latin typeface="Arial"/>
                <a:cs typeface="Arial"/>
              </a:rPr>
              <a:t>the </a:t>
            </a:r>
            <a:r>
              <a:rPr sz="3000" spc="-5" dirty="0">
                <a:latin typeface="Arial"/>
                <a:cs typeface="Arial"/>
              </a:rPr>
              <a:t>test</a:t>
            </a:r>
            <a:r>
              <a:rPr sz="3000" spc="-8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sample</a:t>
            </a:r>
            <a:endParaRPr sz="3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589276" y="3275076"/>
            <a:ext cx="424180" cy="27940"/>
          </a:xfrm>
          <a:custGeom>
            <a:avLst/>
            <a:gdLst/>
            <a:ahLst/>
            <a:cxnLst/>
            <a:rect l="l" t="t" r="r" b="b"/>
            <a:pathLst>
              <a:path w="424180" h="27939">
                <a:moveTo>
                  <a:pt x="423672" y="0"/>
                </a:moveTo>
                <a:lnTo>
                  <a:pt x="0" y="0"/>
                </a:lnTo>
                <a:lnTo>
                  <a:pt x="0" y="27432"/>
                </a:lnTo>
                <a:lnTo>
                  <a:pt x="423672" y="27432"/>
                </a:lnTo>
                <a:lnTo>
                  <a:pt x="4236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067939" y="2842386"/>
            <a:ext cx="1990089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1019810" algn="l"/>
              </a:tabLst>
            </a:pPr>
            <a:r>
              <a:rPr sz="3000" dirty="0">
                <a:latin typeface="Arial"/>
                <a:cs typeface="Arial"/>
              </a:rPr>
              <a:t>.</a:t>
            </a:r>
            <a:r>
              <a:rPr sz="3000" spc="1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(U</a:t>
            </a:r>
            <a:r>
              <a:rPr sz="3000" baseline="-20833" dirty="0">
                <a:latin typeface="Arial"/>
                <a:cs typeface="Arial"/>
              </a:rPr>
              <a:t>1	</a:t>
            </a:r>
            <a:r>
              <a:rPr sz="3000" dirty="0">
                <a:latin typeface="Arial"/>
                <a:cs typeface="Arial"/>
              </a:rPr>
              <a:t>- Us</a:t>
            </a:r>
            <a:r>
              <a:rPr sz="3000" spc="-9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)</a:t>
            </a:r>
            <a:endParaRPr sz="3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1640" y="2936875"/>
            <a:ext cx="2458720" cy="9220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ts val="3529"/>
              </a:lnSpc>
              <a:spcBef>
                <a:spcPts val="100"/>
              </a:spcBef>
              <a:tabLst>
                <a:tab pos="1572895" algn="l"/>
              </a:tabLst>
            </a:pPr>
            <a:r>
              <a:rPr sz="4500" baseline="13888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test</a:t>
            </a:r>
            <a:r>
              <a:rPr sz="2000" spc="260" dirty="0">
                <a:latin typeface="Arial"/>
                <a:cs typeface="Arial"/>
              </a:rPr>
              <a:t> </a:t>
            </a:r>
            <a:r>
              <a:rPr sz="4500" spc="-7" baseline="13888" dirty="0">
                <a:latin typeface="Arial"/>
                <a:cs typeface="Arial"/>
              </a:rPr>
              <a:t>=</a:t>
            </a:r>
            <a:r>
              <a:rPr sz="4500" u="heavy" spc="-7" baseline="13888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	</a:t>
            </a:r>
            <a:r>
              <a:rPr sz="4500" u="heavy" baseline="13888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std</a:t>
            </a:r>
            <a:endParaRPr sz="2000">
              <a:latin typeface="Arial"/>
              <a:cs typeface="Arial"/>
            </a:endParaRPr>
          </a:p>
          <a:p>
            <a:pPr marL="1114425">
              <a:lnSpc>
                <a:spcPts val="3529"/>
              </a:lnSpc>
              <a:tabLst>
                <a:tab pos="1742439" algn="l"/>
              </a:tabLst>
            </a:pPr>
            <a:r>
              <a:rPr sz="3000" dirty="0">
                <a:latin typeface="Arial"/>
                <a:cs typeface="Arial"/>
              </a:rPr>
              <a:t>U</a:t>
            </a:r>
            <a:r>
              <a:rPr sz="3000" baseline="-20833" dirty="0">
                <a:latin typeface="Arial"/>
                <a:cs typeface="Arial"/>
              </a:rPr>
              <a:t>1	</a:t>
            </a:r>
            <a:r>
              <a:rPr sz="3000" dirty="0">
                <a:latin typeface="Arial"/>
                <a:cs typeface="Arial"/>
              </a:rPr>
              <a:t>-</a:t>
            </a:r>
            <a:r>
              <a:rPr sz="3000" spc="-5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U</a:t>
            </a:r>
            <a:r>
              <a:rPr sz="3000" baseline="-20833" dirty="0">
                <a:latin typeface="Arial"/>
                <a:cs typeface="Arial"/>
              </a:rPr>
              <a:t>2</a:t>
            </a:r>
            <a:endParaRPr sz="3000" baseline="-20833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1387" y="6384442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464652"/>
                </a:solidFill>
                <a:latin typeface="Arial"/>
                <a:cs typeface="Arial"/>
              </a:rPr>
              <a:t>65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353555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4151" y="6432803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0" y="0"/>
                </a:moveTo>
                <a:lnTo>
                  <a:pt x="0" y="190500"/>
                </a:lnTo>
                <a:lnTo>
                  <a:pt x="120396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3540" y="211023"/>
            <a:ext cx="45808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dirty="0">
                <a:solidFill>
                  <a:srgbClr val="464652"/>
                </a:solidFill>
                <a:latin typeface="Times New Roman"/>
                <a:cs typeface="Times New Roman"/>
              </a:rPr>
              <a:t>Powder flow</a:t>
            </a:r>
            <a:r>
              <a:rPr u="none" spc="-135" dirty="0">
                <a:solidFill>
                  <a:srgbClr val="464652"/>
                </a:solidFill>
                <a:latin typeface="Times New Roman"/>
                <a:cs typeface="Times New Roman"/>
              </a:rPr>
              <a:t> </a:t>
            </a:r>
            <a:r>
              <a:rPr u="none" spc="-10" dirty="0">
                <a:solidFill>
                  <a:srgbClr val="464652"/>
                </a:solidFill>
                <a:latin typeface="Times New Roman"/>
                <a:cs typeface="Times New Roman"/>
              </a:rPr>
              <a:t>properties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8739" y="1127505"/>
            <a:ext cx="8785225" cy="4257040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287020" marR="198120" indent="-274320">
              <a:lnSpc>
                <a:spcPct val="80000"/>
              </a:lnSpc>
              <a:spcBef>
                <a:spcPts val="960"/>
              </a:spcBef>
              <a:buClr>
                <a:srgbClr val="717BA2"/>
              </a:buClr>
              <a:buSzPct val="75000"/>
              <a:buFont typeface="Wingdings"/>
              <a:buChar char=""/>
              <a:tabLst>
                <a:tab pos="287020" algn="l"/>
              </a:tabLst>
            </a:pPr>
            <a:r>
              <a:rPr sz="3600" spc="-5" dirty="0">
                <a:latin typeface="Times New Roman"/>
                <a:cs typeface="Times New Roman"/>
              </a:rPr>
              <a:t>P’ceutical </a:t>
            </a:r>
            <a:r>
              <a:rPr sz="3600" dirty="0">
                <a:latin typeface="Times New Roman"/>
                <a:cs typeface="Times New Roman"/>
              </a:rPr>
              <a:t>powders may be broadly</a:t>
            </a:r>
            <a:r>
              <a:rPr sz="3600" spc="-7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classified  as free-flowing or</a:t>
            </a:r>
            <a:r>
              <a:rPr sz="3600" spc="-10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cohesive.</a:t>
            </a:r>
            <a:endParaRPr sz="3600">
              <a:latin typeface="Times New Roman"/>
              <a:cs typeface="Times New Roman"/>
            </a:endParaRPr>
          </a:p>
          <a:p>
            <a:pPr marL="287020" marR="5080" indent="-274320">
              <a:lnSpc>
                <a:spcPts val="3460"/>
              </a:lnSpc>
              <a:spcBef>
                <a:spcPts val="2375"/>
              </a:spcBef>
              <a:buClr>
                <a:srgbClr val="717BA2"/>
              </a:buClr>
              <a:buSzPct val="75000"/>
              <a:buFont typeface="Wingdings"/>
              <a:buChar char=""/>
              <a:tabLst>
                <a:tab pos="287020" algn="l"/>
              </a:tabLst>
            </a:pPr>
            <a:r>
              <a:rPr sz="3600" spc="-5" dirty="0">
                <a:latin typeface="Times New Roman"/>
                <a:cs typeface="Times New Roman"/>
              </a:rPr>
              <a:t>Most </a:t>
            </a:r>
            <a:r>
              <a:rPr sz="3600" dirty="0">
                <a:latin typeface="Times New Roman"/>
                <a:cs typeface="Times New Roman"/>
              </a:rPr>
              <a:t>flow properties are </a:t>
            </a:r>
            <a:r>
              <a:rPr sz="3600" spc="-5" dirty="0">
                <a:latin typeface="Times New Roman"/>
                <a:cs typeface="Times New Roman"/>
              </a:rPr>
              <a:t>significantly </a:t>
            </a:r>
            <a:r>
              <a:rPr sz="3600" spc="-10" dirty="0">
                <a:latin typeface="Times New Roman"/>
                <a:cs typeface="Times New Roman"/>
              </a:rPr>
              <a:t>affected  </a:t>
            </a:r>
            <a:r>
              <a:rPr sz="3600" dirty="0">
                <a:latin typeface="Times New Roman"/>
                <a:cs typeface="Times New Roman"/>
              </a:rPr>
              <a:t>by changes in </a:t>
            </a:r>
            <a:r>
              <a:rPr sz="3600" b="1" dirty="0">
                <a:latin typeface="Times New Roman"/>
                <a:cs typeface="Times New Roman"/>
              </a:rPr>
              <a:t>particle size, </a:t>
            </a:r>
            <a:r>
              <a:rPr sz="3600" b="1" spc="-25" dirty="0">
                <a:latin typeface="Times New Roman"/>
                <a:cs typeface="Times New Roman"/>
              </a:rPr>
              <a:t>density,  </a:t>
            </a:r>
            <a:r>
              <a:rPr sz="3600" b="1" spc="-10" dirty="0">
                <a:latin typeface="Times New Roman"/>
                <a:cs typeface="Times New Roman"/>
              </a:rPr>
              <a:t>electrostatic </a:t>
            </a:r>
            <a:r>
              <a:rPr sz="3600" b="1" spc="-5" dirty="0">
                <a:latin typeface="Times New Roman"/>
                <a:cs typeface="Times New Roman"/>
              </a:rPr>
              <a:t>charges, </a:t>
            </a:r>
            <a:r>
              <a:rPr sz="3600" b="1" dirty="0">
                <a:latin typeface="Times New Roman"/>
                <a:cs typeface="Times New Roman"/>
              </a:rPr>
              <a:t>adsorbed</a:t>
            </a:r>
            <a:r>
              <a:rPr sz="3600" b="1" spc="25" dirty="0">
                <a:latin typeface="Times New Roman"/>
                <a:cs typeface="Times New Roman"/>
              </a:rPr>
              <a:t> </a:t>
            </a:r>
            <a:r>
              <a:rPr sz="3600" b="1" spc="-10" dirty="0">
                <a:latin typeface="Times New Roman"/>
                <a:cs typeface="Times New Roman"/>
              </a:rPr>
              <a:t>moisture</a:t>
            </a:r>
            <a:r>
              <a:rPr sz="3600" spc="-10" dirty="0">
                <a:latin typeface="Times New Roman"/>
                <a:cs typeface="Times New Roman"/>
              </a:rPr>
              <a:t>.</a:t>
            </a:r>
            <a:endParaRPr sz="3600">
              <a:latin typeface="Times New Roman"/>
              <a:cs typeface="Times New Roman"/>
            </a:endParaRPr>
          </a:p>
          <a:p>
            <a:pPr marL="287020" marR="451484" indent="-274320">
              <a:lnSpc>
                <a:spcPct val="80000"/>
              </a:lnSpc>
              <a:spcBef>
                <a:spcPts val="2420"/>
              </a:spcBef>
              <a:buClr>
                <a:srgbClr val="717BA2"/>
              </a:buClr>
              <a:buSzPct val="75000"/>
              <a:buFont typeface="Wingdings"/>
              <a:buChar char=""/>
              <a:tabLst>
                <a:tab pos="287020" algn="l"/>
              </a:tabLst>
            </a:pPr>
            <a:r>
              <a:rPr sz="3600" dirty="0">
                <a:latin typeface="Times New Roman"/>
                <a:cs typeface="Times New Roman"/>
              </a:rPr>
              <a:t>Good flow property </a:t>
            </a:r>
            <a:r>
              <a:rPr sz="3600" spc="-5" dirty="0">
                <a:latin typeface="Times New Roman"/>
                <a:cs typeface="Times New Roman"/>
              </a:rPr>
              <a:t>is </a:t>
            </a:r>
            <a:r>
              <a:rPr sz="3600" dirty="0">
                <a:latin typeface="Times New Roman"/>
                <a:cs typeface="Times New Roman"/>
              </a:rPr>
              <a:t>required for easy</a:t>
            </a:r>
            <a:r>
              <a:rPr sz="3600" spc="-8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and  uniform flow from hopper to die </a:t>
            </a:r>
            <a:r>
              <a:rPr sz="3600" spc="-5" dirty="0">
                <a:latin typeface="Times New Roman"/>
                <a:cs typeface="Times New Roman"/>
              </a:rPr>
              <a:t>cavity  </a:t>
            </a:r>
            <a:r>
              <a:rPr sz="3600" dirty="0">
                <a:latin typeface="Times New Roman"/>
                <a:cs typeface="Times New Roman"/>
              </a:rPr>
              <a:t>ensuring </a:t>
            </a:r>
            <a:r>
              <a:rPr sz="3600" spc="-5" dirty="0">
                <a:latin typeface="Times New Roman"/>
                <a:cs typeface="Times New Roman"/>
              </a:rPr>
              <a:t>accurate </a:t>
            </a:r>
            <a:r>
              <a:rPr sz="3600" dirty="0">
                <a:latin typeface="Times New Roman"/>
                <a:cs typeface="Times New Roman"/>
              </a:rPr>
              <a:t>weight and</a:t>
            </a:r>
            <a:r>
              <a:rPr sz="3600" spc="-2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dose.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00953" y="6384442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464652"/>
                </a:solidFill>
                <a:latin typeface="Arial"/>
                <a:cs typeface="Arial"/>
              </a:rPr>
              <a:t>66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Angle of repose is calculated for estimating</a:t>
            </a:r>
            <a:r>
              <a:rPr spc="-60" dirty="0"/>
              <a:t> </a:t>
            </a:r>
            <a:r>
              <a:rPr dirty="0"/>
              <a:t>flow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4500" y="807170"/>
            <a:ext cx="8255000" cy="1848485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5"/>
              </a:spcBef>
              <a:tabLst>
                <a:tab pos="377825" algn="l"/>
                <a:tab pos="8241665" algn="l"/>
              </a:tabLst>
            </a:pPr>
            <a:r>
              <a:rPr sz="2600" u="dash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 	properties.	</a:t>
            </a:r>
            <a:endParaRPr sz="2600">
              <a:latin typeface="Arial"/>
              <a:cs typeface="Arial"/>
            </a:endParaRPr>
          </a:p>
          <a:p>
            <a:pPr marL="377825" marR="574040" indent="-274320">
              <a:lnSpc>
                <a:spcPct val="100000"/>
              </a:lnSpc>
              <a:spcBef>
                <a:spcPts val="595"/>
              </a:spcBef>
            </a:pPr>
            <a:r>
              <a:rPr sz="2800" b="1" spc="-5" dirty="0">
                <a:latin typeface="Arial"/>
                <a:cs typeface="Arial"/>
              </a:rPr>
              <a:t>It is defined as the maximum angle possible  between the surface of a pile of the powder  and the horizontal</a:t>
            </a:r>
            <a:r>
              <a:rPr sz="2800" b="1" spc="3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plane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3400" y="2438399"/>
            <a:ext cx="8153400" cy="44195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65987" y="6401332"/>
            <a:ext cx="27432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464652"/>
                </a:solidFill>
                <a:latin typeface="Arial"/>
                <a:cs typeface="Arial"/>
              </a:rPr>
              <a:pPr marL="38100">
                <a:lnSpc>
                  <a:spcPts val="1650"/>
                </a:lnSpc>
              </a:pPr>
              <a:t>67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353555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228600"/>
            <a:ext cx="8989060" cy="6395085"/>
            <a:chOff x="0" y="228600"/>
            <a:chExt cx="8989060" cy="6395085"/>
          </a:xfrm>
        </p:grpSpPr>
        <p:sp>
          <p:nvSpPr>
            <p:cNvPr id="4" name="object 4"/>
            <p:cNvSpPr/>
            <p:nvPr/>
          </p:nvSpPr>
          <p:spPr>
            <a:xfrm>
              <a:off x="454151" y="6432803"/>
              <a:ext cx="120650" cy="190500"/>
            </a:xfrm>
            <a:custGeom>
              <a:avLst/>
              <a:gdLst/>
              <a:ahLst/>
              <a:cxnLst/>
              <a:rect l="l" t="t" r="r" b="b"/>
              <a:pathLst>
                <a:path w="120650" h="190500">
                  <a:moveTo>
                    <a:pt x="0" y="0"/>
                  </a:moveTo>
                  <a:lnTo>
                    <a:pt x="0" y="190500"/>
                  </a:lnTo>
                  <a:lnTo>
                    <a:pt x="120396" y="95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B8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228600"/>
              <a:ext cx="8988552" cy="618134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65987" y="6401332"/>
            <a:ext cx="27432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464652"/>
                </a:solidFill>
                <a:latin typeface="Arial"/>
                <a:cs typeface="Arial"/>
              </a:rPr>
              <a:pPr marL="38100">
                <a:lnSpc>
                  <a:spcPts val="1650"/>
                </a:lnSpc>
              </a:pPr>
              <a:t>68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353555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4151" y="6432803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0" y="0"/>
                </a:moveTo>
                <a:lnTo>
                  <a:pt x="0" y="190500"/>
                </a:lnTo>
                <a:lnTo>
                  <a:pt x="120396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3540" y="148539"/>
            <a:ext cx="74701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u="none" spc="-5" dirty="0">
                <a:solidFill>
                  <a:srgbClr val="464652"/>
                </a:solidFill>
                <a:latin typeface="Times New Roman"/>
                <a:cs typeface="Times New Roman"/>
              </a:rPr>
              <a:t>Powder </a:t>
            </a:r>
            <a:r>
              <a:rPr sz="4000" u="none" dirty="0">
                <a:solidFill>
                  <a:srgbClr val="464652"/>
                </a:solidFill>
                <a:latin typeface="Times New Roman"/>
                <a:cs typeface="Times New Roman"/>
              </a:rPr>
              <a:t>flow </a:t>
            </a:r>
            <a:r>
              <a:rPr sz="4000" u="none" spc="-10" dirty="0">
                <a:solidFill>
                  <a:srgbClr val="464652"/>
                </a:solidFill>
                <a:latin typeface="Times New Roman"/>
                <a:cs typeface="Times New Roman"/>
              </a:rPr>
              <a:t>properties</a:t>
            </a:r>
            <a:r>
              <a:rPr sz="4000" u="none" spc="-140" dirty="0">
                <a:solidFill>
                  <a:srgbClr val="464652"/>
                </a:solidFill>
                <a:latin typeface="Times New Roman"/>
                <a:cs typeface="Times New Roman"/>
              </a:rPr>
              <a:t> </a:t>
            </a:r>
            <a:r>
              <a:rPr sz="4000" u="none" dirty="0">
                <a:solidFill>
                  <a:srgbClr val="464652"/>
                </a:solidFill>
                <a:latin typeface="Times New Roman"/>
                <a:cs typeface="Times New Roman"/>
              </a:rPr>
              <a:t>estimation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1045209"/>
            <a:ext cx="8975090" cy="304736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287020" marR="5080" indent="-274320" algn="just">
              <a:lnSpc>
                <a:spcPts val="2500"/>
              </a:lnSpc>
              <a:spcBef>
                <a:spcPts val="705"/>
              </a:spcBef>
              <a:buClr>
                <a:srgbClr val="717BA2"/>
              </a:buClr>
              <a:buSzPct val="75000"/>
              <a:buFont typeface="Wingdings"/>
              <a:buChar char=""/>
              <a:tabLst>
                <a:tab pos="287020" algn="l"/>
              </a:tabLst>
            </a:pPr>
            <a:r>
              <a:rPr sz="2600" spc="-5" dirty="0">
                <a:latin typeface="Times New Roman"/>
                <a:cs typeface="Times New Roman"/>
              </a:rPr>
              <a:t>Simple </a:t>
            </a:r>
            <a:r>
              <a:rPr sz="2600" dirty="0">
                <a:latin typeface="Times New Roman"/>
                <a:cs typeface="Times New Roman"/>
              </a:rPr>
              <a:t>flow </a:t>
            </a:r>
            <a:r>
              <a:rPr sz="2600" spc="-5" dirty="0">
                <a:latin typeface="Times New Roman"/>
                <a:cs typeface="Times New Roman"/>
              </a:rPr>
              <a:t>rate apparatus </a:t>
            </a:r>
            <a:r>
              <a:rPr sz="2600" dirty="0">
                <a:latin typeface="Times New Roman"/>
                <a:cs typeface="Times New Roman"/>
              </a:rPr>
              <a:t>consisting of a </a:t>
            </a:r>
            <a:r>
              <a:rPr sz="2600" spc="-5" dirty="0">
                <a:latin typeface="Times New Roman"/>
                <a:cs typeface="Times New Roman"/>
              </a:rPr>
              <a:t>metal </a:t>
            </a:r>
            <a:r>
              <a:rPr sz="2600" dirty="0">
                <a:latin typeface="Times New Roman"/>
                <a:cs typeface="Times New Roman"/>
              </a:rPr>
              <a:t>tube from which  drug flows through an orifice onto an </a:t>
            </a:r>
            <a:r>
              <a:rPr sz="2600" spc="-5" dirty="0">
                <a:latin typeface="Times New Roman"/>
                <a:cs typeface="Times New Roman"/>
              </a:rPr>
              <a:t>electronic </a:t>
            </a:r>
            <a:r>
              <a:rPr sz="2600" dirty="0">
                <a:latin typeface="Times New Roman"/>
                <a:cs typeface="Times New Roman"/>
              </a:rPr>
              <a:t>balance, which</a:t>
            </a:r>
            <a:r>
              <a:rPr sz="2600" spc="-15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is  connected to a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Times New Roman"/>
                <a:cs typeface="Times New Roman"/>
              </a:rPr>
              <a:t>recorder.</a:t>
            </a:r>
            <a:endParaRPr sz="2600">
              <a:latin typeface="Times New Roman"/>
              <a:cs typeface="Times New Roman"/>
            </a:endParaRPr>
          </a:p>
          <a:p>
            <a:pPr marL="287020" indent="-274320" algn="just">
              <a:lnSpc>
                <a:spcPts val="3110"/>
              </a:lnSpc>
              <a:buClr>
                <a:srgbClr val="717BA2"/>
              </a:buClr>
              <a:buSzPct val="75000"/>
              <a:buFont typeface="Wingdings"/>
              <a:buChar char=""/>
              <a:tabLst>
                <a:tab pos="287020" algn="l"/>
              </a:tabLst>
            </a:pPr>
            <a:r>
              <a:rPr sz="2600" b="1" dirty="0">
                <a:latin typeface="Times New Roman"/>
                <a:cs typeface="Times New Roman"/>
              </a:rPr>
              <a:t>Angle </a:t>
            </a:r>
            <a:r>
              <a:rPr sz="2600" dirty="0">
                <a:latin typeface="Times New Roman"/>
                <a:cs typeface="Times New Roman"/>
              </a:rPr>
              <a:t>of </a:t>
            </a:r>
            <a:r>
              <a:rPr sz="2600" b="1" spc="-10" dirty="0">
                <a:latin typeface="Times New Roman"/>
                <a:cs typeface="Times New Roman"/>
              </a:rPr>
              <a:t>repose </a:t>
            </a:r>
            <a:r>
              <a:rPr sz="2600" spc="-5" dirty="0">
                <a:latin typeface="Times New Roman"/>
                <a:cs typeface="Times New Roman"/>
              </a:rPr>
              <a:t>determination </a:t>
            </a:r>
            <a:r>
              <a:rPr sz="2600" dirty="0">
                <a:latin typeface="Times New Roman"/>
                <a:cs typeface="Times New Roman"/>
              </a:rPr>
              <a:t>using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b="1" spc="-5" dirty="0">
                <a:latin typeface="Times New Roman"/>
                <a:cs typeface="Times New Roman"/>
              </a:rPr>
              <a:t>reposograph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717BA2"/>
              </a:buClr>
              <a:buFont typeface="Wingdings"/>
              <a:buChar char=""/>
            </a:pPr>
            <a:endParaRPr sz="2800">
              <a:latin typeface="Times New Roman"/>
              <a:cs typeface="Times New Roman"/>
            </a:endParaRPr>
          </a:p>
          <a:p>
            <a:pPr marL="287020" indent="-274320" algn="just">
              <a:lnSpc>
                <a:spcPts val="3110"/>
              </a:lnSpc>
              <a:buClr>
                <a:srgbClr val="717BA2"/>
              </a:buClr>
              <a:buSzPct val="75000"/>
              <a:buFont typeface="Wingdings"/>
              <a:buChar char=""/>
              <a:tabLst>
                <a:tab pos="287020" algn="l"/>
              </a:tabLst>
            </a:pPr>
            <a:r>
              <a:rPr sz="2600" dirty="0">
                <a:latin typeface="Times New Roman"/>
                <a:cs typeface="Times New Roman"/>
              </a:rPr>
              <a:t>Another </a:t>
            </a:r>
            <a:r>
              <a:rPr sz="2600" spc="-5" dirty="0">
                <a:latin typeface="Times New Roman"/>
                <a:cs typeface="Times New Roman"/>
              </a:rPr>
              <a:t>method </a:t>
            </a:r>
            <a:r>
              <a:rPr sz="2600" dirty="0">
                <a:latin typeface="Times New Roman"/>
                <a:cs typeface="Times New Roman"/>
              </a:rPr>
              <a:t>is % </a:t>
            </a:r>
            <a:r>
              <a:rPr sz="2600" spc="-5" dirty="0">
                <a:latin typeface="Times New Roman"/>
                <a:cs typeface="Times New Roman"/>
              </a:rPr>
              <a:t>compressibility </a:t>
            </a:r>
            <a:r>
              <a:rPr sz="2600" spc="-10" dirty="0">
                <a:solidFill>
                  <a:srgbClr val="C00000"/>
                </a:solidFill>
                <a:latin typeface="Times New Roman"/>
                <a:cs typeface="Times New Roman"/>
              </a:rPr>
              <a:t>(</a:t>
            </a:r>
            <a:r>
              <a:rPr sz="26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Carr’s</a:t>
            </a:r>
            <a:r>
              <a:rPr sz="2600" b="1" spc="-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C00000"/>
                </a:solidFill>
                <a:latin typeface="Times New Roman"/>
                <a:cs typeface="Times New Roman"/>
              </a:rPr>
              <a:t>index)</a:t>
            </a:r>
            <a:endParaRPr sz="2600">
              <a:latin typeface="Times New Roman"/>
              <a:cs typeface="Times New Roman"/>
            </a:endParaRPr>
          </a:p>
          <a:p>
            <a:pPr marL="2755900" marR="2695575" indent="-1828800">
              <a:lnSpc>
                <a:spcPts val="3100"/>
              </a:lnSpc>
              <a:spcBef>
                <a:spcPts val="110"/>
              </a:spcBef>
            </a:pPr>
            <a:r>
              <a:rPr sz="2600" dirty="0">
                <a:latin typeface="Times New Roman"/>
                <a:cs typeface="Times New Roman"/>
              </a:rPr>
              <a:t>= </a:t>
            </a:r>
            <a:r>
              <a:rPr sz="26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(bulk volume- tapped volume) x</a:t>
            </a:r>
            <a:r>
              <a:rPr sz="2600" b="1" u="heavy" spc="-1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100 </a:t>
            </a:r>
            <a:r>
              <a:rPr sz="2600" b="1" dirty="0">
                <a:latin typeface="Times New Roman"/>
                <a:cs typeface="Times New Roman"/>
              </a:rPr>
              <a:t> bulk</a:t>
            </a:r>
            <a:r>
              <a:rPr sz="2600" b="1" spc="-1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volume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39" y="4456557"/>
            <a:ext cx="236537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50" spc="-65" dirty="0">
                <a:solidFill>
                  <a:srgbClr val="717BA2"/>
                </a:solidFill>
                <a:latin typeface="Arial"/>
                <a:cs typeface="Arial"/>
              </a:rPr>
              <a:t></a:t>
            </a:r>
            <a:r>
              <a:rPr sz="2600" b="1" spc="-65" dirty="0">
                <a:solidFill>
                  <a:srgbClr val="C00000"/>
                </a:solidFill>
                <a:latin typeface="Times New Roman"/>
                <a:cs typeface="Times New Roman"/>
              </a:rPr>
              <a:t>Hausner’s</a:t>
            </a:r>
            <a:r>
              <a:rPr sz="2600" b="1" spc="-55" dirty="0">
                <a:solidFill>
                  <a:srgbClr val="C00000"/>
                </a:solidFill>
                <a:latin typeface="Times New Roman"/>
                <a:cs typeface="Times New Roman"/>
              </a:rPr>
              <a:t> ratio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63698" y="4456557"/>
            <a:ext cx="4234180" cy="120904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143635" marR="173990" indent="-1131570">
              <a:lnSpc>
                <a:spcPts val="3100"/>
              </a:lnSpc>
              <a:spcBef>
                <a:spcPts val="220"/>
              </a:spcBef>
            </a:pPr>
            <a:r>
              <a:rPr sz="2600" dirty="0">
                <a:latin typeface="Times New Roman"/>
                <a:cs typeface="Times New Roman"/>
              </a:rPr>
              <a:t>= tapped density/ Bulk</a:t>
            </a:r>
            <a:r>
              <a:rPr sz="2600" spc="-114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density  Or</a:t>
            </a:r>
            <a:endParaRPr sz="2600">
              <a:latin typeface="Times New Roman"/>
              <a:cs typeface="Times New Roman"/>
            </a:endParaRPr>
          </a:p>
          <a:p>
            <a:pPr marL="170815">
              <a:lnSpc>
                <a:spcPts val="2995"/>
              </a:lnSpc>
            </a:pPr>
            <a:r>
              <a:rPr sz="2600" b="1" dirty="0">
                <a:latin typeface="Times New Roman"/>
                <a:cs typeface="Times New Roman"/>
              </a:rPr>
              <a:t>Bulk volume/ tapped</a:t>
            </a:r>
            <a:r>
              <a:rPr sz="2600" b="1" spc="-80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volume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00953" y="6384442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464652"/>
                </a:solidFill>
                <a:latin typeface="Arial"/>
                <a:cs typeface="Arial"/>
              </a:rPr>
              <a:t>69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140" y="248767"/>
            <a:ext cx="8475980" cy="520827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3200" i="1" dirty="0">
                <a:latin typeface="Times New Roman"/>
                <a:cs typeface="Times New Roman"/>
              </a:rPr>
              <a:t>Examples…</a:t>
            </a:r>
            <a:endParaRPr sz="3200">
              <a:latin typeface="Times New Roman"/>
              <a:cs typeface="Times New Roman"/>
            </a:endParaRPr>
          </a:p>
          <a:p>
            <a:pPr marL="286385" marR="187325" indent="-274320">
              <a:lnSpc>
                <a:spcPct val="100000"/>
              </a:lnSpc>
              <a:spcBef>
                <a:spcPts val="600"/>
              </a:spcBef>
              <a:buSzPct val="71875"/>
              <a:buFont typeface="Wingdings"/>
              <a:buChar char=""/>
              <a:tabLst>
                <a:tab pos="289560" algn="l"/>
              </a:tabLst>
            </a:pPr>
            <a:r>
              <a:rPr sz="3200" dirty="0">
                <a:latin typeface="Times New Roman"/>
                <a:cs typeface="Times New Roman"/>
              </a:rPr>
              <a:t>Reduction of particles size improves surface</a:t>
            </a:r>
            <a:r>
              <a:rPr sz="3200" spc="-1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area  and can help in improving solubility of certain  drugs. e.g. The solubility of </a:t>
            </a: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Griseofulvin </a:t>
            </a:r>
            <a:r>
              <a:rPr sz="3200" dirty="0">
                <a:latin typeface="Times New Roman"/>
                <a:cs typeface="Times New Roman"/>
              </a:rPr>
              <a:t>can be  greatly increased by particle size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reduction.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Wingdings"/>
              <a:buChar char=""/>
            </a:pPr>
            <a:endParaRPr sz="4350">
              <a:latin typeface="Times New Roman"/>
              <a:cs typeface="Times New Roman"/>
            </a:endParaRPr>
          </a:p>
          <a:p>
            <a:pPr marL="286385" marR="5080" indent="-274320">
              <a:lnSpc>
                <a:spcPct val="100000"/>
              </a:lnSpc>
              <a:buSzPct val="71875"/>
              <a:buFont typeface="Wingdings"/>
              <a:buChar char=""/>
              <a:tabLst>
                <a:tab pos="289560" algn="l"/>
              </a:tabLst>
            </a:pPr>
            <a:r>
              <a:rPr sz="3200" dirty="0">
                <a:latin typeface="Times New Roman"/>
                <a:cs typeface="Times New Roman"/>
              </a:rPr>
              <a:t>Reduction of particles size can increase the rate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of  absorption of and consequently bioavailability of  many drugs e.g. </a:t>
            </a: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tetracycline, aspirin and  sulphonamides, </a:t>
            </a:r>
            <a:r>
              <a:rPr sz="32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nitrofurantoin</a:t>
            </a:r>
            <a:r>
              <a:rPr sz="3200" b="1" spc="-8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etc..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5987" y="6401332"/>
            <a:ext cx="17589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464652"/>
                </a:solidFill>
                <a:latin typeface="Arial"/>
                <a:cs typeface="Arial"/>
              </a:rPr>
              <a:pPr marL="38100">
                <a:lnSpc>
                  <a:spcPts val="1650"/>
                </a:lnSpc>
              </a:pPr>
              <a:t>7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6353555"/>
            <a:ext cx="990600" cy="0"/>
          </a:xfrm>
          <a:custGeom>
            <a:avLst/>
            <a:gdLst/>
            <a:ahLst/>
            <a:cxnLst/>
            <a:rect l="l" t="t" r="r" b="b"/>
            <a:pathLst>
              <a:path w="990600">
                <a:moveTo>
                  <a:pt x="0" y="0"/>
                </a:moveTo>
                <a:lnTo>
                  <a:pt x="990600" y="0"/>
                </a:lnTo>
              </a:path>
            </a:pathLst>
          </a:custGeom>
          <a:ln w="9143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38600" y="6353555"/>
            <a:ext cx="762000" cy="0"/>
          </a:xfrm>
          <a:custGeom>
            <a:avLst/>
            <a:gdLst/>
            <a:ahLst/>
            <a:cxnLst/>
            <a:rect l="l" t="t" r="r" b="b"/>
            <a:pathLst>
              <a:path w="762000">
                <a:moveTo>
                  <a:pt x="0" y="0"/>
                </a:moveTo>
                <a:lnTo>
                  <a:pt x="762000" y="0"/>
                </a:lnTo>
              </a:path>
            </a:pathLst>
          </a:custGeom>
          <a:ln w="9143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38600" y="1143000"/>
            <a:ext cx="762000" cy="0"/>
          </a:xfrm>
          <a:custGeom>
            <a:avLst/>
            <a:gdLst/>
            <a:ahLst/>
            <a:cxnLst/>
            <a:rect l="l" t="t" r="r" b="b"/>
            <a:pathLst>
              <a:path w="762000">
                <a:moveTo>
                  <a:pt x="0" y="0"/>
                </a:moveTo>
                <a:lnTo>
                  <a:pt x="7620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4151" y="6432803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0" y="0"/>
                </a:moveTo>
                <a:lnTo>
                  <a:pt x="0" y="190500"/>
                </a:lnTo>
                <a:lnTo>
                  <a:pt x="120396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113653" y="6414032"/>
            <a:ext cx="198120" cy="199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50"/>
              </a:lnSpc>
            </a:pPr>
            <a:r>
              <a:rPr sz="1400" spc="-5" dirty="0">
                <a:solidFill>
                  <a:srgbClr val="464652"/>
                </a:solidFill>
                <a:latin typeface="Arial"/>
                <a:cs typeface="Arial"/>
              </a:rPr>
              <a:t>70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22250" y="298450"/>
            <a:ext cx="3822700" cy="6446520"/>
            <a:chOff x="222250" y="298450"/>
            <a:chExt cx="3822700" cy="6446520"/>
          </a:xfrm>
        </p:grpSpPr>
        <p:sp>
          <p:nvSpPr>
            <p:cNvPr id="9" name="object 9"/>
            <p:cNvSpPr/>
            <p:nvPr/>
          </p:nvSpPr>
          <p:spPr>
            <a:xfrm>
              <a:off x="228600" y="304799"/>
              <a:ext cx="3810000" cy="1394460"/>
            </a:xfrm>
            <a:custGeom>
              <a:avLst/>
              <a:gdLst/>
              <a:ahLst/>
              <a:cxnLst/>
              <a:rect l="l" t="t" r="r" b="b"/>
              <a:pathLst>
                <a:path w="3810000" h="1394460">
                  <a:moveTo>
                    <a:pt x="3810000" y="0"/>
                  </a:moveTo>
                  <a:lnTo>
                    <a:pt x="2514600" y="0"/>
                  </a:lnTo>
                  <a:lnTo>
                    <a:pt x="1219200" y="0"/>
                  </a:lnTo>
                  <a:lnTo>
                    <a:pt x="0" y="0"/>
                  </a:lnTo>
                  <a:lnTo>
                    <a:pt x="0" y="1394333"/>
                  </a:lnTo>
                  <a:lnTo>
                    <a:pt x="1219200" y="1394333"/>
                  </a:lnTo>
                  <a:lnTo>
                    <a:pt x="2514600" y="1394333"/>
                  </a:lnTo>
                  <a:lnTo>
                    <a:pt x="3810000" y="1394333"/>
                  </a:lnTo>
                  <a:lnTo>
                    <a:pt x="3810000" y="0"/>
                  </a:lnTo>
                  <a:close/>
                </a:path>
              </a:pathLst>
            </a:custGeom>
            <a:solidFill>
              <a:srgbClr val="B88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28600" y="1699183"/>
              <a:ext cx="3810000" cy="5039360"/>
            </a:xfrm>
            <a:custGeom>
              <a:avLst/>
              <a:gdLst/>
              <a:ahLst/>
              <a:cxnLst/>
              <a:rect l="l" t="t" r="r" b="b"/>
              <a:pathLst>
                <a:path w="3810000" h="5039359">
                  <a:moveTo>
                    <a:pt x="3810000" y="557745"/>
                  </a:moveTo>
                  <a:lnTo>
                    <a:pt x="2514600" y="557745"/>
                  </a:lnTo>
                  <a:lnTo>
                    <a:pt x="1219200" y="557745"/>
                  </a:lnTo>
                  <a:lnTo>
                    <a:pt x="0" y="557745"/>
                  </a:lnTo>
                  <a:lnTo>
                    <a:pt x="0" y="1258773"/>
                  </a:lnTo>
                  <a:lnTo>
                    <a:pt x="0" y="5038903"/>
                  </a:lnTo>
                  <a:lnTo>
                    <a:pt x="1219200" y="5038903"/>
                  </a:lnTo>
                  <a:lnTo>
                    <a:pt x="2514600" y="5038903"/>
                  </a:lnTo>
                  <a:lnTo>
                    <a:pt x="3810000" y="5038903"/>
                  </a:lnTo>
                  <a:lnTo>
                    <a:pt x="3810000" y="4062869"/>
                  </a:lnTo>
                  <a:lnTo>
                    <a:pt x="3810000" y="1258773"/>
                  </a:lnTo>
                  <a:lnTo>
                    <a:pt x="3810000" y="557745"/>
                  </a:lnTo>
                  <a:close/>
                </a:path>
                <a:path w="3810000" h="5039359">
                  <a:moveTo>
                    <a:pt x="3810000" y="0"/>
                  </a:moveTo>
                  <a:lnTo>
                    <a:pt x="2514600" y="0"/>
                  </a:lnTo>
                  <a:lnTo>
                    <a:pt x="1219200" y="0"/>
                  </a:lnTo>
                  <a:lnTo>
                    <a:pt x="0" y="0"/>
                  </a:lnTo>
                  <a:lnTo>
                    <a:pt x="0" y="557733"/>
                  </a:lnTo>
                  <a:lnTo>
                    <a:pt x="1219200" y="557733"/>
                  </a:lnTo>
                  <a:lnTo>
                    <a:pt x="2514600" y="557733"/>
                  </a:lnTo>
                  <a:lnTo>
                    <a:pt x="3810000" y="557733"/>
                  </a:lnTo>
                  <a:lnTo>
                    <a:pt x="3810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22250" y="298450"/>
              <a:ext cx="3822700" cy="6446520"/>
            </a:xfrm>
            <a:custGeom>
              <a:avLst/>
              <a:gdLst/>
              <a:ahLst/>
              <a:cxnLst/>
              <a:rect l="l" t="t" r="r" b="b"/>
              <a:pathLst>
                <a:path w="3822700" h="6446520">
                  <a:moveTo>
                    <a:pt x="1225550" y="0"/>
                  </a:moveTo>
                  <a:lnTo>
                    <a:pt x="1225550" y="6445982"/>
                  </a:lnTo>
                </a:path>
                <a:path w="3822700" h="6446520">
                  <a:moveTo>
                    <a:pt x="2520950" y="0"/>
                  </a:moveTo>
                  <a:lnTo>
                    <a:pt x="2520950" y="6445982"/>
                  </a:lnTo>
                </a:path>
                <a:path w="3822700" h="6446520">
                  <a:moveTo>
                    <a:pt x="0" y="1400683"/>
                  </a:moveTo>
                  <a:lnTo>
                    <a:pt x="3822700" y="1400683"/>
                  </a:lnTo>
                </a:path>
                <a:path w="3822700" h="6446520">
                  <a:moveTo>
                    <a:pt x="0" y="1958466"/>
                  </a:moveTo>
                  <a:lnTo>
                    <a:pt x="3822700" y="1958466"/>
                  </a:lnTo>
                </a:path>
                <a:path w="3822700" h="6446520">
                  <a:moveTo>
                    <a:pt x="0" y="2659507"/>
                  </a:moveTo>
                  <a:lnTo>
                    <a:pt x="3822700" y="2659507"/>
                  </a:lnTo>
                </a:path>
                <a:path w="3822700" h="6446520">
                  <a:moveTo>
                    <a:pt x="0" y="3360547"/>
                  </a:moveTo>
                  <a:lnTo>
                    <a:pt x="3822700" y="3360547"/>
                  </a:lnTo>
                </a:path>
                <a:path w="3822700" h="6446520">
                  <a:moveTo>
                    <a:pt x="0" y="4061587"/>
                  </a:moveTo>
                  <a:lnTo>
                    <a:pt x="3822700" y="4061587"/>
                  </a:lnTo>
                </a:path>
                <a:path w="3822700" h="6446520">
                  <a:moveTo>
                    <a:pt x="0" y="4762627"/>
                  </a:moveTo>
                  <a:lnTo>
                    <a:pt x="3822700" y="4762627"/>
                  </a:lnTo>
                </a:path>
                <a:path w="3822700" h="6446520">
                  <a:moveTo>
                    <a:pt x="0" y="5463603"/>
                  </a:moveTo>
                  <a:lnTo>
                    <a:pt x="3822700" y="5463603"/>
                  </a:lnTo>
                </a:path>
                <a:path w="3822700" h="6446520">
                  <a:moveTo>
                    <a:pt x="6350" y="0"/>
                  </a:moveTo>
                  <a:lnTo>
                    <a:pt x="6350" y="6445982"/>
                  </a:lnTo>
                </a:path>
                <a:path w="3822700" h="6446520">
                  <a:moveTo>
                    <a:pt x="3816350" y="0"/>
                  </a:moveTo>
                  <a:lnTo>
                    <a:pt x="3816350" y="6445982"/>
                  </a:lnTo>
                </a:path>
                <a:path w="3822700" h="6446520">
                  <a:moveTo>
                    <a:pt x="0" y="6350"/>
                  </a:moveTo>
                  <a:lnTo>
                    <a:pt x="3822700" y="6350"/>
                  </a:lnTo>
                </a:path>
                <a:path w="3822700" h="6446520">
                  <a:moveTo>
                    <a:pt x="0" y="6439632"/>
                  </a:moveTo>
                  <a:lnTo>
                    <a:pt x="3822700" y="6439632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07949" y="329895"/>
            <a:ext cx="105918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Compres  sibility  Index  (%)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65528" y="718820"/>
            <a:ext cx="106045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Flow  Cha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acte  r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896361" y="1023315"/>
            <a:ext cx="98996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Hau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ner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Ratio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82853" y="1724913"/>
            <a:ext cx="3098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10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26794" y="1724913"/>
            <a:ext cx="10579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E</a:t>
            </a:r>
            <a:r>
              <a:rPr sz="2000" spc="-10" dirty="0">
                <a:latin typeface="Arial"/>
                <a:cs typeface="Arial"/>
              </a:rPr>
              <a:t>x</a:t>
            </a:r>
            <a:r>
              <a:rPr sz="2000" dirty="0">
                <a:latin typeface="Arial"/>
                <a:cs typeface="Arial"/>
              </a:rPr>
              <a:t>c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llent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822829" y="1724913"/>
            <a:ext cx="11385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0" dirty="0">
                <a:latin typeface="Arial"/>
                <a:cs typeface="Arial"/>
              </a:rPr>
              <a:t>1.00–1.11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80161" y="2282698"/>
            <a:ext cx="7162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45" dirty="0">
                <a:latin typeface="Arial"/>
                <a:cs typeface="Arial"/>
              </a:rPr>
              <a:t>1</a:t>
            </a:r>
            <a:r>
              <a:rPr sz="2000" dirty="0">
                <a:latin typeface="Arial"/>
                <a:cs typeface="Arial"/>
              </a:rPr>
              <a:t>1–15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526794" y="2282698"/>
            <a:ext cx="6489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Good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059429" y="2282698"/>
            <a:ext cx="66230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1.12–</a:t>
            </a:r>
            <a:endParaRPr sz="2000">
              <a:latin typeface="Arial"/>
              <a:cs typeface="Arial"/>
            </a:endParaRPr>
          </a:p>
          <a:p>
            <a:pPr marL="8382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1.18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71017" y="2984119"/>
            <a:ext cx="7346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16–20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526794" y="2984119"/>
            <a:ext cx="464184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Fair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059429" y="2984119"/>
            <a:ext cx="66230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1.19–</a:t>
            </a:r>
            <a:endParaRPr sz="2000">
              <a:latin typeface="Arial"/>
              <a:cs typeface="Arial"/>
            </a:endParaRPr>
          </a:p>
          <a:p>
            <a:pPr marL="8382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1.25</a:t>
            </a:r>
            <a:endParaRPr sz="2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71017" y="3685159"/>
            <a:ext cx="73469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21–25</a:t>
            </a:r>
            <a:endParaRPr sz="2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526794" y="3685159"/>
            <a:ext cx="10737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Pas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able</a:t>
            </a:r>
            <a:endParaRPr sz="2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059429" y="3685159"/>
            <a:ext cx="66230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1.26–</a:t>
            </a:r>
            <a:endParaRPr sz="2000">
              <a:latin typeface="Arial"/>
              <a:cs typeface="Arial"/>
            </a:endParaRPr>
          </a:p>
          <a:p>
            <a:pPr marL="8382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1.34</a:t>
            </a:r>
            <a:endParaRPr sz="20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71017" y="4385894"/>
            <a:ext cx="73469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26–31</a:t>
            </a:r>
            <a:endParaRPr sz="20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526794" y="4385894"/>
            <a:ext cx="5632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Arial"/>
                <a:cs typeface="Arial"/>
              </a:rPr>
              <a:t>P</a:t>
            </a:r>
            <a:r>
              <a:rPr sz="2000" dirty="0">
                <a:latin typeface="Arial"/>
                <a:cs typeface="Arial"/>
              </a:rPr>
              <a:t>oor</a:t>
            </a:r>
            <a:endParaRPr sz="2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059429" y="4385894"/>
            <a:ext cx="66294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1.3</a:t>
            </a:r>
            <a:r>
              <a:rPr sz="2000" spc="-5" dirty="0">
                <a:latin typeface="Arial"/>
                <a:cs typeface="Arial"/>
              </a:rPr>
              <a:t>5</a:t>
            </a:r>
            <a:r>
              <a:rPr sz="2000" dirty="0">
                <a:latin typeface="Arial"/>
                <a:cs typeface="Arial"/>
              </a:rPr>
              <a:t>–</a:t>
            </a:r>
            <a:endParaRPr sz="2000">
              <a:latin typeface="Arial"/>
              <a:cs typeface="Arial"/>
            </a:endParaRPr>
          </a:p>
          <a:p>
            <a:pPr marL="8382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1.45</a:t>
            </a:r>
            <a:endParaRPr sz="2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71017" y="5087492"/>
            <a:ext cx="73469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32–37</a:t>
            </a:r>
            <a:endParaRPr sz="2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526794" y="5087492"/>
            <a:ext cx="11125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30" dirty="0">
                <a:latin typeface="Arial"/>
                <a:cs typeface="Arial"/>
              </a:rPr>
              <a:t>Very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poor</a:t>
            </a:r>
            <a:endParaRPr sz="2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059429" y="5087492"/>
            <a:ext cx="66230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1.46–</a:t>
            </a:r>
            <a:endParaRPr sz="2000">
              <a:latin typeface="Arial"/>
              <a:cs typeface="Arial"/>
            </a:endParaRPr>
          </a:p>
          <a:p>
            <a:pPr marL="8382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Arial"/>
                <a:cs typeface="Arial"/>
              </a:rPr>
              <a:t>1.59</a:t>
            </a:r>
            <a:endParaRPr sz="2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08482" y="5788558"/>
            <a:ext cx="2054225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0910" marR="5080" indent="-918844">
              <a:lnSpc>
                <a:spcPct val="100000"/>
              </a:lnSpc>
              <a:spcBef>
                <a:spcPts val="100"/>
              </a:spcBef>
              <a:tabLst>
                <a:tab pos="930910" algn="l"/>
              </a:tabLst>
            </a:pPr>
            <a:r>
              <a:rPr sz="2000" dirty="0">
                <a:latin typeface="Arial"/>
                <a:cs typeface="Arial"/>
              </a:rPr>
              <a:t>&gt;38	</a:t>
            </a:r>
            <a:r>
              <a:rPr sz="2000" spc="-55" dirty="0">
                <a:latin typeface="Arial"/>
                <a:cs typeface="Arial"/>
              </a:rPr>
              <a:t>Very,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very  poor</a:t>
            </a:r>
            <a:endParaRPr sz="20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056382" y="5788558"/>
            <a:ext cx="6705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&gt;</a:t>
            </a:r>
            <a:r>
              <a:rPr sz="2000" spc="5" dirty="0">
                <a:latin typeface="Arial"/>
                <a:cs typeface="Arial"/>
              </a:rPr>
              <a:t>1</a:t>
            </a:r>
            <a:r>
              <a:rPr sz="2000" dirty="0">
                <a:latin typeface="Arial"/>
                <a:cs typeface="Arial"/>
              </a:rPr>
              <a:t>.60</a:t>
            </a:r>
            <a:endParaRPr sz="20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0" y="0"/>
            <a:ext cx="114300" cy="190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6" name="object 36"/>
          <p:cNvGrpSpPr/>
          <p:nvPr/>
        </p:nvGrpSpPr>
        <p:grpSpPr>
          <a:xfrm>
            <a:off x="4794250" y="222250"/>
            <a:ext cx="3975100" cy="6642100"/>
            <a:chOff x="4794250" y="222250"/>
            <a:chExt cx="3975100" cy="6642100"/>
          </a:xfrm>
        </p:grpSpPr>
        <p:sp>
          <p:nvSpPr>
            <p:cNvPr id="37" name="object 37"/>
            <p:cNvSpPr/>
            <p:nvPr/>
          </p:nvSpPr>
          <p:spPr>
            <a:xfrm>
              <a:off x="4800600" y="228612"/>
              <a:ext cx="3962400" cy="1015365"/>
            </a:xfrm>
            <a:custGeom>
              <a:avLst/>
              <a:gdLst/>
              <a:ahLst/>
              <a:cxnLst/>
              <a:rect l="l" t="t" r="r" b="b"/>
              <a:pathLst>
                <a:path w="3962400" h="1015365">
                  <a:moveTo>
                    <a:pt x="3962400" y="0"/>
                  </a:moveTo>
                  <a:lnTo>
                    <a:pt x="2363597" y="0"/>
                  </a:lnTo>
                  <a:lnTo>
                    <a:pt x="0" y="0"/>
                  </a:lnTo>
                  <a:lnTo>
                    <a:pt x="0" y="1015225"/>
                  </a:lnTo>
                  <a:lnTo>
                    <a:pt x="2363597" y="1015225"/>
                  </a:lnTo>
                  <a:lnTo>
                    <a:pt x="3962400" y="1015225"/>
                  </a:lnTo>
                  <a:lnTo>
                    <a:pt x="3962400" y="0"/>
                  </a:lnTo>
                  <a:close/>
                </a:path>
              </a:pathLst>
            </a:custGeom>
            <a:solidFill>
              <a:srgbClr val="B884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800600" y="1243812"/>
              <a:ext cx="3962400" cy="5614670"/>
            </a:xfrm>
            <a:custGeom>
              <a:avLst/>
              <a:gdLst/>
              <a:ahLst/>
              <a:cxnLst/>
              <a:rect l="l" t="t" r="r" b="b"/>
              <a:pathLst>
                <a:path w="3962400" h="5614670">
                  <a:moveTo>
                    <a:pt x="3962400" y="2406154"/>
                  </a:moveTo>
                  <a:lnTo>
                    <a:pt x="2363597" y="2406154"/>
                  </a:lnTo>
                  <a:lnTo>
                    <a:pt x="0" y="2406154"/>
                  </a:lnTo>
                  <a:lnTo>
                    <a:pt x="0" y="3208147"/>
                  </a:lnTo>
                  <a:lnTo>
                    <a:pt x="0" y="5614187"/>
                  </a:lnTo>
                  <a:lnTo>
                    <a:pt x="2363597" y="5614187"/>
                  </a:lnTo>
                  <a:lnTo>
                    <a:pt x="3962400" y="5614187"/>
                  </a:lnTo>
                  <a:lnTo>
                    <a:pt x="3962400" y="4812157"/>
                  </a:lnTo>
                  <a:lnTo>
                    <a:pt x="3962400" y="4010177"/>
                  </a:lnTo>
                  <a:lnTo>
                    <a:pt x="3962400" y="3208172"/>
                  </a:lnTo>
                  <a:lnTo>
                    <a:pt x="3962400" y="2406154"/>
                  </a:lnTo>
                  <a:close/>
                </a:path>
                <a:path w="3962400" h="5614670">
                  <a:moveTo>
                    <a:pt x="3962400" y="0"/>
                  </a:moveTo>
                  <a:lnTo>
                    <a:pt x="2363597" y="0"/>
                  </a:lnTo>
                  <a:lnTo>
                    <a:pt x="0" y="0"/>
                  </a:lnTo>
                  <a:lnTo>
                    <a:pt x="0" y="802005"/>
                  </a:lnTo>
                  <a:lnTo>
                    <a:pt x="0" y="1604010"/>
                  </a:lnTo>
                  <a:lnTo>
                    <a:pt x="0" y="2406040"/>
                  </a:lnTo>
                  <a:lnTo>
                    <a:pt x="2363597" y="2406040"/>
                  </a:lnTo>
                  <a:lnTo>
                    <a:pt x="3962400" y="2406040"/>
                  </a:lnTo>
                  <a:lnTo>
                    <a:pt x="3962400" y="1604035"/>
                  </a:lnTo>
                  <a:lnTo>
                    <a:pt x="3962400" y="802030"/>
                  </a:lnTo>
                  <a:lnTo>
                    <a:pt x="3962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157847" y="222250"/>
              <a:ext cx="12700" cy="6635750"/>
            </a:xfrm>
            <a:custGeom>
              <a:avLst/>
              <a:gdLst/>
              <a:ahLst/>
              <a:cxnLst/>
              <a:rect l="l" t="t" r="r" b="b"/>
              <a:pathLst>
                <a:path w="12700" h="6635750">
                  <a:moveTo>
                    <a:pt x="12700" y="0"/>
                  </a:moveTo>
                  <a:lnTo>
                    <a:pt x="0" y="0"/>
                  </a:lnTo>
                  <a:lnTo>
                    <a:pt x="0" y="6635746"/>
                  </a:lnTo>
                  <a:lnTo>
                    <a:pt x="12700" y="6635746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794250" y="1243838"/>
              <a:ext cx="3975100" cy="4812665"/>
            </a:xfrm>
            <a:custGeom>
              <a:avLst/>
              <a:gdLst/>
              <a:ahLst/>
              <a:cxnLst/>
              <a:rect l="l" t="t" r="r" b="b"/>
              <a:pathLst>
                <a:path w="3975100" h="4812665">
                  <a:moveTo>
                    <a:pt x="0" y="0"/>
                  </a:moveTo>
                  <a:lnTo>
                    <a:pt x="3975100" y="0"/>
                  </a:lnTo>
                </a:path>
                <a:path w="3975100" h="4812665">
                  <a:moveTo>
                    <a:pt x="0" y="802004"/>
                  </a:moveTo>
                  <a:lnTo>
                    <a:pt x="3975100" y="802004"/>
                  </a:lnTo>
                </a:path>
                <a:path w="3975100" h="4812665">
                  <a:moveTo>
                    <a:pt x="0" y="1604010"/>
                  </a:moveTo>
                  <a:lnTo>
                    <a:pt x="3975100" y="1604010"/>
                  </a:lnTo>
                </a:path>
                <a:path w="3975100" h="4812665">
                  <a:moveTo>
                    <a:pt x="0" y="2406015"/>
                  </a:moveTo>
                  <a:lnTo>
                    <a:pt x="3975100" y="2406015"/>
                  </a:lnTo>
                </a:path>
                <a:path w="3975100" h="4812665">
                  <a:moveTo>
                    <a:pt x="0" y="3208147"/>
                  </a:moveTo>
                  <a:lnTo>
                    <a:pt x="3975100" y="3208147"/>
                  </a:lnTo>
                </a:path>
                <a:path w="3975100" h="4812665">
                  <a:moveTo>
                    <a:pt x="0" y="4010152"/>
                  </a:moveTo>
                  <a:lnTo>
                    <a:pt x="3975100" y="4010152"/>
                  </a:lnTo>
                </a:path>
                <a:path w="3975100" h="4812665">
                  <a:moveTo>
                    <a:pt x="0" y="4812131"/>
                  </a:moveTo>
                  <a:lnTo>
                    <a:pt x="3975100" y="481213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794250" y="222249"/>
              <a:ext cx="3975100" cy="6635750"/>
            </a:xfrm>
            <a:custGeom>
              <a:avLst/>
              <a:gdLst/>
              <a:ahLst/>
              <a:cxnLst/>
              <a:rect l="l" t="t" r="r" b="b"/>
              <a:pathLst>
                <a:path w="3975100" h="6635750">
                  <a:moveTo>
                    <a:pt x="12700" y="0"/>
                  </a:moveTo>
                  <a:lnTo>
                    <a:pt x="0" y="0"/>
                  </a:lnTo>
                  <a:lnTo>
                    <a:pt x="0" y="6635750"/>
                  </a:lnTo>
                  <a:lnTo>
                    <a:pt x="12700" y="6635750"/>
                  </a:lnTo>
                  <a:lnTo>
                    <a:pt x="12700" y="0"/>
                  </a:lnTo>
                  <a:close/>
                </a:path>
                <a:path w="3975100" h="6635750">
                  <a:moveTo>
                    <a:pt x="3975100" y="0"/>
                  </a:moveTo>
                  <a:lnTo>
                    <a:pt x="3962400" y="0"/>
                  </a:lnTo>
                  <a:lnTo>
                    <a:pt x="3962400" y="6635750"/>
                  </a:lnTo>
                  <a:lnTo>
                    <a:pt x="3975100" y="6635750"/>
                  </a:lnTo>
                  <a:lnTo>
                    <a:pt x="39751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794250" y="228600"/>
              <a:ext cx="3975100" cy="0"/>
            </a:xfrm>
            <a:custGeom>
              <a:avLst/>
              <a:gdLst/>
              <a:ahLst/>
              <a:cxnLst/>
              <a:rect l="l" t="t" r="r" b="b"/>
              <a:pathLst>
                <a:path w="3975100">
                  <a:moveTo>
                    <a:pt x="0" y="0"/>
                  </a:moveTo>
                  <a:lnTo>
                    <a:pt x="397510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794250" y="6857996"/>
              <a:ext cx="3975100" cy="0"/>
            </a:xfrm>
            <a:custGeom>
              <a:avLst/>
              <a:gdLst/>
              <a:ahLst/>
              <a:cxnLst/>
              <a:rect l="l" t="t" r="r" b="b"/>
              <a:pathLst>
                <a:path w="3975100">
                  <a:moveTo>
                    <a:pt x="0" y="0"/>
                  </a:moveTo>
                  <a:lnTo>
                    <a:pt x="397510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5184775" y="899921"/>
            <a:ext cx="15963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Flow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Property</a:t>
            </a:r>
            <a:endParaRPr sz="20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406385" y="227457"/>
            <a:ext cx="111633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8740" algn="just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Angle of  Repose  (deg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ees)</a:t>
            </a:r>
            <a:endParaRPr sz="20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807711" y="1242821"/>
            <a:ext cx="10579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E</a:t>
            </a:r>
            <a:r>
              <a:rPr sz="2000" spc="-10" dirty="0">
                <a:latin typeface="Arial"/>
                <a:cs typeface="Arial"/>
              </a:rPr>
              <a:t>x</a:t>
            </a:r>
            <a:r>
              <a:rPr sz="2000" dirty="0">
                <a:latin typeface="Arial"/>
                <a:cs typeface="Arial"/>
              </a:rPr>
              <a:t>c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llent</a:t>
            </a:r>
            <a:endParaRPr sz="20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596885" y="1242821"/>
            <a:ext cx="7340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25–30</a:t>
            </a:r>
            <a:endParaRPr sz="20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807711" y="2044954"/>
            <a:ext cx="6489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Good</a:t>
            </a:r>
            <a:endParaRPr sz="20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596885" y="2044954"/>
            <a:ext cx="7340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31–35</a:t>
            </a:r>
            <a:endParaRPr sz="20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807711" y="2847213"/>
            <a:ext cx="148145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Fair—aid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not  needed</a:t>
            </a:r>
            <a:endParaRPr sz="20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596885" y="2847213"/>
            <a:ext cx="7340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36–40</a:t>
            </a:r>
            <a:endParaRPr sz="20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807711" y="3649471"/>
            <a:ext cx="180975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Pas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abl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—may  hang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up</a:t>
            </a:r>
            <a:endParaRPr sz="20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596885" y="3649471"/>
            <a:ext cx="7340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41–45</a:t>
            </a:r>
            <a:endParaRPr sz="20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807711" y="4451730"/>
            <a:ext cx="227012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Poor—must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agitate,  vibrate</a:t>
            </a:r>
            <a:endParaRPr sz="20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7596885" y="4451730"/>
            <a:ext cx="7340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46–55</a:t>
            </a:r>
            <a:endParaRPr sz="20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807711" y="5253304"/>
            <a:ext cx="111315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30" dirty="0">
                <a:latin typeface="Arial"/>
                <a:cs typeface="Arial"/>
              </a:rPr>
              <a:t>Very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poor</a:t>
            </a:r>
            <a:endParaRPr sz="20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596885" y="5253304"/>
            <a:ext cx="73406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56–65</a:t>
            </a:r>
            <a:endParaRPr sz="20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807711" y="6055867"/>
            <a:ext cx="171259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5" dirty="0">
                <a:latin typeface="Arial"/>
                <a:cs typeface="Arial"/>
              </a:rPr>
              <a:t>Very, </a:t>
            </a:r>
            <a:r>
              <a:rPr sz="2000" dirty="0">
                <a:latin typeface="Arial"/>
                <a:cs typeface="Arial"/>
              </a:rPr>
              <a:t>very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poor</a:t>
            </a:r>
            <a:endParaRPr sz="20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735569" y="6055867"/>
            <a:ext cx="457834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&gt;</a:t>
            </a:r>
            <a:r>
              <a:rPr sz="2000" spc="5" dirty="0">
                <a:latin typeface="Arial"/>
                <a:cs typeface="Arial"/>
              </a:rPr>
              <a:t>6</a:t>
            </a:r>
            <a:r>
              <a:rPr sz="2000" dirty="0">
                <a:latin typeface="Arial"/>
                <a:cs typeface="Arial"/>
              </a:rPr>
              <a:t>6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353555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4151" y="6432803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0" y="0"/>
                </a:moveTo>
                <a:lnTo>
                  <a:pt x="0" y="190500"/>
                </a:lnTo>
                <a:lnTo>
                  <a:pt x="120396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3540" y="377698"/>
            <a:ext cx="63842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u="none" spc="-5" dirty="0">
                <a:solidFill>
                  <a:srgbClr val="464652"/>
                </a:solidFill>
                <a:latin typeface="Times New Roman"/>
                <a:cs typeface="Times New Roman"/>
              </a:rPr>
              <a:t>Packing </a:t>
            </a:r>
            <a:r>
              <a:rPr sz="4000" u="none" spc="-10" dirty="0">
                <a:solidFill>
                  <a:srgbClr val="464652"/>
                </a:solidFill>
                <a:latin typeface="Times New Roman"/>
                <a:cs typeface="Times New Roman"/>
              </a:rPr>
              <a:t>properties</a:t>
            </a:r>
            <a:r>
              <a:rPr sz="4000" u="none" spc="-25" dirty="0">
                <a:solidFill>
                  <a:srgbClr val="464652"/>
                </a:solidFill>
                <a:latin typeface="Times New Roman"/>
                <a:cs typeface="Times New Roman"/>
              </a:rPr>
              <a:t> </a:t>
            </a:r>
            <a:r>
              <a:rPr sz="4000" u="none" spc="-10" dirty="0">
                <a:solidFill>
                  <a:srgbClr val="464652"/>
                </a:solidFill>
                <a:latin typeface="Times New Roman"/>
                <a:cs typeface="Times New Roman"/>
              </a:rPr>
              <a:t>(Porosity)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940" y="1258570"/>
            <a:ext cx="9017000" cy="548068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37820" marR="132080" indent="-274320">
              <a:lnSpc>
                <a:spcPct val="90000"/>
              </a:lnSpc>
              <a:spcBef>
                <a:spcPts val="459"/>
              </a:spcBef>
              <a:buClr>
                <a:srgbClr val="717BA2"/>
              </a:buClr>
              <a:buSzPct val="75000"/>
              <a:buFont typeface="Arial"/>
              <a:buChar char=""/>
              <a:tabLst>
                <a:tab pos="337820" algn="l"/>
                <a:tab pos="4025900" algn="l"/>
              </a:tabLst>
            </a:pPr>
            <a:r>
              <a:rPr sz="3000" b="1" i="1" dirty="0">
                <a:latin typeface="Arial"/>
                <a:cs typeface="Arial"/>
              </a:rPr>
              <a:t>Porosity</a:t>
            </a:r>
            <a:r>
              <a:rPr sz="3000" b="1" i="1" spc="15" dirty="0">
                <a:latin typeface="Arial"/>
                <a:cs typeface="Arial"/>
              </a:rPr>
              <a:t> </a:t>
            </a:r>
            <a:r>
              <a:rPr sz="3000" b="1" i="1" spc="-5" dirty="0">
                <a:latin typeface="Arial"/>
                <a:cs typeface="Arial"/>
              </a:rPr>
              <a:t>definition:	</a:t>
            </a:r>
            <a:r>
              <a:rPr sz="3000" b="1" i="1" dirty="0">
                <a:solidFill>
                  <a:srgbClr val="C00000"/>
                </a:solidFill>
                <a:latin typeface="Arial"/>
                <a:cs typeface="Arial"/>
              </a:rPr>
              <a:t>It is the ratio of the</a:t>
            </a:r>
            <a:r>
              <a:rPr sz="3000" b="1" i="1" spc="-9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000" b="1" i="1" dirty="0">
                <a:solidFill>
                  <a:srgbClr val="C00000"/>
                </a:solidFill>
                <a:latin typeface="Arial"/>
                <a:cs typeface="Arial"/>
              </a:rPr>
              <a:t>volume  of voids between </a:t>
            </a:r>
            <a:r>
              <a:rPr sz="3000" b="1" i="1" spc="-5" dirty="0">
                <a:solidFill>
                  <a:srgbClr val="C00000"/>
                </a:solidFill>
                <a:latin typeface="Arial"/>
                <a:cs typeface="Arial"/>
              </a:rPr>
              <a:t>particles, </a:t>
            </a:r>
            <a:r>
              <a:rPr sz="3000" b="1" i="1" dirty="0">
                <a:solidFill>
                  <a:srgbClr val="C00000"/>
                </a:solidFill>
                <a:latin typeface="Arial"/>
                <a:cs typeface="Arial"/>
              </a:rPr>
              <a:t>plus the volume of  pores, to the total volume occupied</a:t>
            </a:r>
            <a:r>
              <a:rPr sz="3000" b="1" i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000" b="1" i="1" dirty="0">
                <a:solidFill>
                  <a:srgbClr val="C00000"/>
                </a:solidFill>
                <a:latin typeface="Arial"/>
                <a:cs typeface="Arial"/>
              </a:rPr>
              <a:t>by</a:t>
            </a:r>
            <a:endParaRPr sz="3000">
              <a:latin typeface="Arial"/>
              <a:cs typeface="Arial"/>
            </a:endParaRPr>
          </a:p>
          <a:p>
            <a:pPr marL="337820">
              <a:lnSpc>
                <a:spcPts val="3240"/>
              </a:lnSpc>
            </a:pPr>
            <a:r>
              <a:rPr sz="3000" b="1" i="1" dirty="0">
                <a:solidFill>
                  <a:srgbClr val="C00000"/>
                </a:solidFill>
                <a:latin typeface="Arial"/>
                <a:cs typeface="Arial"/>
              </a:rPr>
              <a:t>the </a:t>
            </a:r>
            <a:r>
              <a:rPr sz="3000" b="1" i="1" spc="-25" dirty="0">
                <a:solidFill>
                  <a:srgbClr val="C00000"/>
                </a:solidFill>
                <a:latin typeface="Arial"/>
                <a:cs typeface="Arial"/>
              </a:rPr>
              <a:t>powder, </a:t>
            </a:r>
            <a:r>
              <a:rPr sz="3000" b="1" i="1" spc="-5" dirty="0">
                <a:solidFill>
                  <a:srgbClr val="C00000"/>
                </a:solidFill>
                <a:latin typeface="Arial"/>
                <a:cs typeface="Arial"/>
              </a:rPr>
              <a:t>including </a:t>
            </a:r>
            <a:r>
              <a:rPr sz="3000" b="1" i="1" dirty="0">
                <a:solidFill>
                  <a:srgbClr val="C00000"/>
                </a:solidFill>
                <a:latin typeface="Arial"/>
                <a:cs typeface="Arial"/>
              </a:rPr>
              <a:t>voids and</a:t>
            </a:r>
            <a:r>
              <a:rPr sz="3000" b="1" i="1" spc="7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000" b="1" i="1" dirty="0">
                <a:solidFill>
                  <a:srgbClr val="C00000"/>
                </a:solidFill>
                <a:latin typeface="Arial"/>
                <a:cs typeface="Arial"/>
              </a:rPr>
              <a:t>pores.</a:t>
            </a:r>
            <a:endParaRPr sz="3000">
              <a:latin typeface="Arial"/>
              <a:cs typeface="Arial"/>
            </a:endParaRPr>
          </a:p>
          <a:p>
            <a:pPr marL="337820" marR="30480" indent="-274320">
              <a:lnSpc>
                <a:spcPts val="3020"/>
              </a:lnSpc>
              <a:spcBef>
                <a:spcPts val="655"/>
              </a:spcBef>
              <a:buClr>
                <a:srgbClr val="717BA2"/>
              </a:buClr>
              <a:buSzPct val="75000"/>
              <a:buChar char=""/>
              <a:tabLst>
                <a:tab pos="337185" algn="l"/>
                <a:tab pos="337820" algn="l"/>
              </a:tabLst>
            </a:pPr>
            <a:r>
              <a:rPr sz="2800" spc="-5" dirty="0">
                <a:latin typeface="Arial"/>
                <a:cs typeface="Arial"/>
              </a:rPr>
              <a:t>A set of particles can be </a:t>
            </a:r>
            <a:r>
              <a:rPr sz="2800" dirty="0">
                <a:latin typeface="Arial"/>
                <a:cs typeface="Arial"/>
              </a:rPr>
              <a:t>filled </a:t>
            </a:r>
            <a:r>
              <a:rPr sz="2800" spc="-5" dirty="0">
                <a:latin typeface="Arial"/>
                <a:cs typeface="Arial"/>
              </a:rPr>
              <a:t>into a volume </a:t>
            </a:r>
            <a:r>
              <a:rPr sz="2800" dirty="0">
                <a:latin typeface="Arial"/>
                <a:cs typeface="Arial"/>
              </a:rPr>
              <a:t>of </a:t>
            </a:r>
            <a:r>
              <a:rPr sz="2800" spc="-5" dirty="0">
                <a:latin typeface="Arial"/>
                <a:cs typeface="Arial"/>
              </a:rPr>
              <a:t>space in  different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ways.</a:t>
            </a:r>
            <a:endParaRPr sz="2800">
              <a:latin typeface="Arial"/>
              <a:cs typeface="Arial"/>
            </a:endParaRPr>
          </a:p>
          <a:p>
            <a:pPr marL="337820" marR="525780" indent="-274320">
              <a:lnSpc>
                <a:spcPts val="3020"/>
              </a:lnSpc>
              <a:spcBef>
                <a:spcPts val="610"/>
              </a:spcBef>
              <a:buClr>
                <a:srgbClr val="717BA2"/>
              </a:buClr>
              <a:buSzPct val="75000"/>
              <a:buChar char=""/>
              <a:tabLst>
                <a:tab pos="337185" algn="l"/>
                <a:tab pos="337820" algn="l"/>
              </a:tabLst>
            </a:pPr>
            <a:r>
              <a:rPr sz="2800" spc="-5" dirty="0">
                <a:latin typeface="Arial"/>
                <a:cs typeface="Arial"/>
              </a:rPr>
              <a:t>This is </a:t>
            </a:r>
            <a:r>
              <a:rPr sz="2800" dirty="0">
                <a:latin typeface="Arial"/>
                <a:cs typeface="Arial"/>
              </a:rPr>
              <a:t>because by </a:t>
            </a:r>
            <a:r>
              <a:rPr sz="2800" spc="-5" dirty="0">
                <a:latin typeface="Arial"/>
                <a:cs typeface="Arial"/>
              </a:rPr>
              <a:t>slight </a:t>
            </a:r>
            <a:r>
              <a:rPr sz="2800" dirty="0">
                <a:latin typeface="Arial"/>
                <a:cs typeface="Arial"/>
              </a:rPr>
              <a:t>vibration, particles </a:t>
            </a:r>
            <a:r>
              <a:rPr sz="2800" spc="-5" dirty="0">
                <a:latin typeface="Arial"/>
                <a:cs typeface="Arial"/>
              </a:rPr>
              <a:t>can be  mobilized and </a:t>
            </a:r>
            <a:r>
              <a:rPr sz="2800" dirty="0">
                <a:latin typeface="Arial"/>
                <a:cs typeface="Arial"/>
              </a:rPr>
              <a:t>can occupy </a:t>
            </a:r>
            <a:r>
              <a:rPr sz="2800" spc="-5" dirty="0">
                <a:latin typeface="Arial"/>
                <a:cs typeface="Arial"/>
              </a:rPr>
              <a:t>a different spatial volume  </a:t>
            </a:r>
            <a:r>
              <a:rPr sz="2800" dirty="0">
                <a:latin typeface="Arial"/>
                <a:cs typeface="Arial"/>
              </a:rPr>
              <a:t>than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before.</a:t>
            </a:r>
            <a:endParaRPr sz="2800">
              <a:latin typeface="Arial"/>
              <a:cs typeface="Arial"/>
            </a:endParaRPr>
          </a:p>
          <a:p>
            <a:pPr marL="337820" marR="1440180" indent="-274320">
              <a:lnSpc>
                <a:spcPts val="3020"/>
              </a:lnSpc>
              <a:spcBef>
                <a:spcPts val="615"/>
              </a:spcBef>
              <a:buClr>
                <a:srgbClr val="717BA2"/>
              </a:buClr>
              <a:buSzPct val="75000"/>
              <a:buChar char=""/>
              <a:tabLst>
                <a:tab pos="337185" algn="l"/>
                <a:tab pos="337820" algn="l"/>
              </a:tabLst>
            </a:pPr>
            <a:r>
              <a:rPr sz="2800" spc="-5" dirty="0">
                <a:latin typeface="Arial"/>
                <a:cs typeface="Arial"/>
              </a:rPr>
              <a:t>This changes the </a:t>
            </a:r>
            <a:r>
              <a:rPr sz="2800" dirty="0">
                <a:latin typeface="Arial"/>
                <a:cs typeface="Arial"/>
              </a:rPr>
              <a:t>bulk </a:t>
            </a:r>
            <a:r>
              <a:rPr sz="2800" spc="-5" dirty="0">
                <a:latin typeface="Arial"/>
                <a:cs typeface="Arial"/>
              </a:rPr>
              <a:t>volume because of  rearrangement of the packing geometry of the  </a:t>
            </a:r>
            <a:r>
              <a:rPr sz="2800" dirty="0">
                <a:latin typeface="Arial"/>
                <a:cs typeface="Arial"/>
              </a:rPr>
              <a:t>particles.</a:t>
            </a:r>
            <a:endParaRPr sz="2800">
              <a:latin typeface="Arial"/>
              <a:cs typeface="Arial"/>
            </a:endParaRPr>
          </a:p>
          <a:p>
            <a:pPr marL="337820" indent="-274320">
              <a:lnSpc>
                <a:spcPct val="100000"/>
              </a:lnSpc>
              <a:spcBef>
                <a:spcPts val="225"/>
              </a:spcBef>
              <a:buClr>
                <a:srgbClr val="717BA2"/>
              </a:buClr>
              <a:buSzPct val="75000"/>
              <a:buChar char=""/>
              <a:tabLst>
                <a:tab pos="337185" algn="l"/>
                <a:tab pos="337820" algn="l"/>
                <a:tab pos="6470650" algn="l"/>
              </a:tabLst>
            </a:pPr>
            <a:r>
              <a:rPr sz="2800" spc="-5" dirty="0">
                <a:latin typeface="Arial"/>
                <a:cs typeface="Arial"/>
              </a:rPr>
              <a:t>In general, such</a:t>
            </a:r>
            <a:r>
              <a:rPr sz="2800" spc="7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geometric</a:t>
            </a:r>
            <a:r>
              <a:rPr sz="2800" spc="35" dirty="0">
                <a:latin typeface="Arial"/>
                <a:cs typeface="Arial"/>
              </a:rPr>
              <a:t> </a:t>
            </a:r>
            <a:r>
              <a:rPr sz="2800" spc="-254" dirty="0">
                <a:latin typeface="Arial"/>
                <a:cs typeface="Arial"/>
              </a:rPr>
              <a:t>rearrange</a:t>
            </a:r>
            <a:r>
              <a:rPr sz="2100" spc="-382" baseline="25793" dirty="0">
                <a:solidFill>
                  <a:srgbClr val="464652"/>
                </a:solidFill>
                <a:latin typeface="Arial"/>
                <a:cs typeface="Arial"/>
              </a:rPr>
              <a:t>7</a:t>
            </a:r>
            <a:r>
              <a:rPr sz="2800" spc="-254" dirty="0">
                <a:latin typeface="Arial"/>
                <a:cs typeface="Arial"/>
              </a:rPr>
              <a:t>m</a:t>
            </a:r>
            <a:r>
              <a:rPr sz="2100" spc="-382" baseline="25793" dirty="0">
                <a:solidFill>
                  <a:srgbClr val="464652"/>
                </a:solidFill>
                <a:latin typeface="Arial"/>
                <a:cs typeface="Arial"/>
              </a:rPr>
              <a:t>1	</a:t>
            </a:r>
            <a:r>
              <a:rPr sz="2800" spc="-5" dirty="0">
                <a:latin typeface="Arial"/>
                <a:cs typeface="Arial"/>
              </a:rPr>
              <a:t>ents result in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4151" y="6432803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0" y="0"/>
                </a:moveTo>
                <a:lnTo>
                  <a:pt x="0" y="190500"/>
                </a:lnTo>
                <a:lnTo>
                  <a:pt x="120396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3540" y="377698"/>
            <a:ext cx="63842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u="none" spc="-5" dirty="0">
                <a:solidFill>
                  <a:srgbClr val="464652"/>
                </a:solidFill>
                <a:latin typeface="Times New Roman"/>
                <a:cs typeface="Times New Roman"/>
              </a:rPr>
              <a:t>Packing </a:t>
            </a:r>
            <a:r>
              <a:rPr sz="4000" u="none" spc="-10" dirty="0">
                <a:solidFill>
                  <a:srgbClr val="464652"/>
                </a:solidFill>
                <a:latin typeface="Times New Roman"/>
                <a:cs typeface="Times New Roman"/>
              </a:rPr>
              <a:t>properties</a:t>
            </a:r>
            <a:r>
              <a:rPr sz="4000" u="none" spc="-25" dirty="0">
                <a:solidFill>
                  <a:srgbClr val="464652"/>
                </a:solidFill>
                <a:latin typeface="Times New Roman"/>
                <a:cs typeface="Times New Roman"/>
              </a:rPr>
              <a:t> </a:t>
            </a:r>
            <a:r>
              <a:rPr sz="4000" u="none" spc="-10" dirty="0">
                <a:solidFill>
                  <a:srgbClr val="464652"/>
                </a:solidFill>
                <a:latin typeface="Times New Roman"/>
                <a:cs typeface="Times New Roman"/>
              </a:rPr>
              <a:t>(Porosity)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1429258"/>
            <a:ext cx="8956675" cy="51949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marR="556895" indent="-274320">
              <a:lnSpc>
                <a:spcPct val="100000"/>
              </a:lnSpc>
              <a:spcBef>
                <a:spcPts val="95"/>
              </a:spcBef>
              <a:buClr>
                <a:srgbClr val="717BA2"/>
              </a:buClr>
              <a:buSzPct val="75000"/>
              <a:buFont typeface="Arial"/>
              <a:buChar char=""/>
              <a:tabLst>
                <a:tab pos="286385" algn="l"/>
                <a:tab pos="287020" algn="l"/>
                <a:tab pos="1990725" algn="l"/>
              </a:tabLst>
            </a:pPr>
            <a:r>
              <a:rPr sz="2800" spc="-5" dirty="0">
                <a:latin typeface="Times New Roman"/>
                <a:cs typeface="Times New Roman"/>
              </a:rPr>
              <a:t>Example: :	A set of monosized spherical particles </a:t>
            </a:r>
            <a:r>
              <a:rPr sz="2800" spc="-10" dirty="0">
                <a:latin typeface="Times New Roman"/>
                <a:cs typeface="Times New Roman"/>
              </a:rPr>
              <a:t>can</a:t>
            </a:r>
            <a:r>
              <a:rPr sz="2800" spc="-1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be  </a:t>
            </a:r>
            <a:r>
              <a:rPr sz="2800" spc="-5" dirty="0">
                <a:latin typeface="Times New Roman"/>
                <a:cs typeface="Times New Roman"/>
              </a:rPr>
              <a:t>arranged in many </a:t>
            </a:r>
            <a:r>
              <a:rPr sz="2800" spc="-10" dirty="0">
                <a:latin typeface="Times New Roman"/>
                <a:cs typeface="Times New Roman"/>
              </a:rPr>
              <a:t>different </a:t>
            </a:r>
            <a:r>
              <a:rPr sz="2800" spc="-5" dirty="0">
                <a:latin typeface="Times New Roman"/>
                <a:cs typeface="Times New Roman"/>
              </a:rPr>
              <a:t>geometric</a:t>
            </a:r>
            <a:r>
              <a:rPr sz="2800" spc="5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configurations.</a:t>
            </a:r>
            <a:endParaRPr sz="2800">
              <a:latin typeface="Times New Roman"/>
              <a:cs typeface="Times New Roman"/>
            </a:endParaRPr>
          </a:p>
          <a:p>
            <a:pPr marL="287020" marR="572135" indent="-274320">
              <a:lnSpc>
                <a:spcPct val="100000"/>
              </a:lnSpc>
              <a:spcBef>
                <a:spcPts val="605"/>
              </a:spcBef>
              <a:buClr>
                <a:srgbClr val="717BA2"/>
              </a:buClr>
              <a:buSzPct val="75000"/>
              <a:buFont typeface="Arial"/>
              <a:buChar char=""/>
              <a:tabLst>
                <a:tab pos="286385" algn="l"/>
                <a:tab pos="287020" algn="l"/>
              </a:tabLst>
            </a:pPr>
            <a:r>
              <a:rPr sz="2800" spc="-5" dirty="0">
                <a:latin typeface="Times New Roman"/>
                <a:cs typeface="Times New Roman"/>
              </a:rPr>
              <a:t>In Fig.a, when the spheres form a cubic arrangement, </a:t>
            </a:r>
            <a:r>
              <a:rPr sz="2800" dirty="0">
                <a:latin typeface="Times New Roman"/>
                <a:cs typeface="Times New Roman"/>
              </a:rPr>
              <a:t>the  </a:t>
            </a:r>
            <a:r>
              <a:rPr sz="2800" spc="-5" dirty="0">
                <a:latin typeface="Times New Roman"/>
                <a:cs typeface="Times New Roman"/>
              </a:rPr>
              <a:t>particles are most loosely packed and have a </a:t>
            </a:r>
            <a:r>
              <a:rPr sz="2800" dirty="0">
                <a:latin typeface="Times New Roman"/>
                <a:cs typeface="Times New Roman"/>
              </a:rPr>
              <a:t>porosity </a:t>
            </a:r>
            <a:r>
              <a:rPr sz="2800" spc="-5" dirty="0">
                <a:latin typeface="Times New Roman"/>
                <a:cs typeface="Times New Roman"/>
              </a:rPr>
              <a:t>of  48%</a:t>
            </a:r>
            <a:endParaRPr sz="2800">
              <a:latin typeface="Times New Roman"/>
              <a:cs typeface="Times New Roman"/>
            </a:endParaRPr>
          </a:p>
          <a:p>
            <a:pPr marL="287020" marR="923290" indent="-274320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000"/>
              <a:buFont typeface="Arial"/>
              <a:buChar char=""/>
              <a:tabLst>
                <a:tab pos="286385" algn="l"/>
                <a:tab pos="287020" algn="l"/>
              </a:tabLst>
            </a:pPr>
            <a:r>
              <a:rPr sz="2800" spc="-5" dirty="0">
                <a:latin typeface="Times New Roman"/>
                <a:cs typeface="Times New Roman"/>
              </a:rPr>
              <a:t>In </a:t>
            </a:r>
            <a:r>
              <a:rPr sz="2800" dirty="0">
                <a:latin typeface="Times New Roman"/>
                <a:cs typeface="Times New Roman"/>
              </a:rPr>
              <a:t>Fig.b, </a:t>
            </a:r>
            <a:r>
              <a:rPr sz="2800" spc="-5" dirty="0">
                <a:latin typeface="Times New Roman"/>
                <a:cs typeface="Times New Roman"/>
              </a:rPr>
              <a:t>when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spheres form a rhombohedral  arrangement, they are most densely packed and have a  </a:t>
            </a:r>
            <a:r>
              <a:rPr sz="2800" dirty="0">
                <a:latin typeface="Times New Roman"/>
                <a:cs typeface="Times New Roman"/>
              </a:rPr>
              <a:t>porosity </a:t>
            </a:r>
            <a:r>
              <a:rPr sz="2800" spc="-5" dirty="0">
                <a:latin typeface="Times New Roman"/>
                <a:cs typeface="Times New Roman"/>
              </a:rPr>
              <a:t>of only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26%</a:t>
            </a:r>
            <a:endParaRPr sz="2800">
              <a:latin typeface="Times New Roman"/>
              <a:cs typeface="Times New Roman"/>
            </a:endParaRPr>
          </a:p>
          <a:p>
            <a:pPr marL="287020" marR="5080" indent="-274320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000"/>
              <a:buFont typeface="Arial"/>
              <a:buChar char=""/>
              <a:tabLst>
                <a:tab pos="286385" algn="l"/>
                <a:tab pos="287020" algn="l"/>
              </a:tabLst>
            </a:pP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dirty="0">
                <a:latin typeface="Times New Roman"/>
                <a:cs typeface="Times New Roman"/>
              </a:rPr>
              <a:t>porosity </a:t>
            </a:r>
            <a:r>
              <a:rPr sz="2800" spc="-5" dirty="0">
                <a:latin typeface="Times New Roman"/>
                <a:cs typeface="Times New Roman"/>
              </a:rPr>
              <a:t>used to characterize packing geometry is linked  to the bulk density of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powder.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ts val="3185"/>
              </a:lnSpc>
              <a:spcBef>
                <a:spcPts val="615"/>
              </a:spcBef>
              <a:tabLst>
                <a:tab pos="286385" algn="l"/>
                <a:tab pos="8702675" algn="l"/>
              </a:tabLst>
            </a:pPr>
            <a:r>
              <a:rPr sz="2100" spc="-600" dirty="0">
                <a:solidFill>
                  <a:srgbClr val="717BA2"/>
                </a:solidFill>
                <a:latin typeface="Arial"/>
                <a:cs typeface="Arial"/>
              </a:rPr>
              <a:t>	</a:t>
            </a:r>
            <a:r>
              <a:rPr sz="2800" spc="-65" dirty="0">
                <a:latin typeface="Arial"/>
                <a:cs typeface="Arial"/>
              </a:rPr>
              <a:t>.</a:t>
            </a:r>
            <a:r>
              <a:rPr sz="2800" u="dash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 	</a:t>
            </a:r>
            <a:endParaRPr sz="2800">
              <a:latin typeface="Arial"/>
              <a:cs typeface="Arial"/>
            </a:endParaRPr>
          </a:p>
          <a:p>
            <a:pPr marR="2715260" algn="r">
              <a:lnSpc>
                <a:spcPts val="1505"/>
              </a:lnSpc>
            </a:pPr>
            <a:r>
              <a:rPr sz="1400" spc="-5" dirty="0">
                <a:solidFill>
                  <a:srgbClr val="464652"/>
                </a:solidFill>
                <a:latin typeface="Arial"/>
                <a:cs typeface="Arial"/>
              </a:rPr>
              <a:t>72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353555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4151" y="6432803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0" y="0"/>
                </a:moveTo>
                <a:lnTo>
                  <a:pt x="0" y="190500"/>
                </a:lnTo>
                <a:lnTo>
                  <a:pt x="120396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91387" y="6384442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464652"/>
                </a:solidFill>
                <a:latin typeface="Arial"/>
                <a:cs typeface="Arial"/>
              </a:rPr>
              <a:t>73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7200" y="914400"/>
            <a:ext cx="7772400" cy="548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353555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4151" y="6432803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0" y="0"/>
                </a:moveTo>
                <a:lnTo>
                  <a:pt x="0" y="190500"/>
                </a:lnTo>
                <a:lnTo>
                  <a:pt x="120396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3540" y="377698"/>
            <a:ext cx="63842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u="none" spc="-5" dirty="0">
                <a:solidFill>
                  <a:srgbClr val="464652"/>
                </a:solidFill>
                <a:latin typeface="Times New Roman"/>
                <a:cs typeface="Times New Roman"/>
              </a:rPr>
              <a:t>Packing </a:t>
            </a:r>
            <a:r>
              <a:rPr sz="4000" u="none" spc="-10" dirty="0">
                <a:solidFill>
                  <a:srgbClr val="464652"/>
                </a:solidFill>
                <a:latin typeface="Times New Roman"/>
                <a:cs typeface="Times New Roman"/>
              </a:rPr>
              <a:t>properties</a:t>
            </a:r>
            <a:r>
              <a:rPr sz="4000" u="none" spc="-25" dirty="0">
                <a:solidFill>
                  <a:srgbClr val="464652"/>
                </a:solidFill>
                <a:latin typeface="Times New Roman"/>
                <a:cs typeface="Times New Roman"/>
              </a:rPr>
              <a:t> </a:t>
            </a:r>
            <a:r>
              <a:rPr sz="4000" u="none" spc="-10" dirty="0">
                <a:solidFill>
                  <a:srgbClr val="464652"/>
                </a:solidFill>
                <a:latin typeface="Times New Roman"/>
                <a:cs typeface="Times New Roman"/>
              </a:rPr>
              <a:t>(Porosity)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1234186"/>
            <a:ext cx="8865870" cy="40201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marR="5080" indent="-274320">
              <a:lnSpc>
                <a:spcPct val="100000"/>
              </a:lnSpc>
              <a:spcBef>
                <a:spcPts val="95"/>
              </a:spcBef>
              <a:buClr>
                <a:srgbClr val="717BA2"/>
              </a:buClr>
              <a:buSzPct val="75000"/>
              <a:buFont typeface="Arial"/>
              <a:buChar char=""/>
              <a:tabLst>
                <a:tab pos="286385" algn="l"/>
                <a:tab pos="287020" algn="l"/>
              </a:tabLst>
            </a:pPr>
            <a:r>
              <a:rPr sz="2800" spc="-5" dirty="0">
                <a:latin typeface="Times New Roman"/>
                <a:cs typeface="Times New Roman"/>
              </a:rPr>
              <a:t>Thus bulk </a:t>
            </a:r>
            <a:r>
              <a:rPr sz="2800" spc="-25" dirty="0">
                <a:latin typeface="Times New Roman"/>
                <a:cs typeface="Times New Roman"/>
              </a:rPr>
              <a:t>density, </a:t>
            </a:r>
            <a:r>
              <a:rPr sz="2800" spc="-5" dirty="0">
                <a:latin typeface="Times New Roman"/>
                <a:cs typeface="Times New Roman"/>
              </a:rPr>
              <a:t>is a characteristic of a powder rather </a:t>
            </a:r>
            <a:r>
              <a:rPr sz="2800" dirty="0">
                <a:latin typeface="Times New Roman"/>
                <a:cs typeface="Times New Roman"/>
              </a:rPr>
              <a:t>than  individual </a:t>
            </a:r>
            <a:r>
              <a:rPr sz="2800" spc="-5" dirty="0">
                <a:latin typeface="Times New Roman"/>
                <a:cs typeface="Times New Roman"/>
              </a:rPr>
              <a:t>particles and </a:t>
            </a:r>
            <a:r>
              <a:rPr sz="2800" spc="-10" dirty="0">
                <a:latin typeface="Times New Roman"/>
                <a:cs typeface="Times New Roman"/>
              </a:rPr>
              <a:t>can </a:t>
            </a:r>
            <a:r>
              <a:rPr sz="2800" spc="-5" dirty="0">
                <a:latin typeface="Times New Roman"/>
                <a:cs typeface="Times New Roman"/>
              </a:rPr>
              <a:t>be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variable.</a:t>
            </a:r>
            <a:endParaRPr sz="2800">
              <a:latin typeface="Times New Roman"/>
              <a:cs typeface="Times New Roman"/>
            </a:endParaRPr>
          </a:p>
          <a:p>
            <a:pPr marL="287020" marR="361950" indent="-274320">
              <a:lnSpc>
                <a:spcPct val="100000"/>
              </a:lnSpc>
              <a:spcBef>
                <a:spcPts val="625"/>
              </a:spcBef>
              <a:buClr>
                <a:srgbClr val="717BA2"/>
              </a:buClr>
              <a:buSzPct val="75000"/>
              <a:buChar char=""/>
              <a:tabLst>
                <a:tab pos="286385" algn="l"/>
                <a:tab pos="287020" algn="l"/>
              </a:tabLst>
            </a:pPr>
            <a:r>
              <a:rPr sz="2800" spc="-5" dirty="0">
                <a:latin typeface="Arial"/>
                <a:cs typeface="Arial"/>
              </a:rPr>
              <a:t>The bulk density of a </a:t>
            </a:r>
            <a:r>
              <a:rPr sz="2800" dirty="0">
                <a:latin typeface="Arial"/>
                <a:cs typeface="Arial"/>
              </a:rPr>
              <a:t>powder </a:t>
            </a:r>
            <a:r>
              <a:rPr sz="2800" spc="-5" dirty="0">
                <a:latin typeface="Arial"/>
                <a:cs typeface="Arial"/>
              </a:rPr>
              <a:t>is always less </a:t>
            </a:r>
            <a:r>
              <a:rPr sz="2800" dirty="0">
                <a:latin typeface="Arial"/>
                <a:cs typeface="Arial"/>
              </a:rPr>
              <a:t>than </a:t>
            </a:r>
            <a:r>
              <a:rPr sz="2800" spc="-5" dirty="0">
                <a:latin typeface="Arial"/>
                <a:cs typeface="Arial"/>
              </a:rPr>
              <a:t>the  </a:t>
            </a:r>
            <a:r>
              <a:rPr sz="2800" dirty="0">
                <a:latin typeface="Arial"/>
                <a:cs typeface="Arial"/>
              </a:rPr>
              <a:t>true density </a:t>
            </a:r>
            <a:r>
              <a:rPr sz="2800" spc="-5" dirty="0">
                <a:latin typeface="Arial"/>
                <a:cs typeface="Arial"/>
              </a:rPr>
              <a:t>of its component particles </a:t>
            </a:r>
            <a:r>
              <a:rPr sz="2800" dirty="0">
                <a:latin typeface="Arial"/>
                <a:cs typeface="Arial"/>
              </a:rPr>
              <a:t>because </a:t>
            </a:r>
            <a:r>
              <a:rPr sz="2800" spc="-5" dirty="0">
                <a:latin typeface="Arial"/>
                <a:cs typeface="Arial"/>
              </a:rPr>
              <a:t>the  powder </a:t>
            </a:r>
            <a:r>
              <a:rPr sz="2800" dirty="0">
                <a:latin typeface="Arial"/>
                <a:cs typeface="Arial"/>
              </a:rPr>
              <a:t>contains interparticle</a:t>
            </a:r>
            <a:r>
              <a:rPr sz="2800" spc="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voids.</a:t>
            </a:r>
            <a:endParaRPr sz="2800">
              <a:latin typeface="Arial"/>
              <a:cs typeface="Arial"/>
            </a:endParaRPr>
          </a:p>
          <a:p>
            <a:pPr marL="287020" marR="386715" indent="-274320">
              <a:lnSpc>
                <a:spcPct val="99900"/>
              </a:lnSpc>
              <a:spcBef>
                <a:spcPts val="605"/>
              </a:spcBef>
              <a:buClr>
                <a:srgbClr val="717BA2"/>
              </a:buClr>
              <a:buSzPct val="75000"/>
              <a:buFont typeface="Arial"/>
              <a:buChar char=""/>
              <a:tabLst>
                <a:tab pos="286385" algn="l"/>
                <a:tab pos="287020" algn="l"/>
                <a:tab pos="1431925" algn="l"/>
              </a:tabLst>
            </a:pPr>
            <a:r>
              <a:rPr sz="2800" b="1" spc="-5" dirty="0">
                <a:latin typeface="Arial"/>
                <a:cs typeface="Arial"/>
              </a:rPr>
              <a:t>Thus,	powder can possess a single true density  </a:t>
            </a:r>
            <a:r>
              <a:rPr sz="2800" b="1" spc="-10" dirty="0">
                <a:latin typeface="Arial"/>
                <a:cs typeface="Arial"/>
              </a:rPr>
              <a:t>but </a:t>
            </a:r>
            <a:r>
              <a:rPr sz="2800" b="1" spc="-5" dirty="0">
                <a:latin typeface="Arial"/>
                <a:cs typeface="Arial"/>
              </a:rPr>
              <a:t>can have many different bulk densities,  depending on the way in which the particles are  packed and </a:t>
            </a:r>
            <a:r>
              <a:rPr sz="2800" b="1" dirty="0">
                <a:latin typeface="Arial"/>
                <a:cs typeface="Arial"/>
              </a:rPr>
              <a:t>the </a:t>
            </a:r>
            <a:r>
              <a:rPr sz="2800" b="1" spc="-5" dirty="0">
                <a:latin typeface="Arial"/>
                <a:cs typeface="Arial"/>
              </a:rPr>
              <a:t>bed</a:t>
            </a:r>
            <a:r>
              <a:rPr sz="2800" b="1" spc="25" dirty="0">
                <a:latin typeface="Arial"/>
                <a:cs typeface="Arial"/>
              </a:rPr>
              <a:t> </a:t>
            </a:r>
            <a:r>
              <a:rPr sz="2800" b="1" spc="-30" dirty="0">
                <a:latin typeface="Arial"/>
                <a:cs typeface="Arial"/>
              </a:rPr>
              <a:t>porosity.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00953" y="6384442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464652"/>
                </a:solidFill>
                <a:latin typeface="Arial"/>
                <a:cs typeface="Arial"/>
              </a:rPr>
              <a:t>74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353555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4151" y="6432803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0" y="0"/>
                </a:moveTo>
                <a:lnTo>
                  <a:pt x="0" y="190500"/>
                </a:lnTo>
                <a:lnTo>
                  <a:pt x="120396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3540" y="0"/>
            <a:ext cx="42906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u="none" spc="-5" dirty="0">
                <a:solidFill>
                  <a:srgbClr val="464652"/>
                </a:solidFill>
                <a:latin typeface="Times New Roman"/>
                <a:cs typeface="Times New Roman"/>
              </a:rPr>
              <a:t>Powder</a:t>
            </a:r>
            <a:r>
              <a:rPr sz="4000" u="none" spc="-160" dirty="0">
                <a:solidFill>
                  <a:srgbClr val="464652"/>
                </a:solidFill>
                <a:latin typeface="Times New Roman"/>
                <a:cs typeface="Times New Roman"/>
              </a:rPr>
              <a:t> </a:t>
            </a:r>
            <a:r>
              <a:rPr sz="4000" u="none" dirty="0">
                <a:solidFill>
                  <a:srgbClr val="464652"/>
                </a:solidFill>
                <a:latin typeface="Times New Roman"/>
                <a:cs typeface="Times New Roman"/>
              </a:rPr>
              <a:t>fluidization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786129"/>
            <a:ext cx="8848725" cy="5375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marR="5080" indent="-274320">
              <a:lnSpc>
                <a:spcPct val="100000"/>
              </a:lnSpc>
              <a:spcBef>
                <a:spcPts val="95"/>
              </a:spcBef>
              <a:buClr>
                <a:srgbClr val="717BA2"/>
              </a:buClr>
              <a:buSzPct val="75000"/>
              <a:buChar char=""/>
              <a:tabLst>
                <a:tab pos="286385" algn="l"/>
                <a:tab pos="287020" algn="l"/>
                <a:tab pos="2623185" algn="l"/>
                <a:tab pos="5289550" algn="l"/>
                <a:tab pos="8607425" algn="l"/>
              </a:tabLst>
            </a:pPr>
            <a:r>
              <a:rPr sz="2800" spc="-5" dirty="0">
                <a:latin typeface="Arial"/>
                <a:cs typeface="Arial"/>
              </a:rPr>
              <a:t>F</a:t>
            </a:r>
            <a:r>
              <a:rPr sz="2800" u="dash" spc="-5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luidization can </a:t>
            </a:r>
            <a:r>
              <a:rPr sz="2800" u="dash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be </a:t>
            </a:r>
            <a:r>
              <a:rPr sz="2800" u="dash" spc="-5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a highly effective</a:t>
            </a:r>
            <a:r>
              <a:rPr sz="2800" u="dash" spc="50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 </a:t>
            </a:r>
            <a:r>
              <a:rPr sz="2800" u="dash" spc="-5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method</a:t>
            </a:r>
            <a:r>
              <a:rPr sz="2800" u="dash" spc="5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 </a:t>
            </a:r>
            <a:r>
              <a:rPr sz="2800" u="dash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for 	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handling a fine</a:t>
            </a:r>
            <a:r>
              <a:rPr sz="2800" b="1" spc="9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bulk</a:t>
            </a:r>
            <a:r>
              <a:rPr sz="2800" b="1" spc="2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material	</a:t>
            </a:r>
            <a:r>
              <a:rPr sz="2800" spc="-5" dirty="0">
                <a:latin typeface="Arial"/>
                <a:cs typeface="Arial"/>
              </a:rPr>
              <a:t>in an aerated or </a:t>
            </a:r>
            <a:r>
              <a:rPr sz="2800" dirty="0">
                <a:latin typeface="Arial"/>
                <a:cs typeface="Arial"/>
              </a:rPr>
              <a:t>liquid-  like condition.	</a:t>
            </a:r>
            <a:r>
              <a:rPr sz="2800" spc="-5" dirty="0">
                <a:latin typeface="Arial"/>
                <a:cs typeface="Arial"/>
              </a:rPr>
              <a:t>Air or </a:t>
            </a:r>
            <a:r>
              <a:rPr sz="2800" dirty="0">
                <a:latin typeface="Arial"/>
                <a:cs typeface="Arial"/>
              </a:rPr>
              <a:t>another </a:t>
            </a:r>
            <a:r>
              <a:rPr sz="2800" spc="-5" dirty="0">
                <a:latin typeface="Arial"/>
                <a:cs typeface="Arial"/>
              </a:rPr>
              <a:t>gas </a:t>
            </a:r>
            <a:r>
              <a:rPr sz="2800" dirty="0">
                <a:latin typeface="Arial"/>
                <a:cs typeface="Arial"/>
              </a:rPr>
              <a:t>can be used </a:t>
            </a:r>
            <a:r>
              <a:rPr sz="2800" spc="-5" dirty="0">
                <a:latin typeface="Arial"/>
                <a:cs typeface="Arial"/>
              </a:rPr>
              <a:t>for  powder fluidization </a:t>
            </a:r>
            <a:r>
              <a:rPr sz="2800" dirty="0">
                <a:latin typeface="Arial"/>
                <a:cs typeface="Arial"/>
              </a:rPr>
              <a:t>either in </a:t>
            </a:r>
            <a:r>
              <a:rPr sz="2800" spc="-5" dirty="0">
                <a:latin typeface="Arial"/>
                <a:cs typeface="Arial"/>
              </a:rPr>
              <a:t>a fully fluidized </a:t>
            </a:r>
            <a:r>
              <a:rPr sz="2800" dirty="0">
                <a:latin typeface="Arial"/>
                <a:cs typeface="Arial"/>
              </a:rPr>
              <a:t>state </a:t>
            </a:r>
            <a:r>
              <a:rPr sz="2800" spc="-5" dirty="0">
                <a:latin typeface="Arial"/>
                <a:cs typeface="Arial"/>
              </a:rPr>
              <a:t>or  only in a </a:t>
            </a:r>
            <a:r>
              <a:rPr sz="2800" dirty="0">
                <a:latin typeface="Arial"/>
                <a:cs typeface="Arial"/>
              </a:rPr>
              <a:t>localized </a:t>
            </a:r>
            <a:r>
              <a:rPr sz="2800" spc="-5" dirty="0">
                <a:latin typeface="Arial"/>
                <a:cs typeface="Arial"/>
              </a:rPr>
              <a:t>manner with small amounts of gas  </a:t>
            </a:r>
            <a:r>
              <a:rPr sz="2800" spc="-35" dirty="0">
                <a:latin typeface="Arial"/>
                <a:cs typeface="Arial"/>
              </a:rPr>
              <a:t>flow.</a:t>
            </a:r>
            <a:endParaRPr sz="2800">
              <a:latin typeface="Arial"/>
              <a:cs typeface="Arial"/>
            </a:endParaRPr>
          </a:p>
          <a:p>
            <a:pPr marL="287020" marR="224154" indent="-274320">
              <a:lnSpc>
                <a:spcPct val="100000"/>
              </a:lnSpc>
              <a:spcBef>
                <a:spcPts val="605"/>
              </a:spcBef>
              <a:buClr>
                <a:srgbClr val="717BA2"/>
              </a:buClr>
              <a:buSzPct val="75000"/>
              <a:buChar char=""/>
              <a:tabLst>
                <a:tab pos="286385" algn="l"/>
                <a:tab pos="287020" algn="l"/>
              </a:tabLst>
            </a:pPr>
            <a:r>
              <a:rPr sz="2800" spc="-25" dirty="0">
                <a:latin typeface="Arial"/>
                <a:cs typeface="Arial"/>
              </a:rPr>
              <a:t>Typical </a:t>
            </a:r>
            <a:r>
              <a:rPr sz="2800" dirty="0">
                <a:latin typeface="Arial"/>
                <a:cs typeface="Arial"/>
              </a:rPr>
              <a:t>bulk solids suitable </a:t>
            </a:r>
            <a:r>
              <a:rPr sz="2800" spc="-5" dirty="0">
                <a:latin typeface="Arial"/>
                <a:cs typeface="Arial"/>
              </a:rPr>
              <a:t>for </a:t>
            </a:r>
            <a:r>
              <a:rPr sz="2800" dirty="0">
                <a:latin typeface="Arial"/>
                <a:cs typeface="Arial"/>
              </a:rPr>
              <a:t>fluidization have </a:t>
            </a:r>
            <a:r>
              <a:rPr sz="2800" spc="-5" dirty="0">
                <a:latin typeface="Arial"/>
                <a:cs typeface="Arial"/>
              </a:rPr>
              <a:t>a </a:t>
            </a:r>
            <a:r>
              <a:rPr sz="2800" dirty="0">
                <a:latin typeface="Arial"/>
                <a:cs typeface="Arial"/>
              </a:rPr>
              <a:t>fine  particle size, </a:t>
            </a:r>
            <a:r>
              <a:rPr sz="2800" spc="-5" dirty="0">
                <a:latin typeface="Arial"/>
                <a:cs typeface="Arial"/>
              </a:rPr>
              <a:t>a low </a:t>
            </a:r>
            <a:r>
              <a:rPr sz="2800" spc="-20" dirty="0">
                <a:latin typeface="Arial"/>
                <a:cs typeface="Arial"/>
              </a:rPr>
              <a:t>permeability, </a:t>
            </a:r>
            <a:r>
              <a:rPr sz="2800" spc="-5" dirty="0">
                <a:latin typeface="Arial"/>
                <a:cs typeface="Arial"/>
              </a:rPr>
              <a:t>and low cohesive  strength.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800" b="1" spc="-5" dirty="0">
                <a:latin typeface="Arial"/>
                <a:cs typeface="Arial"/>
              </a:rPr>
              <a:t>Advantages:</a:t>
            </a:r>
            <a:endParaRPr sz="2800">
              <a:latin typeface="Arial"/>
              <a:cs typeface="Arial"/>
            </a:endParaRPr>
          </a:p>
          <a:p>
            <a:pPr marL="287020" marR="932180" indent="-274320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000"/>
              <a:buChar char=""/>
              <a:tabLst>
                <a:tab pos="286385" algn="l"/>
                <a:tab pos="287020" algn="l"/>
                <a:tab pos="6560184" algn="l"/>
              </a:tabLst>
            </a:pPr>
            <a:r>
              <a:rPr sz="2800" spc="-5" dirty="0">
                <a:latin typeface="Arial"/>
                <a:cs typeface="Arial"/>
              </a:rPr>
              <a:t>Elimination or </a:t>
            </a:r>
            <a:r>
              <a:rPr sz="2800" dirty="0">
                <a:latin typeface="Arial"/>
                <a:cs typeface="Arial"/>
              </a:rPr>
              <a:t>reduction of </a:t>
            </a:r>
            <a:r>
              <a:rPr sz="2800" spc="-5" dirty="0">
                <a:latin typeface="Arial"/>
                <a:cs typeface="Arial"/>
              </a:rPr>
              <a:t>poor flow problems of  </a:t>
            </a:r>
            <a:r>
              <a:rPr sz="2800" spc="-25" dirty="0">
                <a:latin typeface="Arial"/>
                <a:cs typeface="Arial"/>
              </a:rPr>
              <a:t>powder, </a:t>
            </a:r>
            <a:r>
              <a:rPr sz="2800" dirty="0">
                <a:latin typeface="Arial"/>
                <a:cs typeface="Arial"/>
              </a:rPr>
              <a:t>Increased discharge</a:t>
            </a:r>
            <a:r>
              <a:rPr sz="2800" spc="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rate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from	hopper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6212535"/>
            <a:ext cx="55041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86385" algn="l"/>
              </a:tabLst>
            </a:pPr>
            <a:r>
              <a:rPr sz="2100" spc="-600" dirty="0">
                <a:solidFill>
                  <a:srgbClr val="717BA2"/>
                </a:solidFill>
                <a:latin typeface="Arial"/>
                <a:cs typeface="Arial"/>
              </a:rPr>
              <a:t>	</a:t>
            </a:r>
            <a:r>
              <a:rPr sz="2800" spc="-5" dirty="0">
                <a:latin typeface="Arial"/>
                <a:cs typeface="Arial"/>
              </a:rPr>
              <a:t>Reduction in </a:t>
            </a:r>
            <a:r>
              <a:rPr sz="2800" dirty="0">
                <a:latin typeface="Arial"/>
                <a:cs typeface="Arial"/>
              </a:rPr>
              <a:t>mixture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segregation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00953" y="6384442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464652"/>
                </a:solidFill>
                <a:latin typeface="Arial"/>
                <a:cs typeface="Arial"/>
              </a:rPr>
              <a:t>75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1227" y="2738627"/>
            <a:ext cx="8239125" cy="923925"/>
            <a:chOff x="681227" y="2738627"/>
            <a:chExt cx="8239125" cy="923925"/>
          </a:xfrm>
        </p:grpSpPr>
        <p:sp>
          <p:nvSpPr>
            <p:cNvPr id="3" name="object 3"/>
            <p:cNvSpPr/>
            <p:nvPr/>
          </p:nvSpPr>
          <p:spPr>
            <a:xfrm>
              <a:off x="685799" y="2743199"/>
              <a:ext cx="8229600" cy="914400"/>
            </a:xfrm>
            <a:custGeom>
              <a:avLst/>
              <a:gdLst/>
              <a:ahLst/>
              <a:cxnLst/>
              <a:rect l="l" t="t" r="r" b="b"/>
              <a:pathLst>
                <a:path w="8229600" h="914400">
                  <a:moveTo>
                    <a:pt x="8229600" y="0"/>
                  </a:moveTo>
                  <a:lnTo>
                    <a:pt x="0" y="0"/>
                  </a:lnTo>
                  <a:lnTo>
                    <a:pt x="0" y="914400"/>
                  </a:lnTo>
                  <a:lnTo>
                    <a:pt x="8229600" y="914400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BE9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85799" y="2743199"/>
              <a:ext cx="8229600" cy="914400"/>
            </a:xfrm>
            <a:custGeom>
              <a:avLst/>
              <a:gdLst/>
              <a:ahLst/>
              <a:cxnLst/>
              <a:rect l="l" t="t" r="r" b="b"/>
              <a:pathLst>
                <a:path w="8229600" h="914400">
                  <a:moveTo>
                    <a:pt x="0" y="914400"/>
                  </a:moveTo>
                  <a:lnTo>
                    <a:pt x="8229600" y="914400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9144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85800" y="2743200"/>
            <a:ext cx="8229600" cy="914400"/>
          </a:xfrm>
          <a:prstGeom prst="rect">
            <a:avLst/>
          </a:prstGeom>
        </p:spPr>
        <p:txBody>
          <a:bodyPr vert="horz" wrap="square" lIns="0" tIns="3638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865"/>
              </a:spcBef>
            </a:pPr>
            <a:r>
              <a:rPr sz="3200" u="none" spc="-5" dirty="0">
                <a:solidFill>
                  <a:srgbClr val="464652"/>
                </a:solidFill>
                <a:latin typeface="Bookman Uralic"/>
                <a:cs typeface="Bookman Uralic"/>
              </a:rPr>
              <a:t>Large Scale</a:t>
            </a:r>
            <a:r>
              <a:rPr sz="3200" u="none" dirty="0">
                <a:solidFill>
                  <a:srgbClr val="464652"/>
                </a:solidFill>
                <a:latin typeface="Bookman Uralic"/>
                <a:cs typeface="Bookman Uralic"/>
              </a:rPr>
              <a:t> </a:t>
            </a:r>
            <a:r>
              <a:rPr sz="3200" u="none" spc="-5" dirty="0">
                <a:solidFill>
                  <a:srgbClr val="464652"/>
                </a:solidFill>
                <a:latin typeface="Bookman Uralic"/>
                <a:cs typeface="Bookman Uralic"/>
              </a:rPr>
              <a:t>Equipment</a:t>
            </a:r>
            <a:endParaRPr sz="3200">
              <a:latin typeface="Bookman Uralic"/>
              <a:cs typeface="Bookman Ural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5987" y="6401332"/>
            <a:ext cx="27432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464652"/>
                </a:solidFill>
                <a:latin typeface="Arial"/>
                <a:cs typeface="Arial"/>
              </a:rPr>
              <a:pPr marL="38100">
                <a:lnSpc>
                  <a:spcPts val="1650"/>
                </a:lnSpc>
              </a:pPr>
              <a:t>76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353555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4151" y="6432803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0" y="0"/>
                </a:moveTo>
                <a:lnTo>
                  <a:pt x="0" y="190500"/>
                </a:lnTo>
                <a:lnTo>
                  <a:pt x="120396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452627" y="147828"/>
            <a:ext cx="8239125" cy="923925"/>
            <a:chOff x="452627" y="147828"/>
            <a:chExt cx="8239125" cy="923925"/>
          </a:xfrm>
        </p:grpSpPr>
        <p:sp>
          <p:nvSpPr>
            <p:cNvPr id="6" name="object 6"/>
            <p:cNvSpPr/>
            <p:nvPr/>
          </p:nvSpPr>
          <p:spPr>
            <a:xfrm>
              <a:off x="457199" y="152400"/>
              <a:ext cx="8229600" cy="914400"/>
            </a:xfrm>
            <a:custGeom>
              <a:avLst/>
              <a:gdLst/>
              <a:ahLst/>
              <a:cxnLst/>
              <a:rect l="l" t="t" r="r" b="b"/>
              <a:pathLst>
                <a:path w="8229600" h="914400">
                  <a:moveTo>
                    <a:pt x="8229600" y="0"/>
                  </a:moveTo>
                  <a:lnTo>
                    <a:pt x="0" y="0"/>
                  </a:lnTo>
                  <a:lnTo>
                    <a:pt x="0" y="914400"/>
                  </a:lnTo>
                  <a:lnTo>
                    <a:pt x="8229600" y="914400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BE9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7199" y="152400"/>
              <a:ext cx="8229600" cy="914400"/>
            </a:xfrm>
            <a:custGeom>
              <a:avLst/>
              <a:gdLst/>
              <a:ahLst/>
              <a:cxnLst/>
              <a:rect l="l" t="t" r="r" b="b"/>
              <a:pathLst>
                <a:path w="8229600" h="914400">
                  <a:moveTo>
                    <a:pt x="0" y="914400"/>
                  </a:moveTo>
                  <a:lnTo>
                    <a:pt x="8229600" y="914400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9144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1428750">
              <a:lnSpc>
                <a:spcPct val="100000"/>
              </a:lnSpc>
              <a:spcBef>
                <a:spcPts val="965"/>
              </a:spcBef>
              <a:tabLst>
                <a:tab pos="2004060" algn="l"/>
              </a:tabLst>
            </a:pPr>
            <a:r>
              <a:rPr sz="3200" u="none" dirty="0">
                <a:solidFill>
                  <a:srgbClr val="464652"/>
                </a:solidFill>
                <a:latin typeface="Bookman Uralic"/>
                <a:cs typeface="Bookman Uralic"/>
              </a:rPr>
              <a:t>I.	</a:t>
            </a:r>
            <a:r>
              <a:rPr sz="3200" u="none" spc="-5" dirty="0">
                <a:solidFill>
                  <a:srgbClr val="464652"/>
                </a:solidFill>
                <a:latin typeface="Bookman Uralic"/>
                <a:cs typeface="Bookman Uralic"/>
              </a:rPr>
              <a:t>Particle-size</a:t>
            </a:r>
            <a:r>
              <a:rPr sz="3200" u="none" spc="-25" dirty="0">
                <a:solidFill>
                  <a:srgbClr val="464652"/>
                </a:solidFill>
                <a:latin typeface="Bookman Uralic"/>
                <a:cs typeface="Bookman Uralic"/>
              </a:rPr>
              <a:t> </a:t>
            </a:r>
            <a:r>
              <a:rPr sz="3200" u="none" dirty="0">
                <a:solidFill>
                  <a:srgbClr val="464652"/>
                </a:solidFill>
                <a:latin typeface="Bookman Uralic"/>
                <a:cs typeface="Bookman Uralic"/>
              </a:rPr>
              <a:t>reduction</a:t>
            </a:r>
            <a:endParaRPr sz="3200">
              <a:latin typeface="Bookman Uralic"/>
              <a:cs typeface="Bookman Ural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5987" y="6401332"/>
            <a:ext cx="27432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464652"/>
                </a:solidFill>
                <a:latin typeface="Arial"/>
                <a:cs typeface="Arial"/>
              </a:rPr>
              <a:pPr marL="38100">
                <a:lnSpc>
                  <a:spcPts val="1650"/>
                </a:lnSpc>
              </a:pPr>
              <a:t>77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4939" y="1191513"/>
            <a:ext cx="8672830" cy="461772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286385" marR="5080" indent="-274320">
              <a:lnSpc>
                <a:spcPct val="90000"/>
              </a:lnSpc>
              <a:spcBef>
                <a:spcPts val="484"/>
              </a:spcBef>
              <a:buClr>
                <a:srgbClr val="717BA2"/>
              </a:buClr>
              <a:buSzPct val="75000"/>
              <a:buChar char=""/>
              <a:tabLst>
                <a:tab pos="287020" algn="l"/>
                <a:tab pos="2949575" algn="l"/>
              </a:tabLst>
            </a:pPr>
            <a:r>
              <a:rPr sz="3200" dirty="0">
                <a:latin typeface="Arial"/>
                <a:cs typeface="Arial"/>
              </a:rPr>
              <a:t>The </a:t>
            </a:r>
            <a:r>
              <a:rPr sz="3200" spc="-5" dirty="0">
                <a:latin typeface="Arial"/>
                <a:cs typeface="Arial"/>
              </a:rPr>
              <a:t>need </a:t>
            </a:r>
            <a:r>
              <a:rPr sz="3200" dirty="0">
                <a:latin typeface="Arial"/>
                <a:cs typeface="Arial"/>
              </a:rPr>
              <a:t>of size </a:t>
            </a:r>
            <a:r>
              <a:rPr sz="3200" spc="-5" dirty="0">
                <a:latin typeface="Arial"/>
                <a:cs typeface="Arial"/>
              </a:rPr>
              <a:t>reduction </a:t>
            </a:r>
            <a:r>
              <a:rPr sz="3200" dirty="0">
                <a:latin typeface="Arial"/>
                <a:cs typeface="Arial"/>
              </a:rPr>
              <a:t>can </a:t>
            </a:r>
            <a:r>
              <a:rPr sz="3200" spc="-10" dirty="0">
                <a:latin typeface="Arial"/>
                <a:cs typeface="Arial"/>
              </a:rPr>
              <a:t>be </a:t>
            </a:r>
            <a:r>
              <a:rPr sz="3200" dirty="0">
                <a:latin typeface="Arial"/>
                <a:cs typeface="Arial"/>
              </a:rPr>
              <a:t>to </a:t>
            </a: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improve  </a:t>
            </a: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solubility</a:t>
            </a:r>
            <a:r>
              <a:rPr sz="3200" spc="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thus	improve </a:t>
            </a: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its </a:t>
            </a:r>
            <a:r>
              <a:rPr sz="3200" spc="-20" dirty="0">
                <a:solidFill>
                  <a:srgbClr val="001F5F"/>
                </a:solidFill>
                <a:latin typeface="Arial"/>
                <a:cs typeface="Arial"/>
              </a:rPr>
              <a:t>bioavialability</a:t>
            </a:r>
            <a:r>
              <a:rPr sz="3200" spc="-20" dirty="0">
                <a:latin typeface="Arial"/>
                <a:cs typeface="Arial"/>
              </a:rPr>
              <a:t>. </a:t>
            </a:r>
            <a:r>
              <a:rPr sz="3200" dirty="0">
                <a:latin typeface="Arial"/>
                <a:cs typeface="Arial"/>
              </a:rPr>
              <a:t>In  case of </a:t>
            </a:r>
            <a:r>
              <a:rPr sz="3200" spc="-5" dirty="0">
                <a:latin typeface="Arial"/>
                <a:cs typeface="Arial"/>
              </a:rPr>
              <a:t>disperse </a:t>
            </a:r>
            <a:r>
              <a:rPr sz="3200" dirty="0">
                <a:latin typeface="Arial"/>
                <a:cs typeface="Arial"/>
              </a:rPr>
              <a:t>systems, it </a:t>
            </a:r>
            <a:r>
              <a:rPr sz="3200" spc="-5" dirty="0">
                <a:latin typeface="Arial"/>
                <a:cs typeface="Arial"/>
              </a:rPr>
              <a:t>helps </a:t>
            </a:r>
            <a:r>
              <a:rPr sz="3200" spc="-10" dirty="0">
                <a:latin typeface="Arial"/>
                <a:cs typeface="Arial"/>
              </a:rPr>
              <a:t>in</a:t>
            </a:r>
            <a:r>
              <a:rPr sz="3200" spc="-90" dirty="0"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improving  stability </a:t>
            </a:r>
            <a:r>
              <a:rPr sz="3200" i="1" dirty="0">
                <a:latin typeface="Arial"/>
                <a:cs typeface="Arial"/>
              </a:rPr>
              <a:t>(discussed</a:t>
            </a:r>
            <a:r>
              <a:rPr sz="3200" i="1" spc="-75" dirty="0">
                <a:latin typeface="Arial"/>
                <a:cs typeface="Arial"/>
              </a:rPr>
              <a:t> </a:t>
            </a:r>
            <a:r>
              <a:rPr sz="3200" i="1" spc="-5" dirty="0">
                <a:latin typeface="Arial"/>
                <a:cs typeface="Arial"/>
              </a:rPr>
              <a:t>earlier).</a:t>
            </a:r>
            <a:endParaRPr sz="3200">
              <a:latin typeface="Arial"/>
              <a:cs typeface="Arial"/>
            </a:endParaRPr>
          </a:p>
          <a:p>
            <a:pPr marL="286385" marR="325755" indent="-274320">
              <a:lnSpc>
                <a:spcPct val="90000"/>
              </a:lnSpc>
              <a:spcBef>
                <a:spcPts val="600"/>
              </a:spcBef>
              <a:buClr>
                <a:srgbClr val="717BA2"/>
              </a:buClr>
              <a:buSzPct val="75000"/>
              <a:buChar char=""/>
              <a:tabLst>
                <a:tab pos="287020" algn="l"/>
              </a:tabLst>
            </a:pPr>
            <a:r>
              <a:rPr sz="3200" dirty="0">
                <a:latin typeface="Arial"/>
                <a:cs typeface="Arial"/>
              </a:rPr>
              <a:t>The </a:t>
            </a:r>
            <a:r>
              <a:rPr sz="3200" spc="-5" dirty="0">
                <a:latin typeface="Arial"/>
                <a:cs typeface="Arial"/>
              </a:rPr>
              <a:t>function </a:t>
            </a:r>
            <a:r>
              <a:rPr sz="3200" dirty="0">
                <a:latin typeface="Arial"/>
                <a:cs typeface="Arial"/>
              </a:rPr>
              <a:t>of size </a:t>
            </a:r>
            <a:r>
              <a:rPr sz="3200" spc="-5" dirty="0">
                <a:latin typeface="Arial"/>
                <a:cs typeface="Arial"/>
              </a:rPr>
              <a:t>reduction may also be </a:t>
            </a:r>
            <a:r>
              <a:rPr sz="3200" spc="-220" dirty="0">
                <a:latin typeface="Arial"/>
                <a:cs typeface="Arial"/>
              </a:rPr>
              <a:t>to  </a:t>
            </a:r>
            <a:r>
              <a:rPr sz="3200" dirty="0">
                <a:latin typeface="Arial"/>
                <a:cs typeface="Arial"/>
              </a:rPr>
              <a:t>aid </a:t>
            </a:r>
            <a:r>
              <a:rPr sz="3200" spc="-10" dirty="0">
                <a:latin typeface="Arial"/>
                <a:cs typeface="Arial"/>
              </a:rPr>
              <a:t>efficient </a:t>
            </a:r>
            <a:r>
              <a:rPr sz="3200" dirty="0">
                <a:latin typeface="Arial"/>
                <a:cs typeface="Arial"/>
              </a:rPr>
              <a:t>processing of solid </a:t>
            </a:r>
            <a:r>
              <a:rPr sz="3200" spc="-5" dirty="0">
                <a:latin typeface="Arial"/>
                <a:cs typeface="Arial"/>
              </a:rPr>
              <a:t>particles </a:t>
            </a:r>
            <a:r>
              <a:rPr sz="3200" dirty="0">
                <a:latin typeface="Arial"/>
                <a:cs typeface="Arial"/>
              </a:rPr>
              <a:t>by  </a:t>
            </a:r>
            <a:r>
              <a:rPr sz="3200" spc="-5" dirty="0">
                <a:latin typeface="Arial"/>
                <a:cs typeface="Arial"/>
              </a:rPr>
              <a:t>facilitating </a:t>
            </a: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better powder</a:t>
            </a:r>
            <a:r>
              <a:rPr sz="32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mixing</a:t>
            </a:r>
            <a:r>
              <a:rPr sz="3200" spc="-5" dirty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 marL="286385" marR="9525" indent="-274320">
              <a:lnSpc>
                <a:spcPct val="90000"/>
              </a:lnSpc>
              <a:spcBef>
                <a:spcPts val="600"/>
              </a:spcBef>
              <a:buClr>
                <a:srgbClr val="717BA2"/>
              </a:buClr>
              <a:buSzPct val="75000"/>
              <a:buChar char=""/>
              <a:tabLst>
                <a:tab pos="287020" algn="l"/>
              </a:tabLst>
            </a:pPr>
            <a:r>
              <a:rPr sz="3200" spc="-5" dirty="0">
                <a:latin typeface="Arial"/>
                <a:cs typeface="Arial"/>
              </a:rPr>
              <a:t>There </a:t>
            </a:r>
            <a:r>
              <a:rPr sz="3200" dirty="0">
                <a:latin typeface="Arial"/>
                <a:cs typeface="Arial"/>
              </a:rPr>
              <a:t>are also some special </a:t>
            </a:r>
            <a:r>
              <a:rPr sz="3200" spc="-5" dirty="0">
                <a:latin typeface="Arial"/>
                <a:cs typeface="Arial"/>
              </a:rPr>
              <a:t>functions </a:t>
            </a:r>
            <a:r>
              <a:rPr sz="3200" dirty="0">
                <a:latin typeface="Arial"/>
                <a:cs typeface="Arial"/>
              </a:rPr>
              <a:t>of size  </a:t>
            </a:r>
            <a:r>
              <a:rPr sz="3200" spc="-5" dirty="0">
                <a:latin typeface="Arial"/>
                <a:cs typeface="Arial"/>
              </a:rPr>
              <a:t>reduction, </a:t>
            </a:r>
            <a:r>
              <a:rPr sz="3200" dirty="0">
                <a:latin typeface="Arial"/>
                <a:cs typeface="Arial"/>
              </a:rPr>
              <a:t>such as </a:t>
            </a:r>
            <a:r>
              <a:rPr sz="3200" spc="-5" dirty="0">
                <a:latin typeface="Arial"/>
                <a:cs typeface="Arial"/>
              </a:rPr>
              <a:t>reducing the bulk </a:t>
            </a:r>
            <a:r>
              <a:rPr sz="3200" dirty="0">
                <a:latin typeface="Arial"/>
                <a:cs typeface="Arial"/>
              </a:rPr>
              <a:t>volume</a:t>
            </a:r>
            <a:r>
              <a:rPr sz="3200" spc="-9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of  </a:t>
            </a:r>
            <a:r>
              <a:rPr sz="3200" dirty="0">
                <a:latin typeface="Arial"/>
                <a:cs typeface="Arial"/>
              </a:rPr>
              <a:t>a </a:t>
            </a:r>
            <a:r>
              <a:rPr sz="3200" spc="-5" dirty="0">
                <a:latin typeface="Arial"/>
                <a:cs typeface="Arial"/>
              </a:rPr>
              <a:t>material </a:t>
            </a:r>
            <a:r>
              <a:rPr sz="3200" dirty="0">
                <a:latin typeface="Arial"/>
                <a:cs typeface="Arial"/>
              </a:rPr>
              <a:t>to </a:t>
            </a: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improve transportation</a:t>
            </a:r>
            <a:r>
              <a:rPr sz="3200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spc="-30" dirty="0">
                <a:solidFill>
                  <a:srgbClr val="001F5F"/>
                </a:solidFill>
                <a:latin typeface="Arial"/>
                <a:cs typeface="Arial"/>
              </a:rPr>
              <a:t>efficiency</a:t>
            </a:r>
            <a:r>
              <a:rPr sz="3200" spc="-30" dirty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4151" y="6432803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0" y="0"/>
                </a:moveTo>
                <a:lnTo>
                  <a:pt x="0" y="190500"/>
                </a:lnTo>
                <a:lnTo>
                  <a:pt x="120396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5940" y="200355"/>
            <a:ext cx="519493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u="none" spc="-5" dirty="0">
                <a:solidFill>
                  <a:srgbClr val="FF0000"/>
                </a:solidFill>
                <a:latin typeface="Bookman Uralic"/>
                <a:cs typeface="Bookman Uralic"/>
              </a:rPr>
              <a:t>Size </a:t>
            </a:r>
            <a:r>
              <a:rPr sz="3200" u="none" dirty="0">
                <a:solidFill>
                  <a:srgbClr val="FF0000"/>
                </a:solidFill>
                <a:latin typeface="Bookman Uralic"/>
                <a:cs typeface="Bookman Uralic"/>
              </a:rPr>
              <a:t>Reduction</a:t>
            </a:r>
            <a:r>
              <a:rPr sz="3200" u="none" spc="-40" dirty="0">
                <a:solidFill>
                  <a:srgbClr val="FF0000"/>
                </a:solidFill>
                <a:latin typeface="Bookman Uralic"/>
                <a:cs typeface="Bookman Uralic"/>
              </a:rPr>
              <a:t> </a:t>
            </a:r>
            <a:r>
              <a:rPr sz="3200" u="none" dirty="0">
                <a:solidFill>
                  <a:srgbClr val="FF0000"/>
                </a:solidFill>
                <a:latin typeface="Bookman Uralic"/>
                <a:cs typeface="Bookman Uralic"/>
              </a:rPr>
              <a:t>methods</a:t>
            </a:r>
            <a:endParaRPr sz="3200">
              <a:latin typeface="Bookman Uralic"/>
              <a:cs typeface="Bookman Ural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5987" y="6401332"/>
            <a:ext cx="27432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464652"/>
                </a:solidFill>
                <a:latin typeface="Arial"/>
                <a:cs typeface="Arial"/>
              </a:rPr>
              <a:pPr marL="38100">
                <a:lnSpc>
                  <a:spcPts val="1650"/>
                </a:lnSpc>
              </a:pPr>
              <a:t>78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1140" y="781558"/>
            <a:ext cx="8684260" cy="57638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95"/>
              </a:spcBef>
              <a:buClr>
                <a:srgbClr val="717BA2"/>
              </a:buClr>
              <a:buSzPct val="75806"/>
              <a:buAutoNum type="arabicPeriod"/>
              <a:tabLst>
                <a:tab pos="527685" algn="l"/>
                <a:tab pos="528320" algn="l"/>
              </a:tabLst>
            </a:pPr>
            <a:r>
              <a:rPr sz="3100" b="1" spc="-5" dirty="0">
                <a:latin typeface="Arial"/>
                <a:cs typeface="Arial"/>
              </a:rPr>
              <a:t>Cutting method: </a:t>
            </a:r>
            <a:r>
              <a:rPr sz="3100" b="1" spc="-5" dirty="0">
                <a:solidFill>
                  <a:srgbClr val="6F2F9F"/>
                </a:solidFill>
                <a:latin typeface="Arial"/>
                <a:cs typeface="Arial"/>
              </a:rPr>
              <a:t>Cutter</a:t>
            </a:r>
            <a:r>
              <a:rPr sz="3100" b="1" spc="3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6F2F9F"/>
                </a:solidFill>
                <a:latin typeface="Arial"/>
                <a:cs typeface="Arial"/>
              </a:rPr>
              <a:t>mill</a:t>
            </a:r>
            <a:endParaRPr sz="3100">
              <a:latin typeface="Arial"/>
              <a:cs typeface="Arial"/>
            </a:endParaRPr>
          </a:p>
          <a:p>
            <a:pPr marL="527685" marR="5080" indent="-515620">
              <a:lnSpc>
                <a:spcPct val="150100"/>
              </a:lnSpc>
              <a:spcBef>
                <a:spcPts val="595"/>
              </a:spcBef>
              <a:buClr>
                <a:srgbClr val="717BA2"/>
              </a:buClr>
              <a:buSzPct val="75806"/>
              <a:buAutoNum type="arabicPeriod"/>
              <a:tabLst>
                <a:tab pos="527685" algn="l"/>
                <a:tab pos="528320" algn="l"/>
              </a:tabLst>
            </a:pPr>
            <a:r>
              <a:rPr sz="3100" b="1" spc="-5" dirty="0">
                <a:latin typeface="Arial"/>
                <a:cs typeface="Arial"/>
              </a:rPr>
              <a:t>Compression method: </a:t>
            </a:r>
            <a:r>
              <a:rPr sz="3100" b="1" spc="-5" dirty="0">
                <a:solidFill>
                  <a:srgbClr val="6F2F9F"/>
                </a:solidFill>
                <a:latin typeface="Arial"/>
                <a:cs typeface="Arial"/>
              </a:rPr>
              <a:t>Endrunner and edge  runner</a:t>
            </a:r>
            <a:r>
              <a:rPr sz="3100" b="1" spc="1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6F2F9F"/>
                </a:solidFill>
                <a:latin typeface="Arial"/>
                <a:cs typeface="Arial"/>
              </a:rPr>
              <a:t>mill</a:t>
            </a:r>
            <a:endParaRPr sz="3100">
              <a:latin typeface="Arial"/>
              <a:cs typeface="Arial"/>
            </a:endParaRPr>
          </a:p>
          <a:p>
            <a:pPr marL="527685" marR="5715" indent="-515620">
              <a:lnSpc>
                <a:spcPct val="150100"/>
              </a:lnSpc>
              <a:spcBef>
                <a:spcPts val="595"/>
              </a:spcBef>
              <a:buClr>
                <a:srgbClr val="717BA2"/>
              </a:buClr>
              <a:buSzPct val="75806"/>
              <a:buAutoNum type="arabicPeriod"/>
              <a:tabLst>
                <a:tab pos="527685" algn="l"/>
                <a:tab pos="528320" algn="l"/>
                <a:tab pos="2054860" algn="l"/>
                <a:tab pos="4123054" algn="l"/>
                <a:tab pos="5960110" algn="l"/>
                <a:tab pos="7007225" algn="l"/>
              </a:tabLst>
            </a:pPr>
            <a:r>
              <a:rPr sz="3100" b="1" spc="-5" dirty="0">
                <a:latin typeface="Arial"/>
                <a:cs typeface="Arial"/>
              </a:rPr>
              <a:t>Impact	metho</a:t>
            </a:r>
            <a:r>
              <a:rPr sz="3100" b="1" spc="5" dirty="0">
                <a:latin typeface="Arial"/>
                <a:cs typeface="Arial"/>
              </a:rPr>
              <a:t>d</a:t>
            </a:r>
            <a:r>
              <a:rPr sz="3100" b="1" spc="-5" dirty="0">
                <a:latin typeface="Arial"/>
                <a:cs typeface="Arial"/>
              </a:rPr>
              <a:t>:</a:t>
            </a:r>
            <a:r>
              <a:rPr sz="3100" b="1" dirty="0">
                <a:latin typeface="Arial"/>
                <a:cs typeface="Arial"/>
              </a:rPr>
              <a:t>	</a:t>
            </a:r>
            <a:r>
              <a:rPr sz="3100" b="1" spc="-5" dirty="0">
                <a:solidFill>
                  <a:srgbClr val="6F2F9F"/>
                </a:solidFill>
                <a:latin typeface="Arial"/>
                <a:cs typeface="Arial"/>
              </a:rPr>
              <a:t>H</a:t>
            </a:r>
            <a:r>
              <a:rPr sz="3100" b="1" dirty="0">
                <a:solidFill>
                  <a:srgbClr val="6F2F9F"/>
                </a:solidFill>
                <a:latin typeface="Arial"/>
                <a:cs typeface="Arial"/>
              </a:rPr>
              <a:t>a</a:t>
            </a:r>
            <a:r>
              <a:rPr sz="3100" b="1" spc="-5" dirty="0">
                <a:solidFill>
                  <a:srgbClr val="6F2F9F"/>
                </a:solidFill>
                <a:latin typeface="Arial"/>
                <a:cs typeface="Arial"/>
              </a:rPr>
              <a:t>m</a:t>
            </a:r>
            <a:r>
              <a:rPr sz="3100" b="1" dirty="0">
                <a:solidFill>
                  <a:srgbClr val="6F2F9F"/>
                </a:solidFill>
                <a:latin typeface="Arial"/>
                <a:cs typeface="Arial"/>
              </a:rPr>
              <a:t>m</a:t>
            </a:r>
            <a:r>
              <a:rPr sz="3100" b="1" spc="-5" dirty="0">
                <a:solidFill>
                  <a:srgbClr val="6F2F9F"/>
                </a:solidFill>
                <a:latin typeface="Arial"/>
                <a:cs typeface="Arial"/>
              </a:rPr>
              <a:t>er</a:t>
            </a:r>
            <a:r>
              <a:rPr sz="3100" b="1" dirty="0">
                <a:solidFill>
                  <a:srgbClr val="6F2F9F"/>
                </a:solidFill>
                <a:latin typeface="Arial"/>
                <a:cs typeface="Arial"/>
              </a:rPr>
              <a:t>	</a:t>
            </a:r>
            <a:r>
              <a:rPr sz="3100" b="1" spc="-5" dirty="0">
                <a:solidFill>
                  <a:srgbClr val="6F2F9F"/>
                </a:solidFill>
                <a:latin typeface="Arial"/>
                <a:cs typeface="Arial"/>
              </a:rPr>
              <a:t>mi</a:t>
            </a:r>
            <a:r>
              <a:rPr sz="3100" b="1" dirty="0">
                <a:solidFill>
                  <a:srgbClr val="6F2F9F"/>
                </a:solidFill>
                <a:latin typeface="Arial"/>
                <a:cs typeface="Arial"/>
              </a:rPr>
              <a:t>ll,	</a:t>
            </a:r>
            <a:r>
              <a:rPr sz="3100" b="1" spc="-5" dirty="0">
                <a:solidFill>
                  <a:srgbClr val="6F2F9F"/>
                </a:solidFill>
                <a:latin typeface="Arial"/>
                <a:cs typeface="Arial"/>
              </a:rPr>
              <a:t>vibra</a:t>
            </a:r>
            <a:r>
              <a:rPr sz="3100" b="1" dirty="0">
                <a:solidFill>
                  <a:srgbClr val="6F2F9F"/>
                </a:solidFill>
                <a:latin typeface="Arial"/>
                <a:cs typeface="Arial"/>
              </a:rPr>
              <a:t>t</a:t>
            </a:r>
            <a:r>
              <a:rPr sz="3100" b="1" spc="-5" dirty="0">
                <a:solidFill>
                  <a:srgbClr val="6F2F9F"/>
                </a:solidFill>
                <a:latin typeface="Arial"/>
                <a:cs typeface="Arial"/>
              </a:rPr>
              <a:t>ion  mill</a:t>
            </a:r>
            <a:endParaRPr sz="31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2460"/>
              </a:spcBef>
              <a:buClr>
                <a:srgbClr val="717BA2"/>
              </a:buClr>
              <a:buSzPct val="75806"/>
              <a:buAutoNum type="arabicPeriod"/>
              <a:tabLst>
                <a:tab pos="527685" algn="l"/>
                <a:tab pos="528320" algn="l"/>
                <a:tab pos="3942079" algn="l"/>
              </a:tabLst>
            </a:pPr>
            <a:r>
              <a:rPr sz="3100" b="1" spc="-5" dirty="0">
                <a:latin typeface="Arial"/>
                <a:cs typeface="Arial"/>
              </a:rPr>
              <a:t>Attrition</a:t>
            </a:r>
            <a:r>
              <a:rPr sz="3100" b="1" spc="75" dirty="0">
                <a:latin typeface="Arial"/>
                <a:cs typeface="Arial"/>
              </a:rPr>
              <a:t> </a:t>
            </a:r>
            <a:r>
              <a:rPr sz="3100" b="1" spc="-5" dirty="0">
                <a:latin typeface="Arial"/>
                <a:cs typeface="Arial"/>
              </a:rPr>
              <a:t>method:	</a:t>
            </a:r>
            <a:r>
              <a:rPr sz="3100" b="1" spc="-5" dirty="0">
                <a:solidFill>
                  <a:srgbClr val="6F2F9F"/>
                </a:solidFill>
                <a:latin typeface="Arial"/>
                <a:cs typeface="Arial"/>
              </a:rPr>
              <a:t>Roller</a:t>
            </a:r>
            <a:r>
              <a:rPr sz="3100" b="1" spc="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6F2F9F"/>
                </a:solidFill>
                <a:latin typeface="Arial"/>
                <a:cs typeface="Arial"/>
              </a:rPr>
              <a:t>mill</a:t>
            </a:r>
            <a:endParaRPr sz="31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2465"/>
              </a:spcBef>
              <a:buClr>
                <a:srgbClr val="717BA2"/>
              </a:buClr>
              <a:buSzPct val="75806"/>
              <a:buAutoNum type="arabicPeriod"/>
              <a:tabLst>
                <a:tab pos="527685" algn="l"/>
                <a:tab pos="528320" algn="l"/>
                <a:tab pos="2687320" algn="l"/>
                <a:tab pos="4193540" algn="l"/>
                <a:tab pos="5130800" algn="l"/>
                <a:tab pos="6965950" algn="l"/>
                <a:tab pos="7880350" algn="l"/>
              </a:tabLst>
            </a:pPr>
            <a:r>
              <a:rPr sz="3100" b="1" spc="-5" dirty="0">
                <a:latin typeface="Arial"/>
                <a:cs typeface="Arial"/>
              </a:rPr>
              <a:t>Combined	impact	and	</a:t>
            </a:r>
            <a:r>
              <a:rPr sz="3100" b="1" dirty="0">
                <a:latin typeface="Arial"/>
                <a:cs typeface="Arial"/>
              </a:rPr>
              <a:t>attrition:	</a:t>
            </a:r>
            <a:r>
              <a:rPr sz="3100" b="1" spc="-5" dirty="0">
                <a:solidFill>
                  <a:srgbClr val="6F2F9F"/>
                </a:solidFill>
                <a:latin typeface="Arial"/>
                <a:cs typeface="Arial"/>
              </a:rPr>
              <a:t>ball	mill,</a:t>
            </a:r>
            <a:endParaRPr sz="3100">
              <a:latin typeface="Arial"/>
              <a:cs typeface="Arial"/>
            </a:endParaRPr>
          </a:p>
          <a:p>
            <a:pPr marL="226060">
              <a:lnSpc>
                <a:spcPct val="100000"/>
              </a:lnSpc>
              <a:spcBef>
                <a:spcPts val="1860"/>
              </a:spcBef>
              <a:tabLst>
                <a:tab pos="527685" algn="l"/>
                <a:tab pos="8455025" algn="l"/>
              </a:tabLst>
            </a:pPr>
            <a:r>
              <a:rPr sz="3100" b="1" u="dash" spc="-5" dirty="0">
                <a:solidFill>
                  <a:srgbClr val="6F2F9F"/>
                </a:solidFill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 	Fluid energy</a:t>
            </a:r>
            <a:r>
              <a:rPr sz="3100" b="1" u="dash" spc="-55" dirty="0">
                <a:solidFill>
                  <a:srgbClr val="6F2F9F"/>
                </a:solidFill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 </a:t>
            </a:r>
            <a:r>
              <a:rPr sz="3100" b="1" u="dash" spc="-5" dirty="0">
                <a:solidFill>
                  <a:srgbClr val="6F2F9F"/>
                </a:solidFill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mill	</a:t>
            </a:r>
            <a:endParaRPr sz="3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4151" y="6432803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0" y="0"/>
                </a:moveTo>
                <a:lnTo>
                  <a:pt x="0" y="190500"/>
                </a:lnTo>
                <a:lnTo>
                  <a:pt x="120396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200355"/>
            <a:ext cx="519493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u="none" spc="-5" dirty="0">
                <a:solidFill>
                  <a:srgbClr val="FF0000"/>
                </a:solidFill>
                <a:latin typeface="Bookman Uralic"/>
                <a:cs typeface="Bookman Uralic"/>
              </a:rPr>
              <a:t>Size </a:t>
            </a:r>
            <a:r>
              <a:rPr sz="3200" u="none" dirty="0">
                <a:solidFill>
                  <a:srgbClr val="FF0000"/>
                </a:solidFill>
                <a:latin typeface="Bookman Uralic"/>
                <a:cs typeface="Bookman Uralic"/>
              </a:rPr>
              <a:t>Reduction</a:t>
            </a:r>
            <a:r>
              <a:rPr sz="3200" u="none" spc="-40" dirty="0">
                <a:solidFill>
                  <a:srgbClr val="FF0000"/>
                </a:solidFill>
                <a:latin typeface="Bookman Uralic"/>
                <a:cs typeface="Bookman Uralic"/>
              </a:rPr>
              <a:t> </a:t>
            </a:r>
            <a:r>
              <a:rPr sz="3200" u="none" dirty="0">
                <a:solidFill>
                  <a:srgbClr val="FF0000"/>
                </a:solidFill>
                <a:latin typeface="Bookman Uralic"/>
                <a:cs typeface="Bookman Uralic"/>
              </a:rPr>
              <a:t>methods</a:t>
            </a:r>
            <a:endParaRPr sz="3200">
              <a:latin typeface="Bookman Uralic"/>
              <a:cs typeface="Bookman Ural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5459" y="6583616"/>
            <a:ext cx="7846059" cy="4800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640"/>
              </a:lnSpc>
            </a:pPr>
            <a:r>
              <a:rPr sz="3200" spc="-10" dirty="0">
                <a:latin typeface="Arial"/>
                <a:cs typeface="Arial"/>
              </a:rPr>
              <a:t>sufficient </a:t>
            </a:r>
            <a:r>
              <a:rPr sz="3200" spc="-5" dirty="0">
                <a:latin typeface="Arial"/>
                <a:cs typeface="Arial"/>
              </a:rPr>
              <a:t>degree </a:t>
            </a:r>
            <a:r>
              <a:rPr sz="3200" dirty="0">
                <a:latin typeface="Arial"/>
                <a:cs typeface="Arial"/>
              </a:rPr>
              <a:t>of size </a:t>
            </a:r>
            <a:r>
              <a:rPr sz="3200" spc="-5" dirty="0">
                <a:latin typeface="Arial"/>
                <a:cs typeface="Arial"/>
              </a:rPr>
              <a:t>reduction has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been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1140" y="695728"/>
            <a:ext cx="8644890" cy="5387975"/>
          </a:xfrm>
          <a:prstGeom prst="rect">
            <a:avLst/>
          </a:prstGeom>
        </p:spPr>
        <p:txBody>
          <a:bodyPr vert="horz" wrap="square" lIns="0" tIns="177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0"/>
              </a:spcBef>
              <a:tabLst>
                <a:tab pos="8455025" algn="l"/>
              </a:tabLst>
            </a:pPr>
            <a:r>
              <a:rPr sz="3200" b="1" spc="-5" dirty="0">
                <a:solidFill>
                  <a:srgbClr val="6600FF"/>
                </a:solidFill>
                <a:latin typeface="Arial"/>
                <a:cs typeface="Arial"/>
              </a:rPr>
              <a:t>1</a:t>
            </a:r>
            <a:r>
              <a:rPr sz="3200" b="1" u="dash" spc="-5" dirty="0">
                <a:solidFill>
                  <a:srgbClr val="6600FF"/>
                </a:solidFill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. </a:t>
            </a:r>
            <a:r>
              <a:rPr sz="3200" b="1" u="dash" dirty="0">
                <a:solidFill>
                  <a:srgbClr val="6600FF"/>
                </a:solidFill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Cutting method- Cutter</a:t>
            </a:r>
            <a:r>
              <a:rPr sz="3200" b="1" u="dash" spc="-145" dirty="0">
                <a:solidFill>
                  <a:srgbClr val="6600FF"/>
                </a:solidFill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 </a:t>
            </a:r>
            <a:r>
              <a:rPr sz="3200" b="1" u="dash" spc="-5" dirty="0">
                <a:solidFill>
                  <a:srgbClr val="6600FF"/>
                </a:solidFill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mill	</a:t>
            </a:r>
            <a:endParaRPr sz="3200">
              <a:latin typeface="Arial"/>
              <a:cs typeface="Arial"/>
            </a:endParaRPr>
          </a:p>
          <a:p>
            <a:pPr marL="286385" marR="5080" indent="-274320">
              <a:lnSpc>
                <a:spcPct val="100000"/>
              </a:lnSpc>
              <a:spcBef>
                <a:spcPts val="1310"/>
              </a:spcBef>
              <a:buClr>
                <a:srgbClr val="717BA2"/>
              </a:buClr>
              <a:buSzPct val="75000"/>
              <a:buChar char=""/>
              <a:tabLst>
                <a:tab pos="287020" algn="l"/>
              </a:tabLst>
            </a:pPr>
            <a:r>
              <a:rPr sz="3200" dirty="0">
                <a:latin typeface="Arial"/>
                <a:cs typeface="Arial"/>
              </a:rPr>
              <a:t>A cutter </a:t>
            </a:r>
            <a:r>
              <a:rPr sz="3200" spc="-5" dirty="0">
                <a:latin typeface="Arial"/>
                <a:cs typeface="Arial"/>
              </a:rPr>
              <a:t>mill </a:t>
            </a:r>
            <a:r>
              <a:rPr sz="3200" dirty="0">
                <a:latin typeface="Arial"/>
                <a:cs typeface="Arial"/>
              </a:rPr>
              <a:t>consists of a </a:t>
            </a:r>
            <a:r>
              <a:rPr sz="3200" b="1" dirty="0">
                <a:latin typeface="Arial"/>
                <a:cs typeface="Arial"/>
              </a:rPr>
              <a:t>series of rotating  </a:t>
            </a:r>
            <a:r>
              <a:rPr sz="3200" b="1" spc="-5" dirty="0">
                <a:latin typeface="Arial"/>
                <a:cs typeface="Arial"/>
              </a:rPr>
              <a:t>knives </a:t>
            </a:r>
            <a:r>
              <a:rPr sz="3200" spc="-5" dirty="0">
                <a:latin typeface="Arial"/>
                <a:cs typeface="Arial"/>
              </a:rPr>
              <a:t>attached </a:t>
            </a:r>
            <a:r>
              <a:rPr sz="3200" dirty="0">
                <a:latin typeface="Arial"/>
                <a:cs typeface="Arial"/>
              </a:rPr>
              <a:t>to a </a:t>
            </a:r>
            <a:r>
              <a:rPr sz="3200" spc="-5" dirty="0">
                <a:latin typeface="Arial"/>
                <a:cs typeface="Arial"/>
              </a:rPr>
              <a:t>horizontal rotor </a:t>
            </a:r>
            <a:r>
              <a:rPr sz="3200" dirty="0">
                <a:latin typeface="Arial"/>
                <a:cs typeface="Arial"/>
              </a:rPr>
              <a:t>which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act  </a:t>
            </a:r>
            <a:r>
              <a:rPr sz="3200" spc="-5" dirty="0">
                <a:latin typeface="Arial"/>
                <a:cs typeface="Arial"/>
              </a:rPr>
              <a:t>against </a:t>
            </a:r>
            <a:r>
              <a:rPr sz="3200" dirty="0">
                <a:latin typeface="Arial"/>
                <a:cs typeface="Arial"/>
              </a:rPr>
              <a:t>a </a:t>
            </a:r>
            <a:r>
              <a:rPr sz="3200" spc="-5" dirty="0">
                <a:latin typeface="Arial"/>
                <a:cs typeface="Arial"/>
              </a:rPr>
              <a:t>series </a:t>
            </a:r>
            <a:r>
              <a:rPr sz="3200" dirty="0">
                <a:latin typeface="Arial"/>
                <a:cs typeface="Arial"/>
              </a:rPr>
              <a:t>of </a:t>
            </a:r>
            <a:r>
              <a:rPr sz="3200" b="1" spc="-5" dirty="0">
                <a:latin typeface="Arial"/>
                <a:cs typeface="Arial"/>
              </a:rPr>
              <a:t>stationary knives  </a:t>
            </a:r>
            <a:r>
              <a:rPr sz="3200" spc="-5" dirty="0">
                <a:latin typeface="Arial"/>
                <a:cs typeface="Arial"/>
              </a:rPr>
              <a:t>attached </a:t>
            </a:r>
            <a:r>
              <a:rPr sz="3200" dirty="0">
                <a:latin typeface="Arial"/>
                <a:cs typeface="Arial"/>
              </a:rPr>
              <a:t>to the </a:t>
            </a:r>
            <a:r>
              <a:rPr sz="3200" spc="-5" dirty="0">
                <a:latin typeface="Arial"/>
                <a:cs typeface="Arial"/>
              </a:rPr>
              <a:t>mill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casing.</a:t>
            </a:r>
            <a:endParaRPr sz="3200">
              <a:latin typeface="Arial"/>
              <a:cs typeface="Arial"/>
            </a:endParaRPr>
          </a:p>
          <a:p>
            <a:pPr marL="286385" marR="522605" indent="-274320">
              <a:lnSpc>
                <a:spcPct val="100000"/>
              </a:lnSpc>
              <a:spcBef>
                <a:spcPts val="605"/>
              </a:spcBef>
              <a:buClr>
                <a:srgbClr val="717BA2"/>
              </a:buClr>
              <a:buSzPct val="75000"/>
              <a:buChar char=""/>
              <a:tabLst>
                <a:tab pos="287020" algn="l"/>
              </a:tabLst>
            </a:pPr>
            <a:r>
              <a:rPr sz="3200" spc="-5" dirty="0">
                <a:latin typeface="Arial"/>
                <a:cs typeface="Arial"/>
              </a:rPr>
              <a:t>During milling, </a:t>
            </a:r>
            <a:r>
              <a:rPr sz="3200" dirty="0">
                <a:latin typeface="Arial"/>
                <a:cs typeface="Arial"/>
              </a:rPr>
              <a:t>size </a:t>
            </a:r>
            <a:r>
              <a:rPr sz="3200" spc="-5" dirty="0">
                <a:latin typeface="Arial"/>
                <a:cs typeface="Arial"/>
              </a:rPr>
              <a:t>reduction </a:t>
            </a:r>
            <a:r>
              <a:rPr sz="3200" dirty="0">
                <a:latin typeface="Arial"/>
                <a:cs typeface="Arial"/>
              </a:rPr>
              <a:t>occurs by  fracture of particles </a:t>
            </a:r>
            <a:r>
              <a:rPr sz="3200" spc="-5" dirty="0">
                <a:latin typeface="Arial"/>
                <a:cs typeface="Arial"/>
              </a:rPr>
              <a:t>between </a:t>
            </a:r>
            <a:r>
              <a:rPr sz="3200" dirty="0">
                <a:latin typeface="Arial"/>
                <a:cs typeface="Arial"/>
              </a:rPr>
              <a:t>the two </a:t>
            </a:r>
            <a:r>
              <a:rPr sz="3200" spc="-5" dirty="0">
                <a:latin typeface="Arial"/>
                <a:cs typeface="Arial"/>
              </a:rPr>
              <a:t>sets</a:t>
            </a:r>
            <a:r>
              <a:rPr sz="3200" spc="-13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of  </a:t>
            </a:r>
            <a:r>
              <a:rPr sz="3200" dirty="0">
                <a:latin typeface="Arial"/>
                <a:cs typeface="Arial"/>
              </a:rPr>
              <a:t>knives, which </a:t>
            </a:r>
            <a:r>
              <a:rPr sz="3200" spc="-5" dirty="0">
                <a:latin typeface="Arial"/>
                <a:cs typeface="Arial"/>
              </a:rPr>
              <a:t>have </a:t>
            </a:r>
            <a:r>
              <a:rPr sz="3200" dirty="0">
                <a:latin typeface="Arial"/>
                <a:cs typeface="Arial"/>
              </a:rPr>
              <a:t>a </a:t>
            </a:r>
            <a:r>
              <a:rPr sz="3200" spc="-5" dirty="0">
                <a:latin typeface="Arial"/>
                <a:cs typeface="Arial"/>
              </a:rPr>
              <a:t>clearance </a:t>
            </a:r>
            <a:r>
              <a:rPr sz="3200" dirty="0">
                <a:latin typeface="Arial"/>
                <a:cs typeface="Arial"/>
              </a:rPr>
              <a:t>of a </a:t>
            </a:r>
            <a:r>
              <a:rPr sz="3200" spc="-5" dirty="0">
                <a:latin typeface="Arial"/>
                <a:cs typeface="Arial"/>
              </a:rPr>
              <a:t>few  millimetres.</a:t>
            </a:r>
            <a:endParaRPr sz="32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05"/>
              </a:spcBef>
              <a:buClr>
                <a:srgbClr val="717BA2"/>
              </a:buClr>
              <a:buSzPct val="75000"/>
              <a:buChar char=""/>
              <a:tabLst>
                <a:tab pos="287020" algn="l"/>
              </a:tabLst>
            </a:pPr>
            <a:r>
              <a:rPr sz="3200" dirty="0">
                <a:latin typeface="Arial"/>
                <a:cs typeface="Arial"/>
              </a:rPr>
              <a:t>A screen is </a:t>
            </a:r>
            <a:r>
              <a:rPr sz="3200" spc="-5" dirty="0">
                <a:latin typeface="Arial"/>
                <a:cs typeface="Arial"/>
              </a:rPr>
              <a:t>fitted </a:t>
            </a:r>
            <a:r>
              <a:rPr sz="3200" dirty="0">
                <a:latin typeface="Arial"/>
                <a:cs typeface="Arial"/>
              </a:rPr>
              <a:t>in </a:t>
            </a:r>
            <a:r>
              <a:rPr sz="3200" spc="-5" dirty="0">
                <a:latin typeface="Arial"/>
                <a:cs typeface="Arial"/>
              </a:rPr>
              <a:t>the base </a:t>
            </a:r>
            <a:r>
              <a:rPr sz="3200" dirty="0">
                <a:latin typeface="Arial"/>
                <a:cs typeface="Arial"/>
              </a:rPr>
              <a:t>of the </a:t>
            </a:r>
            <a:r>
              <a:rPr sz="3200" spc="-5" dirty="0">
                <a:latin typeface="Arial"/>
                <a:cs typeface="Arial"/>
              </a:rPr>
              <a:t>mill</a:t>
            </a:r>
            <a:r>
              <a:rPr sz="3200" spc="-28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casing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500" y="6057087"/>
            <a:ext cx="82550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241665" algn="l"/>
              </a:tabLst>
            </a:pPr>
            <a:r>
              <a:rPr sz="3200" u="dash" spc="-415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 </a:t>
            </a:r>
            <a:r>
              <a:rPr sz="3200" u="dash" spc="-5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and acts </a:t>
            </a:r>
            <a:r>
              <a:rPr sz="3200" u="dash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to </a:t>
            </a:r>
            <a:r>
              <a:rPr sz="3200" u="dash" spc="-5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retain material </a:t>
            </a:r>
            <a:r>
              <a:rPr sz="3200" u="dash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in the </a:t>
            </a:r>
            <a:r>
              <a:rPr sz="3200" u="dash" spc="-5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mill until</a:t>
            </a:r>
            <a:r>
              <a:rPr sz="3200" u="dash" spc="-50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 </a:t>
            </a:r>
            <a:r>
              <a:rPr sz="3200" u="dash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a	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1387" y="6384442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464652"/>
                </a:solidFill>
                <a:latin typeface="Arial"/>
                <a:cs typeface="Arial"/>
              </a:rPr>
              <a:t>79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353555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4151" y="6432803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0" y="0"/>
                </a:moveTo>
                <a:lnTo>
                  <a:pt x="0" y="190500"/>
                </a:lnTo>
                <a:lnTo>
                  <a:pt x="120396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65985" y="228346"/>
            <a:ext cx="48107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u="none" spc="-10" dirty="0">
                <a:solidFill>
                  <a:srgbClr val="C00000"/>
                </a:solidFill>
                <a:latin typeface="Times New Roman"/>
                <a:cs typeface="Times New Roman"/>
              </a:rPr>
              <a:t>Properties </a:t>
            </a:r>
            <a:r>
              <a:rPr sz="4000" u="none" spc="-5" dirty="0">
                <a:solidFill>
                  <a:srgbClr val="C00000"/>
                </a:solidFill>
                <a:latin typeface="Times New Roman"/>
                <a:cs typeface="Times New Roman"/>
              </a:rPr>
              <a:t>of</a:t>
            </a:r>
            <a:r>
              <a:rPr sz="4000" u="none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4000" u="none" spc="-5" dirty="0">
                <a:solidFill>
                  <a:srgbClr val="C00000"/>
                </a:solidFill>
                <a:latin typeface="Times New Roman"/>
                <a:cs typeface="Times New Roman"/>
              </a:rPr>
              <a:t>Powders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5987" y="6401332"/>
            <a:ext cx="17589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464652"/>
                </a:solidFill>
                <a:latin typeface="Arial"/>
                <a:cs typeface="Arial"/>
              </a:rPr>
              <a:pPr marL="38100">
                <a:lnSpc>
                  <a:spcPts val="1650"/>
                </a:lnSpc>
              </a:pPr>
              <a:t>8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" y="1237234"/>
            <a:ext cx="8309609" cy="3470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685" marR="107314" indent="-515620">
              <a:lnSpc>
                <a:spcPct val="100000"/>
              </a:lnSpc>
              <a:spcBef>
                <a:spcPts val="100"/>
              </a:spcBef>
              <a:buSzPct val="75000"/>
              <a:buAutoNum type="arabicPeriod"/>
              <a:tabLst>
                <a:tab pos="527685" algn="l"/>
                <a:tab pos="528320" algn="l"/>
              </a:tabLst>
            </a:pPr>
            <a:r>
              <a:rPr sz="3600" b="1" dirty="0">
                <a:latin typeface="Times New Roman"/>
                <a:cs typeface="Times New Roman"/>
              </a:rPr>
              <a:t>Fundamental </a:t>
            </a:r>
            <a:r>
              <a:rPr sz="3600" b="1" spc="-10" dirty="0">
                <a:latin typeface="Times New Roman"/>
                <a:cs typeface="Times New Roman"/>
              </a:rPr>
              <a:t>properties </a:t>
            </a:r>
            <a:r>
              <a:rPr sz="3600" spc="-5" dirty="0">
                <a:latin typeface="Times New Roman"/>
                <a:cs typeface="Times New Roman"/>
              </a:rPr>
              <a:t>:-These  properties relate </a:t>
            </a:r>
            <a:r>
              <a:rPr sz="3600" dirty="0">
                <a:latin typeface="Times New Roman"/>
                <a:cs typeface="Times New Roman"/>
              </a:rPr>
              <a:t>to </a:t>
            </a:r>
            <a:r>
              <a:rPr sz="3600" spc="-5" dirty="0">
                <a:latin typeface="Times New Roman"/>
                <a:cs typeface="Times New Roman"/>
              </a:rPr>
              <a:t>the individual</a:t>
            </a:r>
            <a:r>
              <a:rPr sz="3600" spc="60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particle.</a:t>
            </a: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Times New Roman"/>
              <a:buAutoNum type="arabicPeriod"/>
            </a:pPr>
            <a:endParaRPr sz="4800">
              <a:latin typeface="Times New Roman"/>
              <a:cs typeface="Times New Roman"/>
            </a:endParaRPr>
          </a:p>
          <a:p>
            <a:pPr marL="527685" marR="5080" indent="-515620">
              <a:lnSpc>
                <a:spcPct val="100000"/>
              </a:lnSpc>
              <a:buSzPct val="75000"/>
              <a:buAutoNum type="arabicPeriod"/>
              <a:tabLst>
                <a:tab pos="527685" algn="l"/>
                <a:tab pos="528320" algn="l"/>
              </a:tabLst>
            </a:pPr>
            <a:r>
              <a:rPr sz="3600" b="1" spc="-5" dirty="0">
                <a:latin typeface="Times New Roman"/>
                <a:cs typeface="Times New Roman"/>
              </a:rPr>
              <a:t>Derived </a:t>
            </a:r>
            <a:r>
              <a:rPr sz="3600" b="1" spc="-10" dirty="0">
                <a:latin typeface="Times New Roman"/>
                <a:cs typeface="Times New Roman"/>
              </a:rPr>
              <a:t>properties </a:t>
            </a:r>
            <a:r>
              <a:rPr sz="3600" spc="-5" dirty="0">
                <a:latin typeface="Times New Roman"/>
                <a:cs typeface="Times New Roman"/>
              </a:rPr>
              <a:t>:- </a:t>
            </a:r>
            <a:r>
              <a:rPr sz="3600" dirty="0">
                <a:latin typeface="Times New Roman"/>
                <a:cs typeface="Times New Roman"/>
              </a:rPr>
              <a:t>They are </a:t>
            </a:r>
            <a:r>
              <a:rPr sz="3600" spc="-5" dirty="0">
                <a:latin typeface="Times New Roman"/>
                <a:cs typeface="Times New Roman"/>
              </a:rPr>
              <a:t>dependent  </a:t>
            </a:r>
            <a:r>
              <a:rPr sz="3600" dirty="0">
                <a:latin typeface="Times New Roman"/>
                <a:cs typeface="Times New Roman"/>
              </a:rPr>
              <a:t>on </a:t>
            </a:r>
            <a:r>
              <a:rPr sz="3600" spc="-5" dirty="0">
                <a:latin typeface="Times New Roman"/>
                <a:cs typeface="Times New Roman"/>
              </a:rPr>
              <a:t>fundamental properties </a:t>
            </a:r>
            <a:r>
              <a:rPr sz="3600" dirty="0">
                <a:latin typeface="Times New Roman"/>
                <a:cs typeface="Times New Roman"/>
              </a:rPr>
              <a:t>&amp; define the  factors relating to their</a:t>
            </a:r>
            <a:r>
              <a:rPr sz="3600" spc="-3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measurement.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6353555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4151" y="6432803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0" y="0"/>
                </a:moveTo>
                <a:lnTo>
                  <a:pt x="0" y="190500"/>
                </a:lnTo>
                <a:lnTo>
                  <a:pt x="120396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31140" y="325882"/>
            <a:ext cx="8468360" cy="5467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717BA2"/>
              </a:buClr>
              <a:buSzPct val="75000"/>
              <a:buChar char=""/>
              <a:tabLst>
                <a:tab pos="287020" algn="l"/>
              </a:tabLst>
            </a:pPr>
            <a:r>
              <a:rPr sz="3200" dirty="0">
                <a:latin typeface="Arial"/>
                <a:cs typeface="Arial"/>
              </a:rPr>
              <a:t>The </a:t>
            </a:r>
            <a:r>
              <a:rPr sz="3200" spc="-5" dirty="0">
                <a:latin typeface="Arial"/>
                <a:cs typeface="Arial"/>
              </a:rPr>
              <a:t>high shear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rates</a:t>
            </a:r>
            <a:endParaRPr sz="3200">
              <a:latin typeface="Arial"/>
              <a:cs typeface="Arial"/>
            </a:endParaRPr>
          </a:p>
          <a:p>
            <a:pPr marL="286385" marR="5080" indent="-60960">
              <a:lnSpc>
                <a:spcPct val="100000"/>
              </a:lnSpc>
              <a:tabLst>
                <a:tab pos="8455025" algn="l"/>
              </a:tabLst>
            </a:pPr>
            <a:r>
              <a:rPr sz="3200" u="dash" spc="-415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 </a:t>
            </a:r>
            <a:r>
              <a:rPr sz="3200" u="dash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present in</a:t>
            </a:r>
            <a:r>
              <a:rPr sz="3200" u="dash" spc="-90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 </a:t>
            </a:r>
            <a:r>
              <a:rPr sz="3200" u="dash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cutter</a:t>
            </a:r>
            <a:r>
              <a:rPr sz="3200" u="dash" spc="-50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 </a:t>
            </a:r>
            <a:r>
              <a:rPr sz="3200" u="dash" spc="-5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mills </a:t>
            </a:r>
            <a:r>
              <a:rPr sz="3200" u="dash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	</a:t>
            </a:r>
            <a:r>
              <a:rPr sz="3200" dirty="0">
                <a:latin typeface="Arial"/>
                <a:cs typeface="Arial"/>
              </a:rPr>
              <a:t>                                    are </a:t>
            </a:r>
            <a:r>
              <a:rPr sz="3200" spc="-5" dirty="0">
                <a:latin typeface="Arial"/>
                <a:cs typeface="Arial"/>
              </a:rPr>
              <a:t>useful </a:t>
            </a:r>
            <a:r>
              <a:rPr sz="3200" dirty="0">
                <a:latin typeface="Arial"/>
                <a:cs typeface="Arial"/>
              </a:rPr>
              <a:t>in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producing</a:t>
            </a:r>
            <a:endParaRPr sz="3200">
              <a:latin typeface="Arial"/>
              <a:cs typeface="Arial"/>
            </a:endParaRPr>
          </a:p>
          <a:p>
            <a:pPr marL="286385" marR="3979545">
              <a:lnSpc>
                <a:spcPct val="100000"/>
              </a:lnSpc>
            </a:pPr>
            <a:r>
              <a:rPr sz="3200" dirty="0">
                <a:latin typeface="Arial"/>
                <a:cs typeface="Arial"/>
              </a:rPr>
              <a:t>a </a:t>
            </a:r>
            <a:r>
              <a:rPr sz="3200" b="1" dirty="0">
                <a:latin typeface="Arial"/>
                <a:cs typeface="Arial"/>
              </a:rPr>
              <a:t>coarse degree of  size reduction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dried  granulations prior </a:t>
            </a:r>
            <a:r>
              <a:rPr sz="3200" dirty="0">
                <a:latin typeface="Arial"/>
                <a:cs typeface="Arial"/>
              </a:rPr>
              <a:t>to  </a:t>
            </a:r>
            <a:r>
              <a:rPr sz="3200" spc="-5" dirty="0">
                <a:latin typeface="Arial"/>
                <a:cs typeface="Arial"/>
              </a:rPr>
              <a:t>tableting.</a:t>
            </a:r>
            <a:endParaRPr sz="3200">
              <a:latin typeface="Arial"/>
              <a:cs typeface="Arial"/>
            </a:endParaRPr>
          </a:p>
          <a:p>
            <a:pPr marL="286385" marR="4180204" indent="-274320">
              <a:lnSpc>
                <a:spcPct val="100000"/>
              </a:lnSpc>
              <a:spcBef>
                <a:spcPts val="605"/>
              </a:spcBef>
              <a:buClr>
                <a:srgbClr val="717BA2"/>
              </a:buClr>
              <a:buSzPct val="75000"/>
              <a:buChar char=""/>
              <a:tabLst>
                <a:tab pos="287020" algn="l"/>
              </a:tabLst>
            </a:pPr>
            <a:r>
              <a:rPr sz="3200" dirty="0">
                <a:latin typeface="Arial"/>
                <a:cs typeface="Arial"/>
              </a:rPr>
              <a:t>Used for </a:t>
            </a:r>
            <a:r>
              <a:rPr sz="3200" spc="-5" dirty="0">
                <a:latin typeface="Arial"/>
                <a:cs typeface="Arial"/>
              </a:rPr>
              <a:t>fibrous </a:t>
            </a:r>
            <a:r>
              <a:rPr sz="3200" spc="-100" dirty="0">
                <a:latin typeface="Arial"/>
                <a:cs typeface="Arial"/>
              </a:rPr>
              <a:t>crude  </a:t>
            </a:r>
            <a:r>
              <a:rPr sz="3200" spc="-5" dirty="0">
                <a:latin typeface="Arial"/>
                <a:cs typeface="Arial"/>
              </a:rPr>
              <a:t>drugs </a:t>
            </a:r>
            <a:r>
              <a:rPr sz="3200" dirty="0">
                <a:latin typeface="Arial"/>
                <a:cs typeface="Arial"/>
              </a:rPr>
              <a:t>such as roots,  </a:t>
            </a:r>
            <a:r>
              <a:rPr sz="3200" spc="-5" dirty="0">
                <a:latin typeface="Arial"/>
                <a:cs typeface="Arial"/>
              </a:rPr>
              <a:t>peels </a:t>
            </a:r>
            <a:r>
              <a:rPr sz="3200" dirty="0">
                <a:latin typeface="Arial"/>
                <a:cs typeface="Arial"/>
              </a:rPr>
              <a:t>or </a:t>
            </a:r>
            <a:r>
              <a:rPr sz="3200" spc="-5" dirty="0">
                <a:latin typeface="Arial"/>
                <a:cs typeface="Arial"/>
              </a:rPr>
              <a:t>barks </a:t>
            </a:r>
            <a:r>
              <a:rPr sz="3200" dirty="0">
                <a:latin typeface="Arial"/>
                <a:cs typeface="Arial"/>
              </a:rPr>
              <a:t>prior to  extraction.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724400" y="304800"/>
            <a:ext cx="4419599" cy="6172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65987" y="6401332"/>
            <a:ext cx="27432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464652"/>
                </a:solidFill>
                <a:latin typeface="Arial"/>
                <a:cs typeface="Arial"/>
              </a:rPr>
              <a:pPr marL="38100">
                <a:lnSpc>
                  <a:spcPts val="1650"/>
                </a:lnSpc>
              </a:pPr>
              <a:t>80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353555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4151" y="6432803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0" y="0"/>
                </a:moveTo>
                <a:lnTo>
                  <a:pt x="0" y="190500"/>
                </a:lnTo>
                <a:lnTo>
                  <a:pt x="120396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95400" y="152397"/>
            <a:ext cx="6781800" cy="6705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261228" y="554482"/>
            <a:ext cx="22866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spc="-5" dirty="0">
                <a:solidFill>
                  <a:srgbClr val="6600FF"/>
                </a:solidFill>
              </a:rPr>
              <a:t>Cutter</a:t>
            </a:r>
            <a:r>
              <a:rPr u="none" spc="-65" dirty="0">
                <a:solidFill>
                  <a:srgbClr val="6600FF"/>
                </a:solidFill>
              </a:rPr>
              <a:t> </a:t>
            </a:r>
            <a:r>
              <a:rPr u="none" dirty="0">
                <a:solidFill>
                  <a:srgbClr val="6600FF"/>
                </a:solidFill>
              </a:rPr>
              <a:t>mill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65987" y="6401332"/>
            <a:ext cx="27432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464652"/>
                </a:solidFill>
                <a:latin typeface="Arial"/>
                <a:cs typeface="Arial"/>
              </a:rPr>
              <a:pPr marL="38100">
                <a:lnSpc>
                  <a:spcPts val="1650"/>
                </a:lnSpc>
              </a:pPr>
              <a:t>81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6353555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4151" y="6432803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0" y="0"/>
                </a:moveTo>
                <a:lnTo>
                  <a:pt x="0" y="190500"/>
                </a:lnTo>
                <a:lnTo>
                  <a:pt x="120396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93039" y="1298"/>
            <a:ext cx="8741410" cy="7044055"/>
          </a:xfrm>
          <a:prstGeom prst="rect">
            <a:avLst/>
          </a:prstGeom>
        </p:spPr>
        <p:txBody>
          <a:bodyPr vert="horz" wrap="square" lIns="0" tIns="16891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330"/>
              </a:spcBef>
            </a:pPr>
            <a:r>
              <a:rPr sz="2800" b="1" dirty="0">
                <a:latin typeface="Arial"/>
                <a:cs typeface="Arial"/>
              </a:rPr>
              <a:t>II. </a:t>
            </a:r>
            <a:r>
              <a:rPr sz="2800" b="1" spc="-5" dirty="0">
                <a:latin typeface="Arial"/>
                <a:cs typeface="Arial"/>
              </a:rPr>
              <a:t>Compression</a:t>
            </a:r>
            <a:r>
              <a:rPr sz="2800" b="1" spc="2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method-</a:t>
            </a:r>
            <a:endParaRPr sz="2800">
              <a:latin typeface="Arial"/>
              <a:cs typeface="Arial"/>
            </a:endParaRPr>
          </a:p>
          <a:p>
            <a:pPr marL="264160" marR="118745" indent="-264160">
              <a:lnSpc>
                <a:spcPct val="100000"/>
              </a:lnSpc>
              <a:spcBef>
                <a:spcPts val="1225"/>
              </a:spcBef>
              <a:buClr>
                <a:srgbClr val="717BA2"/>
              </a:buClr>
              <a:buSzPct val="75000"/>
              <a:buChar char=""/>
              <a:tabLst>
                <a:tab pos="264160" algn="l"/>
              </a:tabLst>
            </a:pPr>
            <a:r>
              <a:rPr sz="2800" u="dash" spc="-305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 </a:t>
            </a:r>
            <a:r>
              <a:rPr sz="2800" u="dash" spc="-5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Size </a:t>
            </a:r>
            <a:r>
              <a:rPr sz="2800" u="dash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reduction by </a:t>
            </a:r>
            <a:r>
              <a:rPr sz="2800" u="dash" spc="-5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compression can </a:t>
            </a:r>
            <a:r>
              <a:rPr sz="2800" u="dash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be carried out </a:t>
            </a:r>
            <a:r>
              <a:rPr sz="2800" u="dash" spc="-180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on </a:t>
            </a:r>
            <a:r>
              <a:rPr sz="2800" spc="-18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 small scale </a:t>
            </a:r>
            <a:r>
              <a:rPr sz="2800" dirty="0">
                <a:latin typeface="Arial"/>
                <a:cs typeface="Arial"/>
              </a:rPr>
              <a:t>using </a:t>
            </a:r>
            <a:r>
              <a:rPr sz="2800" spc="-5" dirty="0">
                <a:latin typeface="Arial"/>
                <a:cs typeface="Arial"/>
              </a:rPr>
              <a:t>a </a:t>
            </a:r>
            <a:r>
              <a:rPr sz="2800" b="1" spc="-5" dirty="0">
                <a:latin typeface="Arial"/>
                <a:cs typeface="Arial"/>
              </a:rPr>
              <a:t>mortar and</a:t>
            </a:r>
            <a:r>
              <a:rPr sz="2800" b="1" spc="7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pestle.</a:t>
            </a:r>
            <a:endParaRPr sz="2800">
              <a:latin typeface="Arial"/>
              <a:cs typeface="Arial"/>
            </a:endParaRPr>
          </a:p>
          <a:p>
            <a:pPr marL="324485" marR="43180" indent="-274320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000"/>
              <a:buFont typeface="Arial"/>
              <a:buChar char=""/>
              <a:tabLst>
                <a:tab pos="324485" algn="l"/>
                <a:tab pos="325120" algn="l"/>
              </a:tabLst>
            </a:pPr>
            <a:r>
              <a:rPr sz="2800" b="1" spc="-5" dirty="0">
                <a:solidFill>
                  <a:srgbClr val="C00000"/>
                </a:solidFill>
                <a:latin typeface="Arial"/>
                <a:cs typeface="Arial"/>
              </a:rPr>
              <a:t>End-runner and edge-runner mills </a:t>
            </a:r>
            <a:r>
              <a:rPr sz="2800" spc="-5" dirty="0">
                <a:latin typeface="Arial"/>
                <a:cs typeface="Arial"/>
              </a:rPr>
              <a:t>are </a:t>
            </a:r>
            <a:r>
              <a:rPr sz="2800" dirty="0">
                <a:latin typeface="Arial"/>
                <a:cs typeface="Arial"/>
              </a:rPr>
              <a:t>mechanized  forms of </a:t>
            </a:r>
            <a:r>
              <a:rPr sz="2800" spc="-5" dirty="0">
                <a:latin typeface="Arial"/>
                <a:cs typeface="Arial"/>
              </a:rPr>
              <a:t>mortar and</a:t>
            </a:r>
            <a:r>
              <a:rPr sz="2800" dirty="0">
                <a:latin typeface="Arial"/>
                <a:cs typeface="Arial"/>
              </a:rPr>
              <a:t> pestle.</a:t>
            </a:r>
            <a:endParaRPr sz="2800">
              <a:latin typeface="Arial"/>
              <a:cs typeface="Arial"/>
            </a:endParaRPr>
          </a:p>
          <a:p>
            <a:pPr marL="324485" marR="498475" indent="-274320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000"/>
              <a:buChar char=""/>
              <a:tabLst>
                <a:tab pos="324485" algn="l"/>
                <a:tab pos="325120" algn="l"/>
              </a:tabLst>
            </a:pPr>
            <a:r>
              <a:rPr sz="2800" spc="-5" dirty="0">
                <a:latin typeface="Arial"/>
                <a:cs typeface="Arial"/>
              </a:rPr>
              <a:t>In the </a:t>
            </a:r>
            <a:r>
              <a:rPr sz="2800" b="1" spc="-5" dirty="0">
                <a:latin typeface="Arial"/>
                <a:cs typeface="Arial"/>
              </a:rPr>
              <a:t>end-runner mill </a:t>
            </a:r>
            <a:r>
              <a:rPr sz="2800" spc="-5" dirty="0">
                <a:latin typeface="Arial"/>
                <a:cs typeface="Arial"/>
              </a:rPr>
              <a:t>a heavy </a:t>
            </a:r>
            <a:r>
              <a:rPr sz="2800" dirty="0">
                <a:latin typeface="Arial"/>
                <a:cs typeface="Arial"/>
              </a:rPr>
              <a:t>pestle </a:t>
            </a:r>
            <a:r>
              <a:rPr sz="2800" spc="-5" dirty="0">
                <a:latin typeface="Arial"/>
                <a:cs typeface="Arial"/>
              </a:rPr>
              <a:t>is turned by  the </a:t>
            </a:r>
            <a:r>
              <a:rPr sz="2800" dirty="0">
                <a:latin typeface="Arial"/>
                <a:cs typeface="Arial"/>
              </a:rPr>
              <a:t>friction </a:t>
            </a:r>
            <a:r>
              <a:rPr sz="2800" spc="-5" dirty="0">
                <a:latin typeface="Arial"/>
                <a:cs typeface="Arial"/>
              </a:rPr>
              <a:t>of material passing </a:t>
            </a:r>
            <a:r>
              <a:rPr sz="2800" dirty="0">
                <a:latin typeface="Arial"/>
                <a:cs typeface="Arial"/>
              </a:rPr>
              <a:t>beneath </a:t>
            </a:r>
            <a:r>
              <a:rPr sz="2800" spc="-5" dirty="0">
                <a:latin typeface="Arial"/>
                <a:cs typeface="Arial"/>
              </a:rPr>
              <a:t>it as the  </a:t>
            </a:r>
            <a:r>
              <a:rPr sz="2800" dirty="0">
                <a:latin typeface="Arial"/>
                <a:cs typeface="Arial"/>
              </a:rPr>
              <a:t>mortar rotates </a:t>
            </a:r>
            <a:r>
              <a:rPr sz="2800" spc="-5" dirty="0">
                <a:latin typeface="Arial"/>
                <a:cs typeface="Arial"/>
              </a:rPr>
              <a:t>under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30" dirty="0">
                <a:latin typeface="Arial"/>
                <a:cs typeface="Arial"/>
              </a:rPr>
              <a:t>power.</a:t>
            </a:r>
            <a:endParaRPr sz="2800">
              <a:latin typeface="Arial"/>
              <a:cs typeface="Arial"/>
            </a:endParaRPr>
          </a:p>
          <a:p>
            <a:pPr marL="324485" marR="502284" indent="-274320">
              <a:lnSpc>
                <a:spcPct val="100000"/>
              </a:lnSpc>
              <a:spcBef>
                <a:spcPts val="605"/>
              </a:spcBef>
              <a:buClr>
                <a:srgbClr val="717BA2"/>
              </a:buClr>
              <a:buSzPct val="75000"/>
              <a:buFont typeface="Arial"/>
              <a:buChar char=""/>
              <a:tabLst>
                <a:tab pos="324485" algn="l"/>
                <a:tab pos="325120" algn="l"/>
                <a:tab pos="2396490" algn="l"/>
              </a:tabLst>
            </a:pPr>
            <a:r>
              <a:rPr sz="2800" b="1" spc="-10" dirty="0">
                <a:latin typeface="Arial"/>
                <a:cs typeface="Arial"/>
              </a:rPr>
              <a:t>The </a:t>
            </a:r>
            <a:r>
              <a:rPr sz="2800" b="1" spc="-5" dirty="0">
                <a:latin typeface="Arial"/>
                <a:cs typeface="Arial"/>
              </a:rPr>
              <a:t>edge-runner mill </a:t>
            </a:r>
            <a:r>
              <a:rPr sz="2800" spc="-5" dirty="0">
                <a:latin typeface="Arial"/>
                <a:cs typeface="Arial"/>
              </a:rPr>
              <a:t>has the </a:t>
            </a:r>
            <a:r>
              <a:rPr sz="2800" dirty="0">
                <a:latin typeface="Arial"/>
                <a:cs typeface="Arial"/>
              </a:rPr>
              <a:t>pestles </a:t>
            </a:r>
            <a:r>
              <a:rPr sz="2800" spc="-5" dirty="0">
                <a:latin typeface="Arial"/>
                <a:cs typeface="Arial"/>
              </a:rPr>
              <a:t>mounted  </a:t>
            </a:r>
            <a:r>
              <a:rPr sz="2800" spc="-20" dirty="0">
                <a:latin typeface="Arial"/>
                <a:cs typeface="Arial"/>
              </a:rPr>
              <a:t>horizontally.	</a:t>
            </a:r>
            <a:r>
              <a:rPr sz="2800" spc="-5" dirty="0">
                <a:latin typeface="Arial"/>
                <a:cs typeface="Arial"/>
              </a:rPr>
              <a:t>It rotates </a:t>
            </a:r>
            <a:r>
              <a:rPr sz="2800" dirty="0">
                <a:latin typeface="Arial"/>
                <a:cs typeface="Arial"/>
              </a:rPr>
              <a:t>against </a:t>
            </a:r>
            <a:r>
              <a:rPr sz="2800" spc="-5" dirty="0">
                <a:latin typeface="Arial"/>
                <a:cs typeface="Arial"/>
              </a:rPr>
              <a:t>a bed </a:t>
            </a:r>
            <a:r>
              <a:rPr sz="2800" dirty="0">
                <a:latin typeface="Arial"/>
                <a:cs typeface="Arial"/>
              </a:rPr>
              <a:t>of </a:t>
            </a:r>
            <a:r>
              <a:rPr sz="2800" spc="-25" dirty="0">
                <a:latin typeface="Arial"/>
                <a:cs typeface="Arial"/>
              </a:rPr>
              <a:t>powder, </a:t>
            </a:r>
            <a:r>
              <a:rPr sz="2800" spc="-5" dirty="0">
                <a:latin typeface="Arial"/>
                <a:cs typeface="Arial"/>
              </a:rPr>
              <a:t>so  </a:t>
            </a:r>
            <a:r>
              <a:rPr sz="2800" dirty="0">
                <a:latin typeface="Arial"/>
                <a:cs typeface="Arial"/>
              </a:rPr>
              <a:t>that </a:t>
            </a:r>
            <a:r>
              <a:rPr sz="2800" spc="-5" dirty="0">
                <a:latin typeface="Arial"/>
                <a:cs typeface="Arial"/>
              </a:rPr>
              <a:t>size </a:t>
            </a:r>
            <a:r>
              <a:rPr sz="2800" dirty="0">
                <a:latin typeface="Arial"/>
                <a:cs typeface="Arial"/>
              </a:rPr>
              <a:t>reduction occurs </a:t>
            </a:r>
            <a:r>
              <a:rPr sz="2800" spc="-5" dirty="0">
                <a:latin typeface="Arial"/>
                <a:cs typeface="Arial"/>
              </a:rPr>
              <a:t>by </a:t>
            </a:r>
            <a:r>
              <a:rPr sz="2800" dirty="0">
                <a:latin typeface="Arial"/>
                <a:cs typeface="Arial"/>
              </a:rPr>
              <a:t>attrition </a:t>
            </a:r>
            <a:r>
              <a:rPr sz="2800" spc="-5" dirty="0">
                <a:latin typeface="Arial"/>
                <a:cs typeface="Arial"/>
              </a:rPr>
              <a:t>as well as  compression.</a:t>
            </a:r>
            <a:endParaRPr sz="2800">
              <a:latin typeface="Arial"/>
              <a:cs typeface="Arial"/>
            </a:endParaRPr>
          </a:p>
          <a:p>
            <a:pPr marL="324485" marR="573405" indent="-274320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000"/>
              <a:buChar char=""/>
              <a:tabLst>
                <a:tab pos="324485" algn="l"/>
                <a:tab pos="325120" algn="l"/>
              </a:tabLst>
            </a:pPr>
            <a:r>
              <a:rPr sz="2800" spc="-5" dirty="0">
                <a:latin typeface="Arial"/>
                <a:cs typeface="Arial"/>
              </a:rPr>
              <a:t>Scrapers </a:t>
            </a:r>
            <a:r>
              <a:rPr sz="2800" dirty="0">
                <a:latin typeface="Arial"/>
                <a:cs typeface="Arial"/>
              </a:rPr>
              <a:t>are employed </a:t>
            </a:r>
            <a:r>
              <a:rPr sz="2800" spc="-5" dirty="0">
                <a:latin typeface="Arial"/>
                <a:cs typeface="Arial"/>
              </a:rPr>
              <a:t>in </a:t>
            </a:r>
            <a:r>
              <a:rPr sz="2800" dirty="0">
                <a:latin typeface="Arial"/>
                <a:cs typeface="Arial"/>
              </a:rPr>
              <a:t>scraping </a:t>
            </a:r>
            <a:r>
              <a:rPr sz="2800" spc="-5" dirty="0">
                <a:latin typeface="Arial"/>
                <a:cs typeface="Arial"/>
              </a:rPr>
              <a:t>the material  </a:t>
            </a:r>
            <a:r>
              <a:rPr sz="2800" spc="-130" dirty="0">
                <a:latin typeface="Arial"/>
                <a:cs typeface="Arial"/>
              </a:rPr>
              <a:t>co</a:t>
            </a:r>
            <a:r>
              <a:rPr sz="2100" spc="-195" baseline="-11904" dirty="0">
                <a:solidFill>
                  <a:srgbClr val="464652"/>
                </a:solidFill>
                <a:latin typeface="Arial"/>
                <a:cs typeface="Arial"/>
              </a:rPr>
              <a:t>82</a:t>
            </a:r>
            <a:r>
              <a:rPr sz="2800" spc="-130" dirty="0">
                <a:latin typeface="Arial"/>
                <a:cs typeface="Arial"/>
              </a:rPr>
              <a:t>nstantly </a:t>
            </a:r>
            <a:r>
              <a:rPr sz="2800" dirty="0">
                <a:latin typeface="Arial"/>
                <a:cs typeface="Arial"/>
              </a:rPr>
              <a:t>from </a:t>
            </a:r>
            <a:r>
              <a:rPr sz="2800" spc="-5" dirty="0">
                <a:latin typeface="Arial"/>
                <a:cs typeface="Arial"/>
              </a:rPr>
              <a:t>the </a:t>
            </a:r>
            <a:r>
              <a:rPr sz="2800" dirty="0">
                <a:latin typeface="Arial"/>
                <a:cs typeface="Arial"/>
              </a:rPr>
              <a:t>bottom of </a:t>
            </a:r>
            <a:r>
              <a:rPr sz="2800" spc="-5" dirty="0">
                <a:latin typeface="Arial"/>
                <a:cs typeface="Arial"/>
              </a:rPr>
              <a:t>the </a:t>
            </a:r>
            <a:r>
              <a:rPr sz="2800" dirty="0">
                <a:latin typeface="Arial"/>
                <a:cs typeface="Arial"/>
              </a:rPr>
              <a:t>vessel. </a:t>
            </a:r>
            <a:r>
              <a:rPr sz="2800" spc="-5" dirty="0">
                <a:latin typeface="Arial"/>
                <a:cs typeface="Arial"/>
              </a:rPr>
              <a:t>Such  </a:t>
            </a:r>
            <a:r>
              <a:rPr sz="2800" dirty="0">
                <a:latin typeface="Arial"/>
                <a:cs typeface="Arial"/>
              </a:rPr>
              <a:t>techniques </a:t>
            </a:r>
            <a:r>
              <a:rPr sz="2800" spc="-5" dirty="0">
                <a:latin typeface="Arial"/>
                <a:cs typeface="Arial"/>
              </a:rPr>
              <a:t>are </a:t>
            </a:r>
            <a:r>
              <a:rPr sz="2800" dirty="0">
                <a:latin typeface="Arial"/>
                <a:cs typeface="Arial"/>
              </a:rPr>
              <a:t>now </a:t>
            </a:r>
            <a:r>
              <a:rPr sz="2800" spc="-5" dirty="0">
                <a:latin typeface="Arial"/>
                <a:cs typeface="Arial"/>
              </a:rPr>
              <a:t>rarely </a:t>
            </a:r>
            <a:r>
              <a:rPr sz="2800" dirty="0">
                <a:latin typeface="Arial"/>
                <a:cs typeface="Arial"/>
              </a:rPr>
              <a:t>used </a:t>
            </a:r>
            <a:r>
              <a:rPr sz="2800" spc="-5" dirty="0">
                <a:latin typeface="Arial"/>
                <a:cs typeface="Arial"/>
              </a:rPr>
              <a:t>in</a:t>
            </a:r>
            <a:r>
              <a:rPr sz="2800" spc="4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pharmaceutical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353555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4151" y="6432803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0" y="0"/>
                </a:moveTo>
                <a:lnTo>
                  <a:pt x="0" y="190500"/>
                </a:lnTo>
                <a:lnTo>
                  <a:pt x="120396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" y="76200"/>
            <a:ext cx="8839200" cy="662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65987" y="6401332"/>
            <a:ext cx="27432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464652"/>
                </a:solidFill>
                <a:latin typeface="Arial"/>
                <a:cs typeface="Arial"/>
              </a:rPr>
              <a:pPr marL="38100">
                <a:lnSpc>
                  <a:spcPts val="1650"/>
                </a:lnSpc>
              </a:pPr>
              <a:t>83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140" y="314299"/>
            <a:ext cx="8578850" cy="5464175"/>
          </a:xfrm>
          <a:prstGeom prst="rect">
            <a:avLst/>
          </a:prstGeom>
        </p:spPr>
        <p:txBody>
          <a:bodyPr vert="horz" wrap="square" lIns="0" tIns="1784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5"/>
              </a:spcBef>
            </a:pPr>
            <a:r>
              <a:rPr sz="3200" b="1" spc="-5" dirty="0">
                <a:latin typeface="Arial"/>
                <a:cs typeface="Arial"/>
              </a:rPr>
              <a:t>III. Impact</a:t>
            </a:r>
            <a:r>
              <a:rPr sz="3200" b="1" spc="-2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method</a:t>
            </a:r>
            <a:endParaRPr sz="32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1310"/>
              </a:spcBef>
              <a:buClr>
                <a:srgbClr val="717BA2"/>
              </a:buClr>
              <a:buSzPct val="75000"/>
              <a:buChar char=""/>
              <a:tabLst>
                <a:tab pos="287020" algn="l"/>
              </a:tabLst>
            </a:pPr>
            <a:r>
              <a:rPr sz="3200" dirty="0">
                <a:latin typeface="Arial"/>
                <a:cs typeface="Arial"/>
              </a:rPr>
              <a:t>Size </a:t>
            </a:r>
            <a:r>
              <a:rPr sz="3200" spc="-5" dirty="0">
                <a:latin typeface="Arial"/>
                <a:cs typeface="Arial"/>
              </a:rPr>
              <a:t>reduction </a:t>
            </a:r>
            <a:r>
              <a:rPr sz="3200" dirty="0">
                <a:latin typeface="Arial"/>
                <a:cs typeface="Arial"/>
              </a:rPr>
              <a:t>by </a:t>
            </a:r>
            <a:r>
              <a:rPr sz="3200" spc="-5" dirty="0">
                <a:latin typeface="Arial"/>
                <a:cs typeface="Arial"/>
              </a:rPr>
              <a:t>impact </a:t>
            </a:r>
            <a:r>
              <a:rPr sz="3200" dirty="0">
                <a:latin typeface="Arial"/>
                <a:cs typeface="Arial"/>
              </a:rPr>
              <a:t>is carried </a:t>
            </a:r>
            <a:r>
              <a:rPr sz="3200" spc="-5" dirty="0">
                <a:latin typeface="Arial"/>
                <a:cs typeface="Arial"/>
              </a:rPr>
              <a:t>out using</a:t>
            </a:r>
            <a:r>
              <a:rPr sz="3200" spc="-85" dirty="0">
                <a:latin typeface="Arial"/>
                <a:cs typeface="Arial"/>
              </a:rPr>
              <a:t> </a:t>
            </a:r>
            <a:r>
              <a:rPr sz="3200" spc="-360" dirty="0">
                <a:latin typeface="Arial"/>
                <a:cs typeface="Arial"/>
              </a:rPr>
              <a:t>a</a:t>
            </a:r>
            <a:endParaRPr sz="3200">
              <a:latin typeface="Arial"/>
              <a:cs typeface="Arial"/>
            </a:endParaRPr>
          </a:p>
          <a:p>
            <a:pPr marL="286385">
              <a:lnSpc>
                <a:spcPct val="100000"/>
              </a:lnSpc>
            </a:pPr>
            <a:r>
              <a:rPr sz="3200" b="1" spc="-5" dirty="0">
                <a:latin typeface="Arial"/>
                <a:cs typeface="Arial"/>
              </a:rPr>
              <a:t>hammer mill</a:t>
            </a:r>
            <a:r>
              <a:rPr sz="3200" spc="-5" dirty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 marL="286385" marR="541655" indent="-274320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000"/>
              <a:buChar char=""/>
              <a:tabLst>
                <a:tab pos="287020" algn="l"/>
              </a:tabLst>
            </a:pPr>
            <a:r>
              <a:rPr sz="3200" spc="-5" dirty="0">
                <a:latin typeface="Arial"/>
                <a:cs typeface="Arial"/>
              </a:rPr>
              <a:t>Hammer mills </a:t>
            </a:r>
            <a:r>
              <a:rPr sz="3200" dirty="0">
                <a:latin typeface="Arial"/>
                <a:cs typeface="Arial"/>
              </a:rPr>
              <a:t>consist of a </a:t>
            </a:r>
            <a:r>
              <a:rPr sz="3200" spc="-5" dirty="0">
                <a:latin typeface="Arial"/>
                <a:cs typeface="Arial"/>
              </a:rPr>
              <a:t>series </a:t>
            </a:r>
            <a:r>
              <a:rPr sz="3200" dirty="0">
                <a:latin typeface="Arial"/>
                <a:cs typeface="Arial"/>
              </a:rPr>
              <a:t>of </a:t>
            </a:r>
            <a:r>
              <a:rPr sz="3200" spc="-5" dirty="0">
                <a:latin typeface="Arial"/>
                <a:cs typeface="Arial"/>
              </a:rPr>
              <a:t>four </a:t>
            </a:r>
            <a:r>
              <a:rPr sz="3200" dirty="0">
                <a:latin typeface="Arial"/>
                <a:cs typeface="Arial"/>
              </a:rPr>
              <a:t>or  </a:t>
            </a:r>
            <a:r>
              <a:rPr sz="3200" spc="-5" dirty="0">
                <a:latin typeface="Arial"/>
                <a:cs typeface="Arial"/>
              </a:rPr>
              <a:t>more hammers, hinged </a:t>
            </a:r>
            <a:r>
              <a:rPr sz="3200" dirty="0">
                <a:latin typeface="Arial"/>
                <a:cs typeface="Arial"/>
              </a:rPr>
              <a:t>on a </a:t>
            </a:r>
            <a:r>
              <a:rPr sz="3200" spc="-5" dirty="0">
                <a:latin typeface="Arial"/>
                <a:cs typeface="Arial"/>
              </a:rPr>
              <a:t>central </a:t>
            </a:r>
            <a:r>
              <a:rPr sz="3200" dirty="0">
                <a:latin typeface="Arial"/>
                <a:cs typeface="Arial"/>
              </a:rPr>
              <a:t>shaft  which is enclosed </a:t>
            </a:r>
            <a:r>
              <a:rPr sz="3200" spc="-5" dirty="0">
                <a:latin typeface="Arial"/>
                <a:cs typeface="Arial"/>
              </a:rPr>
              <a:t>within </a:t>
            </a:r>
            <a:r>
              <a:rPr sz="3200" dirty="0">
                <a:latin typeface="Arial"/>
                <a:cs typeface="Arial"/>
              </a:rPr>
              <a:t>a </a:t>
            </a:r>
            <a:r>
              <a:rPr sz="3200" spc="-5" dirty="0">
                <a:latin typeface="Arial"/>
                <a:cs typeface="Arial"/>
              </a:rPr>
              <a:t>rigid metal</a:t>
            </a:r>
            <a:r>
              <a:rPr sz="3200" spc="-9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case.</a:t>
            </a:r>
            <a:endParaRPr sz="3200">
              <a:latin typeface="Arial"/>
              <a:cs typeface="Arial"/>
            </a:endParaRPr>
          </a:p>
          <a:p>
            <a:pPr marL="286385" marR="116839" indent="-274320">
              <a:lnSpc>
                <a:spcPct val="100000"/>
              </a:lnSpc>
              <a:spcBef>
                <a:spcPts val="605"/>
              </a:spcBef>
              <a:buClr>
                <a:srgbClr val="717BA2"/>
              </a:buClr>
              <a:buSzPct val="75000"/>
              <a:buChar char=""/>
              <a:tabLst>
                <a:tab pos="287020" algn="l"/>
              </a:tabLst>
            </a:pPr>
            <a:r>
              <a:rPr sz="3200" spc="-5" dirty="0">
                <a:latin typeface="Arial"/>
                <a:cs typeface="Arial"/>
              </a:rPr>
              <a:t>During milling </a:t>
            </a:r>
            <a:r>
              <a:rPr sz="3200" dirty="0">
                <a:latin typeface="Arial"/>
                <a:cs typeface="Arial"/>
              </a:rPr>
              <a:t>the </a:t>
            </a:r>
            <a:r>
              <a:rPr sz="3200" spc="-5" dirty="0">
                <a:latin typeface="Arial"/>
                <a:cs typeface="Arial"/>
              </a:rPr>
              <a:t>hammers </a:t>
            </a:r>
            <a:r>
              <a:rPr sz="3200" dirty="0">
                <a:latin typeface="Arial"/>
                <a:cs typeface="Arial"/>
              </a:rPr>
              <a:t>swing </a:t>
            </a:r>
            <a:r>
              <a:rPr sz="3200" spc="-5" dirty="0">
                <a:latin typeface="Arial"/>
                <a:cs typeface="Arial"/>
              </a:rPr>
              <a:t>out </a:t>
            </a:r>
            <a:r>
              <a:rPr sz="3200" spc="-60" dirty="0">
                <a:latin typeface="Arial"/>
                <a:cs typeface="Arial"/>
              </a:rPr>
              <a:t>radially  </a:t>
            </a:r>
            <a:r>
              <a:rPr sz="3200" dirty="0">
                <a:latin typeface="Arial"/>
                <a:cs typeface="Arial"/>
              </a:rPr>
              <a:t>from the </a:t>
            </a:r>
            <a:r>
              <a:rPr sz="3200" spc="-5" dirty="0">
                <a:latin typeface="Arial"/>
                <a:cs typeface="Arial"/>
              </a:rPr>
              <a:t>rotating central</a:t>
            </a:r>
            <a:r>
              <a:rPr sz="3200" spc="-9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shaft.</a:t>
            </a:r>
            <a:endParaRPr sz="3200">
              <a:latin typeface="Arial"/>
              <a:cs typeface="Arial"/>
            </a:endParaRPr>
          </a:p>
          <a:p>
            <a:pPr marL="286385" marR="772795" indent="-274320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000"/>
              <a:buChar char=""/>
              <a:tabLst>
                <a:tab pos="287020" algn="l"/>
              </a:tabLst>
            </a:pP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The velocity of </a:t>
            </a:r>
            <a:r>
              <a:rPr sz="3200" spc="-5" dirty="0">
                <a:solidFill>
                  <a:srgbClr val="FF0000"/>
                </a:solidFill>
                <a:latin typeface="Arial"/>
                <a:cs typeface="Arial"/>
              </a:rPr>
              <a:t>the hammer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is so high </a:t>
            </a:r>
            <a:r>
              <a:rPr sz="3200" spc="-110" dirty="0">
                <a:solidFill>
                  <a:srgbClr val="FF0000"/>
                </a:solidFill>
                <a:latin typeface="Arial"/>
                <a:cs typeface="Arial"/>
              </a:rPr>
              <a:t>that  </a:t>
            </a:r>
            <a:r>
              <a:rPr sz="3200" spc="-5" dirty="0">
                <a:solidFill>
                  <a:srgbClr val="FF0000"/>
                </a:solidFill>
                <a:latin typeface="Arial"/>
                <a:cs typeface="Arial"/>
              </a:rPr>
              <a:t>most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particles </a:t>
            </a:r>
            <a:r>
              <a:rPr sz="3200" spc="-5" dirty="0">
                <a:solidFill>
                  <a:srgbClr val="FF0000"/>
                </a:solidFill>
                <a:latin typeface="Arial"/>
                <a:cs typeface="Arial"/>
              </a:rPr>
              <a:t>undergo brittle</a:t>
            </a:r>
            <a:r>
              <a:rPr sz="3200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fracture</a:t>
            </a:r>
            <a:r>
              <a:rPr sz="3200" dirty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5987" y="6401332"/>
            <a:ext cx="27432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464652"/>
                </a:solidFill>
                <a:latin typeface="Arial"/>
                <a:cs typeface="Arial"/>
              </a:rPr>
              <a:pPr marL="38100">
                <a:lnSpc>
                  <a:spcPts val="1650"/>
                </a:lnSpc>
              </a:pPr>
              <a:t>84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140" y="360401"/>
            <a:ext cx="8531860" cy="4900295"/>
          </a:xfrm>
          <a:prstGeom prst="rect">
            <a:avLst/>
          </a:prstGeom>
        </p:spPr>
        <p:txBody>
          <a:bodyPr vert="horz" wrap="square" lIns="0" tIns="1784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5"/>
              </a:spcBef>
            </a:pPr>
            <a:r>
              <a:rPr sz="3200" b="1" spc="-5" dirty="0">
                <a:latin typeface="Arial"/>
                <a:cs typeface="Arial"/>
              </a:rPr>
              <a:t>Impact</a:t>
            </a:r>
            <a:r>
              <a:rPr sz="3200" b="1" spc="-2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method</a:t>
            </a:r>
            <a:endParaRPr sz="3200">
              <a:latin typeface="Arial"/>
              <a:cs typeface="Arial"/>
            </a:endParaRPr>
          </a:p>
          <a:p>
            <a:pPr marL="286385" marR="342265" indent="-274320">
              <a:lnSpc>
                <a:spcPct val="100000"/>
              </a:lnSpc>
              <a:spcBef>
                <a:spcPts val="1310"/>
              </a:spcBef>
              <a:buClr>
                <a:srgbClr val="717BA2"/>
              </a:buClr>
              <a:buSzPct val="75000"/>
              <a:buChar char=""/>
              <a:tabLst>
                <a:tab pos="287020" algn="l"/>
              </a:tabLst>
            </a:pPr>
            <a:r>
              <a:rPr sz="3200" spc="-5" dirty="0">
                <a:latin typeface="Arial"/>
                <a:cs typeface="Arial"/>
              </a:rPr>
              <a:t>Hammer mills tend to produce </a:t>
            </a:r>
            <a:r>
              <a:rPr sz="3200" dirty="0">
                <a:latin typeface="Arial"/>
                <a:cs typeface="Arial"/>
              </a:rPr>
              <a:t>powders </a:t>
            </a:r>
            <a:r>
              <a:rPr sz="3200" spc="-110" dirty="0">
                <a:latin typeface="Arial"/>
                <a:cs typeface="Arial"/>
              </a:rPr>
              <a:t>with  </a:t>
            </a:r>
            <a:r>
              <a:rPr sz="3200" dirty="0">
                <a:latin typeface="Arial"/>
                <a:cs typeface="Arial"/>
              </a:rPr>
              <a:t>narrow size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distributions.</a:t>
            </a:r>
            <a:endParaRPr sz="3200">
              <a:latin typeface="Arial"/>
              <a:cs typeface="Arial"/>
            </a:endParaRPr>
          </a:p>
          <a:p>
            <a:pPr marL="286385" marR="973455" indent="-274320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000"/>
              <a:buChar char=""/>
              <a:tabLst>
                <a:tab pos="287020" algn="l"/>
              </a:tabLst>
            </a:pPr>
            <a:r>
              <a:rPr sz="3200" spc="-5" dirty="0">
                <a:latin typeface="Arial"/>
                <a:cs typeface="Arial"/>
              </a:rPr>
              <a:t>Particles </a:t>
            </a:r>
            <a:r>
              <a:rPr sz="3200" dirty="0">
                <a:latin typeface="Arial"/>
                <a:cs typeface="Arial"/>
              </a:rPr>
              <a:t>are </a:t>
            </a:r>
            <a:r>
              <a:rPr sz="3200" spc="-5" dirty="0">
                <a:latin typeface="Arial"/>
                <a:cs typeface="Arial"/>
              </a:rPr>
              <a:t>retained within the mill </a:t>
            </a:r>
            <a:r>
              <a:rPr sz="3200" dirty="0">
                <a:latin typeface="Arial"/>
                <a:cs typeface="Arial"/>
              </a:rPr>
              <a:t>by </a:t>
            </a:r>
            <a:r>
              <a:rPr sz="3200" spc="-434" dirty="0">
                <a:latin typeface="Arial"/>
                <a:cs typeface="Arial"/>
              </a:rPr>
              <a:t>a  </a:t>
            </a:r>
            <a:r>
              <a:rPr sz="3200" dirty="0">
                <a:latin typeface="Arial"/>
                <a:cs typeface="Arial"/>
              </a:rPr>
              <a:t>screen, which </a:t>
            </a:r>
            <a:r>
              <a:rPr sz="3200" spc="-5" dirty="0">
                <a:latin typeface="Arial"/>
                <a:cs typeface="Arial"/>
              </a:rPr>
              <a:t>allows only adequately  comminuted particles </a:t>
            </a:r>
            <a:r>
              <a:rPr sz="3200" dirty="0">
                <a:latin typeface="Arial"/>
                <a:cs typeface="Arial"/>
              </a:rPr>
              <a:t>to </a:t>
            </a:r>
            <a:r>
              <a:rPr sz="3200" spc="-5" dirty="0">
                <a:latin typeface="Arial"/>
                <a:cs typeface="Arial"/>
              </a:rPr>
              <a:t>pass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through.</a:t>
            </a:r>
            <a:endParaRPr sz="3200">
              <a:latin typeface="Arial"/>
              <a:cs typeface="Arial"/>
            </a:endParaRPr>
          </a:p>
          <a:p>
            <a:pPr marL="286385" marR="5080" indent="-274320">
              <a:lnSpc>
                <a:spcPct val="100000"/>
              </a:lnSpc>
              <a:spcBef>
                <a:spcPts val="605"/>
              </a:spcBef>
              <a:buClr>
                <a:srgbClr val="717BA2"/>
              </a:buClr>
              <a:buSzPct val="75000"/>
              <a:buChar char=""/>
              <a:tabLst>
                <a:tab pos="287020" algn="l"/>
              </a:tabLst>
            </a:pPr>
            <a:r>
              <a:rPr sz="3200" dirty="0">
                <a:latin typeface="Arial"/>
                <a:cs typeface="Arial"/>
              </a:rPr>
              <a:t>According to the </a:t>
            </a:r>
            <a:r>
              <a:rPr sz="3200" spc="-5" dirty="0">
                <a:latin typeface="Arial"/>
                <a:cs typeface="Arial"/>
              </a:rPr>
              <a:t>purpose </a:t>
            </a:r>
            <a:r>
              <a:rPr sz="3200" dirty="0">
                <a:latin typeface="Arial"/>
                <a:cs typeface="Arial"/>
              </a:rPr>
              <a:t>of the </a:t>
            </a:r>
            <a:r>
              <a:rPr sz="3200" spc="-5" dirty="0">
                <a:latin typeface="Arial"/>
                <a:cs typeface="Arial"/>
              </a:rPr>
              <a:t>operation, </a:t>
            </a:r>
            <a:r>
              <a:rPr sz="3200" spc="-145" dirty="0">
                <a:latin typeface="Arial"/>
                <a:cs typeface="Arial"/>
              </a:rPr>
              <a:t>the  </a:t>
            </a:r>
            <a:r>
              <a:rPr sz="3200" spc="-5" dirty="0">
                <a:latin typeface="Arial"/>
                <a:cs typeface="Arial"/>
              </a:rPr>
              <a:t>hammers may </a:t>
            </a:r>
            <a:r>
              <a:rPr sz="3200" spc="-10" dirty="0">
                <a:latin typeface="Arial"/>
                <a:cs typeface="Arial"/>
              </a:rPr>
              <a:t>be </a:t>
            </a:r>
            <a:r>
              <a:rPr sz="3200" spc="-5" dirty="0">
                <a:latin typeface="Arial"/>
                <a:cs typeface="Arial"/>
              </a:rPr>
              <a:t>square-faced, tapered </a:t>
            </a:r>
            <a:r>
              <a:rPr sz="3200" dirty="0">
                <a:latin typeface="Arial"/>
                <a:cs typeface="Arial"/>
              </a:rPr>
              <a:t>to a  cutting </a:t>
            </a:r>
            <a:r>
              <a:rPr sz="3200" spc="-5" dirty="0">
                <a:latin typeface="Arial"/>
                <a:cs typeface="Arial"/>
              </a:rPr>
              <a:t>edge or have </a:t>
            </a:r>
            <a:r>
              <a:rPr sz="3200" dirty="0">
                <a:latin typeface="Arial"/>
                <a:cs typeface="Arial"/>
              </a:rPr>
              <a:t>a </a:t>
            </a:r>
            <a:r>
              <a:rPr sz="3200" spc="-5" dirty="0">
                <a:latin typeface="Arial"/>
                <a:cs typeface="Arial"/>
              </a:rPr>
              <a:t>stepped</a:t>
            </a:r>
            <a:r>
              <a:rPr sz="3200" spc="-10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form.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5987" y="6401332"/>
            <a:ext cx="27432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464652"/>
                </a:solidFill>
                <a:latin typeface="Arial"/>
                <a:cs typeface="Arial"/>
              </a:rPr>
              <a:pPr marL="38100">
                <a:lnSpc>
                  <a:spcPts val="1650"/>
                </a:lnSpc>
              </a:pPr>
              <a:t>85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353555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4151" y="6432803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0" y="0"/>
                </a:moveTo>
                <a:lnTo>
                  <a:pt x="0" y="190500"/>
                </a:lnTo>
                <a:lnTo>
                  <a:pt x="120396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90600" y="1083563"/>
            <a:ext cx="7239000" cy="5469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508375" y="249123"/>
            <a:ext cx="24663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u="none" spc="-5" dirty="0"/>
              <a:t>Hammer</a:t>
            </a:r>
            <a:r>
              <a:rPr sz="3200" u="none" spc="-60" dirty="0"/>
              <a:t> </a:t>
            </a:r>
            <a:r>
              <a:rPr sz="3200" u="none" dirty="0"/>
              <a:t>mill</a:t>
            </a:r>
            <a:endParaRPr sz="3200"/>
          </a:p>
        </p:txBody>
      </p:sp>
      <p:sp>
        <p:nvSpPr>
          <p:cNvPr id="6" name="object 6"/>
          <p:cNvSpPr txBox="1"/>
          <p:nvPr/>
        </p:nvSpPr>
        <p:spPr>
          <a:xfrm>
            <a:off x="665987" y="6401332"/>
            <a:ext cx="27432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464652"/>
                </a:solidFill>
                <a:latin typeface="Arial"/>
                <a:cs typeface="Arial"/>
              </a:rPr>
              <a:pPr marL="38100">
                <a:lnSpc>
                  <a:spcPts val="1650"/>
                </a:lnSpc>
              </a:pPr>
              <a:t>86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353555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4151" y="6432803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0" y="0"/>
                </a:moveTo>
                <a:lnTo>
                  <a:pt x="0" y="190500"/>
                </a:lnTo>
                <a:lnTo>
                  <a:pt x="120396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" y="6353555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4151" y="6432803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0" y="0"/>
                </a:moveTo>
                <a:lnTo>
                  <a:pt x="0" y="190500"/>
                </a:lnTo>
                <a:lnTo>
                  <a:pt x="120396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508375" y="249123"/>
            <a:ext cx="259016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u="none" spc="-10" dirty="0"/>
              <a:t>Vibration</a:t>
            </a:r>
            <a:r>
              <a:rPr sz="3200" u="none" spc="-90" dirty="0"/>
              <a:t> </a:t>
            </a:r>
            <a:r>
              <a:rPr sz="3200" u="none" dirty="0"/>
              <a:t>mill</a:t>
            </a:r>
            <a:endParaRPr sz="3200"/>
          </a:p>
        </p:txBody>
      </p:sp>
      <p:sp>
        <p:nvSpPr>
          <p:cNvPr id="8" name="object 8"/>
          <p:cNvSpPr/>
          <p:nvPr/>
        </p:nvSpPr>
        <p:spPr>
          <a:xfrm>
            <a:off x="0" y="1143000"/>
            <a:ext cx="5715000" cy="4992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947028" y="1089405"/>
            <a:ext cx="2585720" cy="5436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7310">
              <a:lnSpc>
                <a:spcPct val="100000"/>
              </a:lnSpc>
              <a:spcBef>
                <a:spcPts val="100"/>
              </a:spcBef>
              <a:buSzPct val="96666"/>
              <a:buChar char="•"/>
              <a:tabLst>
                <a:tab pos="147320" algn="l"/>
              </a:tabLst>
            </a:pPr>
            <a:r>
              <a:rPr sz="3000" spc="-10" dirty="0">
                <a:latin typeface="Arial"/>
                <a:cs typeface="Arial"/>
              </a:rPr>
              <a:t>Vibration</a:t>
            </a:r>
            <a:r>
              <a:rPr sz="3000" spc="-8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mills  </a:t>
            </a:r>
            <a:r>
              <a:rPr sz="3000" spc="-5" dirty="0">
                <a:latin typeface="Arial"/>
                <a:cs typeface="Arial"/>
              </a:rPr>
              <a:t>are filled </a:t>
            </a:r>
            <a:r>
              <a:rPr sz="3000" dirty="0">
                <a:latin typeface="Arial"/>
                <a:cs typeface="Arial"/>
              </a:rPr>
              <a:t>with  porcelain </a:t>
            </a:r>
            <a:r>
              <a:rPr sz="3000" spc="-5" dirty="0">
                <a:latin typeface="Arial"/>
                <a:cs typeface="Arial"/>
              </a:rPr>
              <a:t>or  steel</a:t>
            </a:r>
            <a:r>
              <a:rPr sz="3000" spc="-10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balls.</a:t>
            </a:r>
            <a:endParaRPr sz="3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320"/>
              </a:spcBef>
              <a:buSzPct val="96666"/>
              <a:buChar char="•"/>
              <a:tabLst>
                <a:tab pos="147320" algn="l"/>
              </a:tabLst>
            </a:pPr>
            <a:r>
              <a:rPr sz="3000" dirty="0">
                <a:latin typeface="Arial"/>
                <a:cs typeface="Arial"/>
              </a:rPr>
              <a:t>During milling  </a:t>
            </a:r>
            <a:r>
              <a:rPr sz="3000" spc="-5" dirty="0">
                <a:latin typeface="Arial"/>
                <a:cs typeface="Arial"/>
              </a:rPr>
              <a:t>the </a:t>
            </a:r>
            <a:r>
              <a:rPr sz="3000" dirty="0">
                <a:latin typeface="Arial"/>
                <a:cs typeface="Arial"/>
              </a:rPr>
              <a:t>whole</a:t>
            </a:r>
            <a:r>
              <a:rPr sz="3000" spc="-90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body  </a:t>
            </a:r>
            <a:r>
              <a:rPr sz="3000" dirty="0">
                <a:latin typeface="Arial"/>
                <a:cs typeface="Arial"/>
              </a:rPr>
              <a:t>of </a:t>
            </a:r>
            <a:r>
              <a:rPr sz="3000" spc="-5" dirty="0">
                <a:latin typeface="Arial"/>
                <a:cs typeface="Arial"/>
              </a:rPr>
              <a:t>the </a:t>
            </a:r>
            <a:r>
              <a:rPr sz="3000" dirty="0">
                <a:latin typeface="Arial"/>
                <a:cs typeface="Arial"/>
              </a:rPr>
              <a:t>mill </a:t>
            </a:r>
            <a:r>
              <a:rPr sz="3000" spc="-5" dirty="0">
                <a:latin typeface="Arial"/>
                <a:cs typeface="Arial"/>
              </a:rPr>
              <a:t>is  vibrated</a:t>
            </a:r>
            <a:endParaRPr sz="3000">
              <a:latin typeface="Arial"/>
              <a:cs typeface="Arial"/>
            </a:endParaRPr>
          </a:p>
          <a:p>
            <a:pPr marL="12700" marR="19050">
              <a:lnSpc>
                <a:spcPct val="100000"/>
              </a:lnSpc>
              <a:spcBef>
                <a:spcPts val="1685"/>
              </a:spcBef>
              <a:buSzPct val="96666"/>
              <a:buChar char="•"/>
              <a:tabLst>
                <a:tab pos="147320" algn="l"/>
              </a:tabLst>
            </a:pPr>
            <a:r>
              <a:rPr sz="3000" dirty="0">
                <a:latin typeface="Arial"/>
                <a:cs typeface="Arial"/>
              </a:rPr>
              <a:t>Size</a:t>
            </a:r>
            <a:r>
              <a:rPr sz="3000" spc="-75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reduction  occurs by  repeated</a:t>
            </a:r>
            <a:endParaRPr sz="3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5987" y="6401332"/>
            <a:ext cx="27432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464652"/>
                </a:solidFill>
                <a:latin typeface="Arial"/>
                <a:cs typeface="Arial"/>
              </a:rPr>
              <a:pPr marL="38100">
                <a:lnSpc>
                  <a:spcPts val="1650"/>
                </a:lnSpc>
              </a:pPr>
              <a:t>87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47028" y="6536386"/>
            <a:ext cx="1762125" cy="4514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420"/>
              </a:lnSpc>
            </a:pPr>
            <a:r>
              <a:rPr sz="3000" spc="-5" dirty="0">
                <a:latin typeface="Arial"/>
                <a:cs typeface="Arial"/>
              </a:rPr>
              <a:t>impaction.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4151" y="6432803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0" y="0"/>
                </a:moveTo>
                <a:lnTo>
                  <a:pt x="0" y="190500"/>
                </a:lnTo>
                <a:lnTo>
                  <a:pt x="120396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93039" y="54470"/>
            <a:ext cx="8653780" cy="6852284"/>
          </a:xfrm>
          <a:prstGeom prst="rect">
            <a:avLst/>
          </a:prstGeom>
        </p:spPr>
        <p:txBody>
          <a:bodyPr vert="horz" wrap="square" lIns="0" tIns="17907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410"/>
              </a:spcBef>
            </a:pPr>
            <a:r>
              <a:rPr sz="3200" b="1" spc="-100" dirty="0">
                <a:latin typeface="Arial"/>
                <a:cs typeface="Arial"/>
              </a:rPr>
              <a:t>IV. </a:t>
            </a:r>
            <a:r>
              <a:rPr sz="3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Attrition</a:t>
            </a:r>
            <a:r>
              <a:rPr sz="3200" b="1" u="heavy" spc="-8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method</a:t>
            </a:r>
            <a:endParaRPr sz="3200">
              <a:latin typeface="Arial"/>
              <a:cs typeface="Arial"/>
            </a:endParaRPr>
          </a:p>
          <a:p>
            <a:pPr marL="324485" marR="716915" indent="-274320">
              <a:lnSpc>
                <a:spcPct val="100000"/>
              </a:lnSpc>
              <a:spcBef>
                <a:spcPts val="1315"/>
              </a:spcBef>
              <a:buClr>
                <a:srgbClr val="717BA2"/>
              </a:buClr>
              <a:buSzPct val="75000"/>
              <a:buFont typeface="Arial"/>
              <a:buChar char=""/>
              <a:tabLst>
                <a:tab pos="325120" algn="l"/>
              </a:tabLst>
            </a:pPr>
            <a:r>
              <a:rPr sz="3200" b="1" dirty="0">
                <a:latin typeface="Arial"/>
                <a:cs typeface="Arial"/>
              </a:rPr>
              <a:t>Roller </a:t>
            </a:r>
            <a:r>
              <a:rPr sz="3200" b="1" spc="-5" dirty="0">
                <a:latin typeface="Arial"/>
                <a:cs typeface="Arial"/>
              </a:rPr>
              <a:t>mills </a:t>
            </a:r>
            <a:r>
              <a:rPr sz="3200" dirty="0">
                <a:latin typeface="Arial"/>
                <a:cs typeface="Arial"/>
              </a:rPr>
              <a:t>use </a:t>
            </a:r>
            <a:r>
              <a:rPr sz="3200" spc="-5" dirty="0">
                <a:latin typeface="Arial"/>
                <a:cs typeface="Arial"/>
              </a:rPr>
              <a:t>the principle </a:t>
            </a:r>
            <a:r>
              <a:rPr sz="3200" dirty="0">
                <a:latin typeface="Arial"/>
                <a:cs typeface="Arial"/>
              </a:rPr>
              <a:t>of </a:t>
            </a:r>
            <a:r>
              <a:rPr sz="3200" spc="-5" dirty="0">
                <a:latin typeface="Arial"/>
                <a:cs typeface="Arial"/>
              </a:rPr>
              <a:t>attrition </a:t>
            </a:r>
            <a:r>
              <a:rPr sz="3200" spc="-225" dirty="0">
                <a:latin typeface="Arial"/>
                <a:cs typeface="Arial"/>
              </a:rPr>
              <a:t>to  </a:t>
            </a:r>
            <a:r>
              <a:rPr sz="3200" spc="-5" dirty="0">
                <a:latin typeface="Arial"/>
                <a:cs typeface="Arial"/>
              </a:rPr>
              <a:t>produce </a:t>
            </a:r>
            <a:r>
              <a:rPr sz="3200" dirty="0">
                <a:latin typeface="Arial"/>
                <a:cs typeface="Arial"/>
              </a:rPr>
              <a:t>size </a:t>
            </a:r>
            <a:r>
              <a:rPr sz="3200" spc="-5" dirty="0">
                <a:latin typeface="Arial"/>
                <a:cs typeface="Arial"/>
              </a:rPr>
              <a:t>reduction </a:t>
            </a:r>
            <a:r>
              <a:rPr sz="3200" dirty="0">
                <a:latin typeface="Arial"/>
                <a:cs typeface="Arial"/>
              </a:rPr>
              <a:t>of </a:t>
            </a:r>
            <a:r>
              <a:rPr sz="3200" spc="-5" dirty="0">
                <a:latin typeface="Arial"/>
                <a:cs typeface="Arial"/>
              </a:rPr>
              <a:t>solids </a:t>
            </a:r>
            <a:r>
              <a:rPr sz="3200" spc="-10" dirty="0">
                <a:latin typeface="Arial"/>
                <a:cs typeface="Arial"/>
              </a:rPr>
              <a:t>in  </a:t>
            </a:r>
            <a:r>
              <a:rPr sz="3200" dirty="0">
                <a:latin typeface="Arial"/>
                <a:cs typeface="Arial"/>
              </a:rPr>
              <a:t>suspensions, pastes or</a:t>
            </a:r>
            <a:r>
              <a:rPr sz="3200" spc="-8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ointments.</a:t>
            </a:r>
            <a:endParaRPr sz="3200">
              <a:latin typeface="Arial"/>
              <a:cs typeface="Arial"/>
            </a:endParaRPr>
          </a:p>
          <a:p>
            <a:pPr marL="324485" marR="313055" indent="-274320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000"/>
              <a:buChar char=""/>
              <a:tabLst>
                <a:tab pos="325120" algn="l"/>
              </a:tabLst>
            </a:pPr>
            <a:r>
              <a:rPr sz="3200" spc="-60" dirty="0">
                <a:latin typeface="Arial"/>
                <a:cs typeface="Arial"/>
              </a:rPr>
              <a:t>Two </a:t>
            </a:r>
            <a:r>
              <a:rPr sz="3200" dirty="0">
                <a:latin typeface="Arial"/>
                <a:cs typeface="Arial"/>
              </a:rPr>
              <a:t>or </a:t>
            </a:r>
            <a:r>
              <a:rPr sz="3200" spc="-5" dirty="0">
                <a:latin typeface="Arial"/>
                <a:cs typeface="Arial"/>
              </a:rPr>
              <a:t>three </a:t>
            </a:r>
            <a:r>
              <a:rPr sz="3200" b="1" spc="-5" dirty="0">
                <a:latin typeface="Arial"/>
                <a:cs typeface="Arial"/>
              </a:rPr>
              <a:t>porcelain </a:t>
            </a:r>
            <a:r>
              <a:rPr sz="3200" b="1" dirty="0">
                <a:latin typeface="Arial"/>
                <a:cs typeface="Arial"/>
              </a:rPr>
              <a:t>or </a:t>
            </a:r>
            <a:r>
              <a:rPr sz="3200" b="1" spc="-5" dirty="0">
                <a:latin typeface="Arial"/>
                <a:cs typeface="Arial"/>
              </a:rPr>
              <a:t>metal </a:t>
            </a:r>
            <a:r>
              <a:rPr sz="3200" b="1" dirty="0">
                <a:latin typeface="Arial"/>
                <a:cs typeface="Arial"/>
              </a:rPr>
              <a:t>rolls </a:t>
            </a:r>
            <a:r>
              <a:rPr sz="3200" dirty="0">
                <a:latin typeface="Arial"/>
                <a:cs typeface="Arial"/>
              </a:rPr>
              <a:t>are  </a:t>
            </a:r>
            <a:r>
              <a:rPr sz="3200" spc="-5" dirty="0">
                <a:latin typeface="Arial"/>
                <a:cs typeface="Arial"/>
              </a:rPr>
              <a:t>mounted horizontally with </a:t>
            </a:r>
            <a:r>
              <a:rPr sz="3200" spc="-10" dirty="0">
                <a:latin typeface="Arial"/>
                <a:cs typeface="Arial"/>
              </a:rPr>
              <a:t>an </a:t>
            </a:r>
            <a:r>
              <a:rPr sz="3200" spc="-5" dirty="0">
                <a:latin typeface="Arial"/>
                <a:cs typeface="Arial"/>
              </a:rPr>
              <a:t>adjustable gap,  </a:t>
            </a:r>
            <a:r>
              <a:rPr sz="3200" dirty="0">
                <a:latin typeface="Arial"/>
                <a:cs typeface="Arial"/>
              </a:rPr>
              <a:t>which can be as small as 20</a:t>
            </a:r>
            <a:r>
              <a:rPr sz="3200" spc="-1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µm.</a:t>
            </a:r>
            <a:endParaRPr sz="3200">
              <a:latin typeface="Arial"/>
              <a:cs typeface="Arial"/>
            </a:endParaRPr>
          </a:p>
          <a:p>
            <a:pPr marL="324485" marR="43180" indent="-274320">
              <a:lnSpc>
                <a:spcPct val="100000"/>
              </a:lnSpc>
              <a:spcBef>
                <a:spcPts val="605"/>
              </a:spcBef>
              <a:buClr>
                <a:srgbClr val="717BA2"/>
              </a:buClr>
              <a:buSzPct val="75000"/>
              <a:buChar char=""/>
              <a:tabLst>
                <a:tab pos="325120" algn="l"/>
              </a:tabLst>
            </a:pPr>
            <a:r>
              <a:rPr sz="3200" dirty="0">
                <a:latin typeface="Arial"/>
                <a:cs typeface="Arial"/>
              </a:rPr>
              <a:t>The </a:t>
            </a:r>
            <a:r>
              <a:rPr sz="3200" spc="-5" dirty="0">
                <a:latin typeface="Arial"/>
                <a:cs typeface="Arial"/>
              </a:rPr>
              <a:t>rollers rotate </a:t>
            </a:r>
            <a:r>
              <a:rPr sz="3200" dirty="0">
                <a:latin typeface="Arial"/>
                <a:cs typeface="Arial"/>
              </a:rPr>
              <a:t>at </a:t>
            </a:r>
            <a:r>
              <a:rPr sz="3200" spc="-10" dirty="0">
                <a:latin typeface="Arial"/>
                <a:cs typeface="Arial"/>
              </a:rPr>
              <a:t>different </a:t>
            </a:r>
            <a:r>
              <a:rPr sz="3200" dirty="0">
                <a:latin typeface="Arial"/>
                <a:cs typeface="Arial"/>
              </a:rPr>
              <a:t>speeds in  counter-clockwise </a:t>
            </a:r>
            <a:r>
              <a:rPr sz="3200" spc="-5" dirty="0">
                <a:latin typeface="Arial"/>
                <a:cs typeface="Arial"/>
              </a:rPr>
              <a:t>manner </a:t>
            </a:r>
            <a:r>
              <a:rPr sz="3200" dirty="0">
                <a:latin typeface="Arial"/>
                <a:cs typeface="Arial"/>
              </a:rPr>
              <a:t>so </a:t>
            </a:r>
            <a:r>
              <a:rPr sz="3200" spc="-5" dirty="0">
                <a:latin typeface="Arial"/>
                <a:cs typeface="Arial"/>
              </a:rPr>
              <a:t>that the</a:t>
            </a:r>
            <a:r>
              <a:rPr sz="3200" spc="-10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material  </a:t>
            </a:r>
            <a:r>
              <a:rPr sz="3200" dirty="0">
                <a:latin typeface="Arial"/>
                <a:cs typeface="Arial"/>
              </a:rPr>
              <a:t>is sheared as it passes </a:t>
            </a:r>
            <a:r>
              <a:rPr sz="3200" spc="-5" dirty="0">
                <a:latin typeface="Arial"/>
                <a:cs typeface="Arial"/>
              </a:rPr>
              <a:t>through </a:t>
            </a:r>
            <a:r>
              <a:rPr sz="3200" dirty="0">
                <a:latin typeface="Arial"/>
                <a:cs typeface="Arial"/>
              </a:rPr>
              <a:t>the </a:t>
            </a:r>
            <a:r>
              <a:rPr sz="3200" spc="-5" dirty="0">
                <a:latin typeface="Arial"/>
                <a:cs typeface="Arial"/>
              </a:rPr>
              <a:t>gap and</a:t>
            </a:r>
            <a:r>
              <a:rPr sz="3200" spc="-16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is  transferred from </a:t>
            </a:r>
            <a:r>
              <a:rPr sz="3200" spc="-5" dirty="0">
                <a:latin typeface="Arial"/>
                <a:cs typeface="Arial"/>
              </a:rPr>
              <a:t>the </a:t>
            </a:r>
            <a:r>
              <a:rPr sz="3200" dirty="0">
                <a:latin typeface="Arial"/>
                <a:cs typeface="Arial"/>
              </a:rPr>
              <a:t>slower to the faster</a:t>
            </a:r>
            <a:r>
              <a:rPr sz="3200" spc="-18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roll,</a:t>
            </a:r>
            <a:endParaRPr sz="3200">
              <a:latin typeface="Arial"/>
              <a:cs typeface="Arial"/>
            </a:endParaRPr>
          </a:p>
          <a:p>
            <a:pPr marL="324485" marR="151765" indent="-60960">
              <a:lnSpc>
                <a:spcPct val="100000"/>
              </a:lnSpc>
              <a:tabLst>
                <a:tab pos="8493125" algn="l"/>
              </a:tabLst>
            </a:pPr>
            <a:r>
              <a:rPr sz="3200" u="dash" spc="-415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 </a:t>
            </a:r>
            <a:r>
              <a:rPr sz="3200" u="dash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from which it is </a:t>
            </a:r>
            <a:r>
              <a:rPr sz="3200" u="dash" spc="-5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removed </a:t>
            </a:r>
            <a:r>
              <a:rPr sz="3200" u="dash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by </a:t>
            </a:r>
            <a:r>
              <a:rPr sz="3200" u="dash" spc="-5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means</a:t>
            </a:r>
            <a:r>
              <a:rPr sz="3200" u="dash" spc="-105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 </a:t>
            </a:r>
            <a:r>
              <a:rPr sz="3200" u="dash" spc="-10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of</a:t>
            </a:r>
            <a:r>
              <a:rPr sz="3200" u="dash" spc="-5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 </a:t>
            </a:r>
            <a:r>
              <a:rPr sz="3200" u="dash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a 	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140" dirty="0">
                <a:latin typeface="Arial"/>
                <a:cs typeface="Arial"/>
              </a:rPr>
              <a:t>s</a:t>
            </a:r>
            <a:r>
              <a:rPr sz="2100" spc="-967" baseline="73412" dirty="0">
                <a:solidFill>
                  <a:srgbClr val="464652"/>
                </a:solidFill>
                <a:latin typeface="Arial"/>
                <a:cs typeface="Arial"/>
              </a:rPr>
              <a:t>8</a:t>
            </a:r>
            <a:r>
              <a:rPr sz="3200" spc="-965" dirty="0">
                <a:latin typeface="Arial"/>
                <a:cs typeface="Arial"/>
              </a:rPr>
              <a:t>c</a:t>
            </a:r>
            <a:r>
              <a:rPr sz="2100" baseline="73412" dirty="0">
                <a:solidFill>
                  <a:srgbClr val="464652"/>
                </a:solidFill>
                <a:latin typeface="Arial"/>
                <a:cs typeface="Arial"/>
              </a:rPr>
              <a:t>8</a:t>
            </a:r>
            <a:r>
              <a:rPr sz="2100" spc="-315" baseline="73412" dirty="0">
                <a:solidFill>
                  <a:srgbClr val="464652"/>
                </a:solidFill>
                <a:latin typeface="Arial"/>
                <a:cs typeface="Arial"/>
              </a:rPr>
              <a:t> </a:t>
            </a:r>
            <a:r>
              <a:rPr sz="3200" spc="5" dirty="0">
                <a:latin typeface="Arial"/>
                <a:cs typeface="Arial"/>
              </a:rPr>
              <a:t>r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-15" dirty="0">
                <a:latin typeface="Arial"/>
                <a:cs typeface="Arial"/>
              </a:rPr>
              <a:t>p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-190" dirty="0">
                <a:latin typeface="Arial"/>
                <a:cs typeface="Arial"/>
              </a:rPr>
              <a:t>r</a:t>
            </a:r>
            <a:r>
              <a:rPr sz="3200" dirty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353555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4151" y="6432803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0" y="0"/>
                </a:moveTo>
                <a:lnTo>
                  <a:pt x="0" y="190500"/>
                </a:lnTo>
                <a:lnTo>
                  <a:pt x="120396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91387" y="6384442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464652"/>
                </a:solidFill>
                <a:latin typeface="Arial"/>
                <a:cs typeface="Arial"/>
              </a:rPr>
              <a:t>89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8600" y="457198"/>
            <a:ext cx="4343400" cy="64007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24400" y="380998"/>
            <a:ext cx="4191000" cy="6476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0"/>
            <a:ext cx="8496935" cy="6196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865"/>
              </a:lnSpc>
              <a:spcBef>
                <a:spcPts val="100"/>
              </a:spcBef>
            </a:pPr>
            <a:r>
              <a:rPr sz="3300" b="1" dirty="0">
                <a:solidFill>
                  <a:srgbClr val="C00000"/>
                </a:solidFill>
                <a:latin typeface="Times New Roman"/>
                <a:cs typeface="Times New Roman"/>
              </a:rPr>
              <a:t>Fundamental</a:t>
            </a:r>
            <a:r>
              <a:rPr sz="33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3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properties:-</a:t>
            </a:r>
            <a:endParaRPr sz="3300">
              <a:latin typeface="Times New Roman"/>
              <a:cs typeface="Times New Roman"/>
            </a:endParaRPr>
          </a:p>
          <a:p>
            <a:pPr marL="756285" indent="-744220">
              <a:lnSpc>
                <a:spcPts val="3770"/>
              </a:lnSpc>
              <a:buSzPct val="75757"/>
              <a:buAutoNum type="arabicPeriod"/>
              <a:tabLst>
                <a:tab pos="756285" algn="l"/>
                <a:tab pos="756920" algn="l"/>
              </a:tabLst>
            </a:pPr>
            <a:r>
              <a:rPr sz="3300" spc="-5" dirty="0">
                <a:latin typeface="Times New Roman"/>
                <a:cs typeface="Times New Roman"/>
              </a:rPr>
              <a:t>Particle size </a:t>
            </a:r>
            <a:r>
              <a:rPr sz="3300" dirty="0">
                <a:latin typeface="Times New Roman"/>
                <a:cs typeface="Times New Roman"/>
              </a:rPr>
              <a:t>and </a:t>
            </a:r>
            <a:r>
              <a:rPr sz="3300" spc="-5" dirty="0">
                <a:latin typeface="Times New Roman"/>
                <a:cs typeface="Times New Roman"/>
              </a:rPr>
              <a:t>size</a:t>
            </a:r>
            <a:r>
              <a:rPr sz="3300" spc="-10" dirty="0">
                <a:latin typeface="Times New Roman"/>
                <a:cs typeface="Times New Roman"/>
              </a:rPr>
              <a:t> </a:t>
            </a:r>
            <a:r>
              <a:rPr sz="3300" spc="-5" dirty="0">
                <a:latin typeface="Times New Roman"/>
                <a:cs typeface="Times New Roman"/>
              </a:rPr>
              <a:t>distribution</a:t>
            </a:r>
            <a:endParaRPr sz="3300">
              <a:latin typeface="Times New Roman"/>
              <a:cs typeface="Times New Roman"/>
            </a:endParaRPr>
          </a:p>
          <a:p>
            <a:pPr marL="756285" indent="-744220">
              <a:lnSpc>
                <a:spcPts val="3770"/>
              </a:lnSpc>
              <a:buSzPct val="75757"/>
              <a:buAutoNum type="arabicPeriod"/>
              <a:tabLst>
                <a:tab pos="756285" algn="l"/>
                <a:tab pos="756920" algn="l"/>
              </a:tabLst>
            </a:pPr>
            <a:r>
              <a:rPr sz="3300" spc="-5" dirty="0">
                <a:latin typeface="Times New Roman"/>
                <a:cs typeface="Times New Roman"/>
              </a:rPr>
              <a:t>Particle</a:t>
            </a:r>
            <a:r>
              <a:rPr sz="3300" spc="-15" dirty="0">
                <a:latin typeface="Times New Roman"/>
                <a:cs typeface="Times New Roman"/>
              </a:rPr>
              <a:t> </a:t>
            </a:r>
            <a:r>
              <a:rPr sz="3300" dirty="0">
                <a:latin typeface="Times New Roman"/>
                <a:cs typeface="Times New Roman"/>
              </a:rPr>
              <a:t>shape</a:t>
            </a:r>
            <a:endParaRPr sz="3300">
              <a:latin typeface="Times New Roman"/>
              <a:cs typeface="Times New Roman"/>
            </a:endParaRPr>
          </a:p>
          <a:p>
            <a:pPr marL="756285" indent="-744220">
              <a:lnSpc>
                <a:spcPts val="3770"/>
              </a:lnSpc>
              <a:buSzPct val="75757"/>
              <a:buAutoNum type="arabicPeriod"/>
              <a:tabLst>
                <a:tab pos="756285" algn="l"/>
                <a:tab pos="756920" algn="l"/>
              </a:tabLst>
            </a:pPr>
            <a:r>
              <a:rPr sz="3300" spc="-5" dirty="0">
                <a:latin typeface="Times New Roman"/>
                <a:cs typeface="Times New Roman"/>
              </a:rPr>
              <a:t>Particle </a:t>
            </a:r>
            <a:r>
              <a:rPr sz="3300" dirty="0">
                <a:latin typeface="Times New Roman"/>
                <a:cs typeface="Times New Roman"/>
              </a:rPr>
              <a:t>surface</a:t>
            </a:r>
            <a:r>
              <a:rPr sz="3300" spc="-10" dirty="0">
                <a:latin typeface="Times New Roman"/>
                <a:cs typeface="Times New Roman"/>
              </a:rPr>
              <a:t> </a:t>
            </a:r>
            <a:r>
              <a:rPr sz="3300" dirty="0">
                <a:latin typeface="Times New Roman"/>
                <a:cs typeface="Times New Roman"/>
              </a:rPr>
              <a:t>area</a:t>
            </a:r>
            <a:endParaRPr sz="3300">
              <a:latin typeface="Times New Roman"/>
              <a:cs typeface="Times New Roman"/>
            </a:endParaRPr>
          </a:p>
          <a:p>
            <a:pPr marL="756285" indent="-744220">
              <a:lnSpc>
                <a:spcPts val="3770"/>
              </a:lnSpc>
              <a:buSzPct val="75757"/>
              <a:buAutoNum type="arabicPeriod"/>
              <a:tabLst>
                <a:tab pos="756285" algn="l"/>
                <a:tab pos="756920" algn="l"/>
              </a:tabLst>
            </a:pPr>
            <a:r>
              <a:rPr sz="3300" spc="-5" dirty="0">
                <a:latin typeface="Times New Roman"/>
                <a:cs typeface="Times New Roman"/>
              </a:rPr>
              <a:t>Particle</a:t>
            </a:r>
            <a:r>
              <a:rPr sz="3300" spc="-15" dirty="0">
                <a:latin typeface="Times New Roman"/>
                <a:cs typeface="Times New Roman"/>
              </a:rPr>
              <a:t> </a:t>
            </a:r>
            <a:r>
              <a:rPr sz="3300" spc="-5" dirty="0">
                <a:latin typeface="Times New Roman"/>
                <a:cs typeface="Times New Roman"/>
              </a:rPr>
              <a:t>weight</a:t>
            </a:r>
            <a:endParaRPr sz="3300">
              <a:latin typeface="Times New Roman"/>
              <a:cs typeface="Times New Roman"/>
            </a:endParaRPr>
          </a:p>
          <a:p>
            <a:pPr marL="756285" indent="-744220">
              <a:lnSpc>
                <a:spcPts val="3865"/>
              </a:lnSpc>
              <a:buSzPct val="75757"/>
              <a:buAutoNum type="arabicPeriod"/>
              <a:tabLst>
                <a:tab pos="756285" algn="l"/>
                <a:tab pos="756920" algn="l"/>
              </a:tabLst>
            </a:pPr>
            <a:r>
              <a:rPr sz="3300" spc="-5" dirty="0">
                <a:latin typeface="Times New Roman"/>
                <a:cs typeface="Times New Roman"/>
              </a:rPr>
              <a:t>Particle</a:t>
            </a:r>
            <a:r>
              <a:rPr sz="3300" spc="-15" dirty="0">
                <a:latin typeface="Times New Roman"/>
                <a:cs typeface="Times New Roman"/>
              </a:rPr>
              <a:t> </a:t>
            </a:r>
            <a:r>
              <a:rPr sz="3300" dirty="0">
                <a:latin typeface="Times New Roman"/>
                <a:cs typeface="Times New Roman"/>
              </a:rPr>
              <a:t>number</a:t>
            </a:r>
            <a:endParaRPr sz="3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100">
              <a:latin typeface="Times New Roman"/>
              <a:cs typeface="Times New Roman"/>
            </a:endParaRPr>
          </a:p>
          <a:p>
            <a:pPr marL="12700">
              <a:lnSpc>
                <a:spcPts val="3865"/>
              </a:lnSpc>
            </a:pPr>
            <a:r>
              <a:rPr sz="3300" b="1" dirty="0">
                <a:solidFill>
                  <a:srgbClr val="C00000"/>
                </a:solidFill>
                <a:latin typeface="Times New Roman"/>
                <a:cs typeface="Times New Roman"/>
              </a:rPr>
              <a:t>Derived</a:t>
            </a:r>
            <a:r>
              <a:rPr sz="33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3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properties:</a:t>
            </a:r>
            <a:endParaRPr sz="3300">
              <a:latin typeface="Times New Roman"/>
              <a:cs typeface="Times New Roman"/>
            </a:endParaRPr>
          </a:p>
          <a:p>
            <a:pPr marL="756285" marR="5080" indent="-744220">
              <a:lnSpc>
                <a:spcPct val="80000"/>
              </a:lnSpc>
              <a:spcBef>
                <a:spcPts val="700"/>
              </a:spcBef>
              <a:buSzPct val="75757"/>
              <a:buAutoNum type="arabicPeriod"/>
              <a:tabLst>
                <a:tab pos="756285" algn="l"/>
                <a:tab pos="756920" algn="l"/>
              </a:tabLst>
            </a:pPr>
            <a:r>
              <a:rPr sz="3300" spc="-5" dirty="0">
                <a:latin typeface="Times New Roman"/>
                <a:cs typeface="Times New Roman"/>
              </a:rPr>
              <a:t>Density </a:t>
            </a:r>
            <a:r>
              <a:rPr sz="3300" dirty="0">
                <a:latin typeface="Times New Roman"/>
                <a:cs typeface="Times New Roman"/>
              </a:rPr>
              <a:t>of powders (a) bulk </a:t>
            </a:r>
            <a:r>
              <a:rPr sz="3300" spc="-5" dirty="0">
                <a:latin typeface="Times New Roman"/>
                <a:cs typeface="Times New Roman"/>
              </a:rPr>
              <a:t>density</a:t>
            </a:r>
            <a:r>
              <a:rPr sz="3300" spc="-60" dirty="0">
                <a:latin typeface="Times New Roman"/>
                <a:cs typeface="Times New Roman"/>
              </a:rPr>
              <a:t> </a:t>
            </a:r>
            <a:r>
              <a:rPr sz="3300" dirty="0">
                <a:latin typeface="Times New Roman"/>
                <a:cs typeface="Times New Roman"/>
              </a:rPr>
              <a:t>(b)tapped  </a:t>
            </a:r>
            <a:r>
              <a:rPr sz="3300" spc="-5" dirty="0">
                <a:latin typeface="Times New Roman"/>
                <a:cs typeface="Times New Roman"/>
              </a:rPr>
              <a:t>density </a:t>
            </a:r>
            <a:r>
              <a:rPr sz="3300" dirty="0">
                <a:latin typeface="Times New Roman"/>
                <a:cs typeface="Times New Roman"/>
              </a:rPr>
              <a:t>(c) granular </a:t>
            </a:r>
            <a:r>
              <a:rPr sz="3300" spc="-5" dirty="0">
                <a:latin typeface="Times New Roman"/>
                <a:cs typeface="Times New Roman"/>
              </a:rPr>
              <a:t>density </a:t>
            </a:r>
            <a:r>
              <a:rPr sz="3300" dirty="0">
                <a:latin typeface="Times New Roman"/>
                <a:cs typeface="Times New Roman"/>
              </a:rPr>
              <a:t>(d)true</a:t>
            </a:r>
            <a:r>
              <a:rPr sz="3300" spc="-80" dirty="0">
                <a:latin typeface="Times New Roman"/>
                <a:cs typeface="Times New Roman"/>
              </a:rPr>
              <a:t> </a:t>
            </a:r>
            <a:r>
              <a:rPr sz="3300" spc="-5" dirty="0">
                <a:latin typeface="Times New Roman"/>
                <a:cs typeface="Times New Roman"/>
              </a:rPr>
              <a:t>density</a:t>
            </a:r>
            <a:endParaRPr sz="3300">
              <a:latin typeface="Times New Roman"/>
              <a:cs typeface="Times New Roman"/>
            </a:endParaRPr>
          </a:p>
          <a:p>
            <a:pPr marL="756285" indent="-744220">
              <a:lnSpc>
                <a:spcPts val="3675"/>
              </a:lnSpc>
              <a:buSzPct val="75757"/>
              <a:buAutoNum type="arabicPeriod"/>
              <a:tabLst>
                <a:tab pos="756285" algn="l"/>
                <a:tab pos="756920" algn="l"/>
              </a:tabLst>
            </a:pPr>
            <a:r>
              <a:rPr sz="3300" dirty="0">
                <a:latin typeface="Times New Roman"/>
                <a:cs typeface="Times New Roman"/>
              </a:rPr>
              <a:t>Flow properties of</a:t>
            </a:r>
            <a:r>
              <a:rPr sz="3300" spc="-35" dirty="0">
                <a:latin typeface="Times New Roman"/>
                <a:cs typeface="Times New Roman"/>
              </a:rPr>
              <a:t> </a:t>
            </a:r>
            <a:r>
              <a:rPr sz="3300" dirty="0">
                <a:latin typeface="Times New Roman"/>
                <a:cs typeface="Times New Roman"/>
              </a:rPr>
              <a:t>powders</a:t>
            </a:r>
            <a:endParaRPr sz="3300">
              <a:latin typeface="Times New Roman"/>
              <a:cs typeface="Times New Roman"/>
            </a:endParaRPr>
          </a:p>
          <a:p>
            <a:pPr marL="756285" indent="-744220">
              <a:lnSpc>
                <a:spcPts val="3770"/>
              </a:lnSpc>
              <a:buSzPct val="75757"/>
              <a:buAutoNum type="arabicPeriod"/>
              <a:tabLst>
                <a:tab pos="756285" algn="l"/>
                <a:tab pos="756920" algn="l"/>
              </a:tabLst>
            </a:pPr>
            <a:r>
              <a:rPr sz="3300" dirty="0">
                <a:latin typeface="Times New Roman"/>
                <a:cs typeface="Times New Roman"/>
              </a:rPr>
              <a:t>Porosity</a:t>
            </a:r>
            <a:endParaRPr sz="3300">
              <a:latin typeface="Times New Roman"/>
              <a:cs typeface="Times New Roman"/>
            </a:endParaRPr>
          </a:p>
          <a:p>
            <a:pPr marL="756285" indent="-744220">
              <a:lnSpc>
                <a:spcPts val="3865"/>
              </a:lnSpc>
              <a:buSzPct val="75757"/>
              <a:buAutoNum type="arabicPeriod"/>
              <a:tabLst>
                <a:tab pos="756285" algn="l"/>
                <a:tab pos="756920" algn="l"/>
              </a:tabLst>
            </a:pPr>
            <a:r>
              <a:rPr sz="3300" dirty="0">
                <a:latin typeface="Times New Roman"/>
                <a:cs typeface="Times New Roman"/>
              </a:rPr>
              <a:t>Bulkiness</a:t>
            </a:r>
            <a:endParaRPr sz="33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5987" y="6401332"/>
            <a:ext cx="17589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464652"/>
                </a:solidFill>
                <a:latin typeface="Arial"/>
                <a:cs typeface="Arial"/>
              </a:rPr>
              <a:pPr marL="38100">
                <a:lnSpc>
                  <a:spcPts val="1650"/>
                </a:lnSpc>
              </a:pPr>
              <a:t>9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353555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4151" y="6432803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0" y="0"/>
                </a:moveTo>
                <a:lnTo>
                  <a:pt x="0" y="190500"/>
                </a:lnTo>
                <a:lnTo>
                  <a:pt x="120396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1140" y="174447"/>
            <a:ext cx="81546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u="none" spc="-145" dirty="0"/>
              <a:t>V. </a:t>
            </a:r>
            <a:r>
              <a:rPr sz="3200" u="none" dirty="0"/>
              <a:t>Combined </a:t>
            </a:r>
            <a:r>
              <a:rPr sz="3200" u="none" spc="-5" dirty="0"/>
              <a:t>impact </a:t>
            </a:r>
            <a:r>
              <a:rPr sz="3200" u="none" dirty="0"/>
              <a:t>and attrition</a:t>
            </a:r>
            <a:r>
              <a:rPr sz="3200" u="none" spc="-10" dirty="0"/>
              <a:t> </a:t>
            </a:r>
            <a:r>
              <a:rPr sz="3200" u="none" dirty="0"/>
              <a:t>methods</a:t>
            </a:r>
            <a:endParaRPr sz="3200"/>
          </a:p>
        </p:txBody>
      </p:sp>
      <p:sp>
        <p:nvSpPr>
          <p:cNvPr id="5" name="object 5"/>
          <p:cNvSpPr txBox="1"/>
          <p:nvPr/>
        </p:nvSpPr>
        <p:spPr>
          <a:xfrm>
            <a:off x="231140" y="830325"/>
            <a:ext cx="8620760" cy="58477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6060" marR="156845" indent="-226060" algn="just">
              <a:lnSpc>
                <a:spcPct val="100000"/>
              </a:lnSpc>
              <a:spcBef>
                <a:spcPts val="95"/>
              </a:spcBef>
              <a:buClr>
                <a:srgbClr val="717BA2"/>
              </a:buClr>
              <a:buSzPct val="75806"/>
              <a:buChar char=""/>
              <a:tabLst>
                <a:tab pos="226060" algn="l"/>
              </a:tabLst>
            </a:pPr>
            <a:r>
              <a:rPr sz="3100" u="dash" spc="-390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 </a:t>
            </a:r>
            <a:r>
              <a:rPr sz="3100" u="dash" spc="-5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A </a:t>
            </a:r>
            <a:r>
              <a:rPr sz="3100" b="1" u="dash" spc="-5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ball mill </a:t>
            </a:r>
            <a:r>
              <a:rPr sz="3100" u="dash" spc="-5" dirty="0">
                <a:uFill>
                  <a:solidFill>
                    <a:srgbClr val="9FB8CD"/>
                  </a:solidFill>
                </a:uFill>
                <a:latin typeface="Arial"/>
                <a:cs typeface="Arial"/>
              </a:rPr>
              <a:t>is an example of a comminution </a:t>
            </a:r>
            <a:r>
              <a:rPr sz="3100" spc="-5" dirty="0">
                <a:latin typeface="Arial"/>
                <a:cs typeface="Arial"/>
              </a:rPr>
              <a:t> method </a:t>
            </a:r>
            <a:r>
              <a:rPr sz="3100" spc="-10" dirty="0">
                <a:latin typeface="Arial"/>
                <a:cs typeface="Arial"/>
              </a:rPr>
              <a:t>which </a:t>
            </a:r>
            <a:r>
              <a:rPr sz="3100" spc="-5" dirty="0">
                <a:latin typeface="Arial"/>
                <a:cs typeface="Arial"/>
              </a:rPr>
              <a:t>produces size reduction by both  </a:t>
            </a:r>
            <a:r>
              <a:rPr sz="3100" b="1" spc="-5" dirty="0">
                <a:latin typeface="Arial"/>
                <a:cs typeface="Arial"/>
              </a:rPr>
              <a:t>impact and attrition of</a:t>
            </a:r>
            <a:r>
              <a:rPr sz="3100" b="1" spc="45" dirty="0">
                <a:latin typeface="Arial"/>
                <a:cs typeface="Arial"/>
              </a:rPr>
              <a:t> </a:t>
            </a:r>
            <a:r>
              <a:rPr sz="3100" b="1" spc="-5" dirty="0">
                <a:latin typeface="Arial"/>
                <a:cs typeface="Arial"/>
              </a:rPr>
              <a:t>particles.</a:t>
            </a:r>
            <a:endParaRPr sz="3100">
              <a:latin typeface="Arial"/>
              <a:cs typeface="Arial"/>
            </a:endParaRPr>
          </a:p>
          <a:p>
            <a:pPr marL="286385" marR="342900" indent="-274320">
              <a:lnSpc>
                <a:spcPct val="100000"/>
              </a:lnSpc>
              <a:spcBef>
                <a:spcPts val="605"/>
              </a:spcBef>
              <a:buClr>
                <a:srgbClr val="717BA2"/>
              </a:buClr>
              <a:buSzPct val="75806"/>
              <a:buChar char=""/>
              <a:tabLst>
                <a:tab pos="287020" algn="l"/>
              </a:tabLst>
            </a:pPr>
            <a:r>
              <a:rPr sz="3100" spc="-5" dirty="0">
                <a:latin typeface="Arial"/>
                <a:cs typeface="Arial"/>
              </a:rPr>
              <a:t>Ball mills consist of a </a:t>
            </a:r>
            <a:r>
              <a:rPr sz="3100" spc="-10" dirty="0">
                <a:latin typeface="Arial"/>
                <a:cs typeface="Arial"/>
              </a:rPr>
              <a:t>hollow cylinder </a:t>
            </a:r>
            <a:r>
              <a:rPr sz="3100" spc="-65" dirty="0">
                <a:latin typeface="Arial"/>
                <a:cs typeface="Arial"/>
              </a:rPr>
              <a:t>mounted  </a:t>
            </a:r>
            <a:r>
              <a:rPr sz="3100" spc="-5" dirty="0">
                <a:latin typeface="Arial"/>
                <a:cs typeface="Arial"/>
              </a:rPr>
              <a:t>such that it can be rotated on its horizontal  longitudinal</a:t>
            </a:r>
            <a:r>
              <a:rPr sz="3100" spc="40" dirty="0">
                <a:latin typeface="Arial"/>
                <a:cs typeface="Arial"/>
              </a:rPr>
              <a:t> </a:t>
            </a:r>
            <a:r>
              <a:rPr sz="3100" spc="-5" dirty="0">
                <a:latin typeface="Arial"/>
                <a:cs typeface="Arial"/>
              </a:rPr>
              <a:t>axis.</a:t>
            </a:r>
            <a:endParaRPr sz="3100">
              <a:latin typeface="Arial"/>
              <a:cs typeface="Arial"/>
            </a:endParaRPr>
          </a:p>
          <a:p>
            <a:pPr marL="286385" marR="5080" indent="-274320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806"/>
              <a:buChar char=""/>
              <a:tabLst>
                <a:tab pos="287020" algn="l"/>
              </a:tabLst>
            </a:pPr>
            <a:r>
              <a:rPr sz="3100" spc="-5" dirty="0">
                <a:latin typeface="Arial"/>
                <a:cs typeface="Arial"/>
              </a:rPr>
              <a:t>Mills </a:t>
            </a:r>
            <a:r>
              <a:rPr sz="3100" spc="-10" dirty="0">
                <a:latin typeface="Arial"/>
                <a:cs typeface="Arial"/>
              </a:rPr>
              <a:t>usually </a:t>
            </a:r>
            <a:r>
              <a:rPr sz="3100" spc="-5" dirty="0">
                <a:latin typeface="Arial"/>
                <a:cs typeface="Arial"/>
              </a:rPr>
              <a:t>contain balls with many </a:t>
            </a:r>
            <a:r>
              <a:rPr sz="3100" spc="-15" dirty="0">
                <a:latin typeface="Arial"/>
                <a:cs typeface="Arial"/>
              </a:rPr>
              <a:t>different  </a:t>
            </a:r>
            <a:r>
              <a:rPr sz="3100" spc="-5" dirty="0">
                <a:latin typeface="Arial"/>
                <a:cs typeface="Arial"/>
              </a:rPr>
              <a:t>diameters </a:t>
            </a:r>
            <a:r>
              <a:rPr sz="3100" spc="-10" dirty="0">
                <a:latin typeface="Arial"/>
                <a:cs typeface="Arial"/>
              </a:rPr>
              <a:t>owing </a:t>
            </a:r>
            <a:r>
              <a:rPr sz="3100" spc="-5" dirty="0">
                <a:latin typeface="Arial"/>
                <a:cs typeface="Arial"/>
              </a:rPr>
              <a:t>to self-attrition, </a:t>
            </a:r>
            <a:r>
              <a:rPr sz="3100" spc="-10" dirty="0">
                <a:latin typeface="Arial"/>
                <a:cs typeface="Arial"/>
              </a:rPr>
              <a:t>and </a:t>
            </a:r>
            <a:r>
              <a:rPr sz="3100" spc="-5" dirty="0">
                <a:latin typeface="Arial"/>
                <a:cs typeface="Arial"/>
              </a:rPr>
              <a:t>this helps  to improve the </a:t>
            </a:r>
            <a:r>
              <a:rPr sz="3100" spc="-10" dirty="0">
                <a:latin typeface="Arial"/>
                <a:cs typeface="Arial"/>
              </a:rPr>
              <a:t>product </a:t>
            </a:r>
            <a:r>
              <a:rPr sz="3100" spc="-5" dirty="0">
                <a:latin typeface="Arial"/>
                <a:cs typeface="Arial"/>
              </a:rPr>
              <a:t>as </a:t>
            </a:r>
            <a:r>
              <a:rPr sz="3100" dirty="0">
                <a:latin typeface="Arial"/>
                <a:cs typeface="Arial"/>
              </a:rPr>
              <a:t>the </a:t>
            </a:r>
            <a:r>
              <a:rPr sz="3100" spc="-5" dirty="0">
                <a:latin typeface="Arial"/>
                <a:cs typeface="Arial"/>
              </a:rPr>
              <a:t>large balls tend to  break </a:t>
            </a:r>
            <a:r>
              <a:rPr sz="3100" spc="-10" dirty="0">
                <a:latin typeface="Arial"/>
                <a:cs typeface="Arial"/>
              </a:rPr>
              <a:t>down </a:t>
            </a:r>
            <a:r>
              <a:rPr sz="3100" spc="-5" dirty="0">
                <a:latin typeface="Arial"/>
                <a:cs typeface="Arial"/>
              </a:rPr>
              <a:t>the coarse feed materials </a:t>
            </a:r>
            <a:r>
              <a:rPr sz="3100" spc="-10" dirty="0">
                <a:latin typeface="Arial"/>
                <a:cs typeface="Arial"/>
              </a:rPr>
              <a:t>and </a:t>
            </a:r>
            <a:r>
              <a:rPr sz="3100" spc="-5" dirty="0">
                <a:latin typeface="Arial"/>
                <a:cs typeface="Arial"/>
              </a:rPr>
              <a:t>the  smaller balls help to form the fine product by  r</a:t>
            </a:r>
            <a:r>
              <a:rPr sz="3100" spc="-1300" dirty="0">
                <a:latin typeface="Arial"/>
                <a:cs typeface="Arial"/>
              </a:rPr>
              <a:t>e</a:t>
            </a:r>
            <a:r>
              <a:rPr sz="2100" spc="-7" baseline="3968" dirty="0">
                <a:solidFill>
                  <a:srgbClr val="464652"/>
                </a:solidFill>
                <a:latin typeface="Arial"/>
                <a:cs typeface="Arial"/>
              </a:rPr>
              <a:t>9</a:t>
            </a:r>
            <a:r>
              <a:rPr sz="2100" spc="-412" baseline="3968" dirty="0">
                <a:solidFill>
                  <a:srgbClr val="464652"/>
                </a:solidFill>
                <a:latin typeface="Arial"/>
                <a:cs typeface="Arial"/>
              </a:rPr>
              <a:t>0</a:t>
            </a:r>
            <a:r>
              <a:rPr sz="3100" spc="-20" dirty="0">
                <a:latin typeface="Arial"/>
                <a:cs typeface="Arial"/>
              </a:rPr>
              <a:t>d</a:t>
            </a:r>
            <a:r>
              <a:rPr sz="3100" spc="-5" dirty="0">
                <a:latin typeface="Arial"/>
                <a:cs typeface="Arial"/>
              </a:rPr>
              <a:t>uc</a:t>
            </a:r>
            <a:r>
              <a:rPr sz="3100" spc="-20" dirty="0">
                <a:latin typeface="Arial"/>
                <a:cs typeface="Arial"/>
              </a:rPr>
              <a:t>i</a:t>
            </a:r>
            <a:r>
              <a:rPr sz="3100" spc="-5" dirty="0">
                <a:latin typeface="Arial"/>
                <a:cs typeface="Arial"/>
              </a:rPr>
              <a:t>ng</a:t>
            </a:r>
            <a:r>
              <a:rPr sz="3100" spc="45" dirty="0">
                <a:latin typeface="Arial"/>
                <a:cs typeface="Arial"/>
              </a:rPr>
              <a:t> </a:t>
            </a:r>
            <a:r>
              <a:rPr sz="3100" spc="-5" dirty="0">
                <a:latin typeface="Arial"/>
                <a:cs typeface="Arial"/>
              </a:rPr>
              <a:t>vo</a:t>
            </a:r>
            <a:r>
              <a:rPr sz="3100" spc="-20" dirty="0">
                <a:latin typeface="Arial"/>
                <a:cs typeface="Arial"/>
              </a:rPr>
              <a:t>i</a:t>
            </a:r>
            <a:r>
              <a:rPr sz="3100" spc="-5" dirty="0">
                <a:latin typeface="Arial"/>
                <a:cs typeface="Arial"/>
              </a:rPr>
              <a:t>d</a:t>
            </a:r>
            <a:r>
              <a:rPr sz="3100" dirty="0">
                <a:latin typeface="Arial"/>
                <a:cs typeface="Arial"/>
              </a:rPr>
              <a:t> </a:t>
            </a:r>
            <a:r>
              <a:rPr sz="3100" spc="-5" dirty="0">
                <a:latin typeface="Arial"/>
                <a:cs typeface="Arial"/>
              </a:rPr>
              <a:t>spac</a:t>
            </a:r>
            <a:r>
              <a:rPr sz="3100" spc="-25" dirty="0">
                <a:latin typeface="Arial"/>
                <a:cs typeface="Arial"/>
              </a:rPr>
              <a:t>e</a:t>
            </a:r>
            <a:r>
              <a:rPr sz="3100" spc="-5" dirty="0">
                <a:latin typeface="Arial"/>
                <a:cs typeface="Arial"/>
              </a:rPr>
              <a:t>s</a:t>
            </a:r>
            <a:r>
              <a:rPr sz="3100" spc="30" dirty="0">
                <a:latin typeface="Arial"/>
                <a:cs typeface="Arial"/>
              </a:rPr>
              <a:t> </a:t>
            </a:r>
            <a:r>
              <a:rPr sz="3100" spc="-5" dirty="0">
                <a:latin typeface="Arial"/>
                <a:cs typeface="Arial"/>
              </a:rPr>
              <a:t>b</a:t>
            </a:r>
            <a:r>
              <a:rPr sz="3100" spc="-20" dirty="0">
                <a:latin typeface="Arial"/>
                <a:cs typeface="Arial"/>
              </a:rPr>
              <a:t>e</a:t>
            </a:r>
            <a:r>
              <a:rPr sz="3100" spc="-5" dirty="0">
                <a:latin typeface="Arial"/>
                <a:cs typeface="Arial"/>
              </a:rPr>
              <a:t>twe</a:t>
            </a:r>
            <a:r>
              <a:rPr sz="3100" spc="-25" dirty="0">
                <a:latin typeface="Arial"/>
                <a:cs typeface="Arial"/>
              </a:rPr>
              <a:t>e</a:t>
            </a:r>
            <a:r>
              <a:rPr sz="3100" spc="-5" dirty="0">
                <a:latin typeface="Arial"/>
                <a:cs typeface="Arial"/>
              </a:rPr>
              <a:t>n</a:t>
            </a:r>
            <a:r>
              <a:rPr sz="3100" spc="40" dirty="0">
                <a:latin typeface="Arial"/>
                <a:cs typeface="Arial"/>
              </a:rPr>
              <a:t> </a:t>
            </a:r>
            <a:r>
              <a:rPr sz="3100" spc="-5" dirty="0">
                <a:latin typeface="Arial"/>
                <a:cs typeface="Arial"/>
              </a:rPr>
              <a:t>b</a:t>
            </a:r>
            <a:r>
              <a:rPr sz="3100" spc="-20" dirty="0">
                <a:latin typeface="Arial"/>
                <a:cs typeface="Arial"/>
              </a:rPr>
              <a:t>a</a:t>
            </a:r>
            <a:r>
              <a:rPr sz="3100" spc="-5" dirty="0">
                <a:latin typeface="Arial"/>
                <a:cs typeface="Arial"/>
              </a:rPr>
              <a:t>lls.</a:t>
            </a:r>
            <a:endParaRPr sz="3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353555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4151" y="6432803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0" y="0"/>
                </a:moveTo>
                <a:lnTo>
                  <a:pt x="0" y="190500"/>
                </a:lnTo>
                <a:lnTo>
                  <a:pt x="120396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91387" y="6384442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464652"/>
                </a:solidFill>
                <a:latin typeface="Arial"/>
                <a:cs typeface="Arial"/>
              </a:rPr>
              <a:t>91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2400" y="762000"/>
            <a:ext cx="8991599" cy="548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38044" y="2494788"/>
            <a:ext cx="3150235" cy="30480"/>
          </a:xfrm>
          <a:custGeom>
            <a:avLst/>
            <a:gdLst/>
            <a:ahLst/>
            <a:cxnLst/>
            <a:rect l="l" t="t" r="r" b="b"/>
            <a:pathLst>
              <a:path w="3150235" h="30480">
                <a:moveTo>
                  <a:pt x="3150108" y="0"/>
                </a:moveTo>
                <a:lnTo>
                  <a:pt x="0" y="0"/>
                </a:lnTo>
                <a:lnTo>
                  <a:pt x="0" y="30479"/>
                </a:lnTo>
                <a:lnTo>
                  <a:pt x="3150108" y="30479"/>
                </a:lnTo>
                <a:lnTo>
                  <a:pt x="31501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89676" y="2982467"/>
            <a:ext cx="2976880" cy="30480"/>
          </a:xfrm>
          <a:custGeom>
            <a:avLst/>
            <a:gdLst/>
            <a:ahLst/>
            <a:cxnLst/>
            <a:rect l="l" t="t" r="r" b="b"/>
            <a:pathLst>
              <a:path w="2976879" h="30480">
                <a:moveTo>
                  <a:pt x="2976372" y="0"/>
                </a:moveTo>
                <a:lnTo>
                  <a:pt x="0" y="0"/>
                </a:lnTo>
                <a:lnTo>
                  <a:pt x="0" y="30480"/>
                </a:lnTo>
                <a:lnTo>
                  <a:pt x="2976372" y="30480"/>
                </a:lnTo>
                <a:lnTo>
                  <a:pt x="29763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3039" y="238099"/>
            <a:ext cx="8600440" cy="6363335"/>
          </a:xfrm>
          <a:prstGeom prst="rect">
            <a:avLst/>
          </a:prstGeom>
        </p:spPr>
        <p:txBody>
          <a:bodyPr vert="horz" wrap="square" lIns="0" tIns="17843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405"/>
              </a:spcBef>
            </a:pPr>
            <a:r>
              <a:rPr sz="3200" b="1" spc="-145" dirty="0">
                <a:latin typeface="Arial"/>
                <a:cs typeface="Arial"/>
              </a:rPr>
              <a:t>V. </a:t>
            </a:r>
            <a:r>
              <a:rPr sz="3200" b="1" dirty="0">
                <a:latin typeface="Arial"/>
                <a:cs typeface="Arial"/>
              </a:rPr>
              <a:t>Combined </a:t>
            </a:r>
            <a:r>
              <a:rPr sz="3200" b="1" spc="-5" dirty="0">
                <a:latin typeface="Arial"/>
                <a:cs typeface="Arial"/>
              </a:rPr>
              <a:t>impact </a:t>
            </a:r>
            <a:r>
              <a:rPr sz="3200" b="1" dirty="0">
                <a:latin typeface="Arial"/>
                <a:cs typeface="Arial"/>
              </a:rPr>
              <a:t>and attrition</a:t>
            </a:r>
            <a:r>
              <a:rPr sz="3200" b="1" spc="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methods</a:t>
            </a:r>
            <a:endParaRPr sz="3200">
              <a:latin typeface="Arial"/>
              <a:cs typeface="Arial"/>
            </a:endParaRPr>
          </a:p>
          <a:p>
            <a:pPr marL="324485" marR="17780" indent="-274320">
              <a:lnSpc>
                <a:spcPct val="100000"/>
              </a:lnSpc>
              <a:spcBef>
                <a:spcPts val="1310"/>
              </a:spcBef>
              <a:buClr>
                <a:srgbClr val="717BA2"/>
              </a:buClr>
              <a:buSzPct val="75000"/>
              <a:buChar char=""/>
              <a:tabLst>
                <a:tab pos="325120" algn="l"/>
              </a:tabLst>
            </a:pPr>
            <a:r>
              <a:rPr sz="3200" dirty="0">
                <a:latin typeface="Arial"/>
                <a:cs typeface="Arial"/>
              </a:rPr>
              <a:t>The </a:t>
            </a:r>
            <a:r>
              <a:rPr sz="3200" b="1" dirty="0">
                <a:latin typeface="Arial"/>
                <a:cs typeface="Arial"/>
              </a:rPr>
              <a:t>amount of </a:t>
            </a:r>
            <a:r>
              <a:rPr sz="3200" b="1" spc="-5" dirty="0">
                <a:latin typeface="Arial"/>
                <a:cs typeface="Arial"/>
              </a:rPr>
              <a:t>material </a:t>
            </a:r>
            <a:r>
              <a:rPr sz="3200" b="1" dirty="0">
                <a:latin typeface="Arial"/>
                <a:cs typeface="Arial"/>
              </a:rPr>
              <a:t>in a </a:t>
            </a:r>
            <a:r>
              <a:rPr sz="3200" b="1" spc="-5" dirty="0">
                <a:latin typeface="Arial"/>
                <a:cs typeface="Arial"/>
              </a:rPr>
              <a:t>mill </a:t>
            </a:r>
            <a:r>
              <a:rPr sz="3200" dirty="0">
                <a:latin typeface="Arial"/>
                <a:cs typeface="Arial"/>
              </a:rPr>
              <a:t>is of  </a:t>
            </a:r>
            <a:r>
              <a:rPr sz="3200" spc="-5" dirty="0">
                <a:latin typeface="Arial"/>
                <a:cs typeface="Arial"/>
              </a:rPr>
              <a:t>considerable importance: too much </a:t>
            </a:r>
            <a:r>
              <a:rPr sz="3200" dirty="0">
                <a:latin typeface="Arial"/>
                <a:cs typeface="Arial"/>
              </a:rPr>
              <a:t>feed  </a:t>
            </a:r>
            <a:r>
              <a:rPr sz="3200" spc="-5" dirty="0">
                <a:latin typeface="Arial"/>
                <a:cs typeface="Arial"/>
              </a:rPr>
              <a:t>produces </a:t>
            </a:r>
            <a:r>
              <a:rPr sz="3200" dirty="0">
                <a:latin typeface="Arial"/>
                <a:cs typeface="Arial"/>
              </a:rPr>
              <a:t>a cushioning </a:t>
            </a:r>
            <a:r>
              <a:rPr sz="3200" spc="-10" dirty="0">
                <a:latin typeface="Arial"/>
                <a:cs typeface="Arial"/>
              </a:rPr>
              <a:t>effect </a:t>
            </a:r>
            <a:r>
              <a:rPr sz="3200" spc="-5" dirty="0">
                <a:latin typeface="Arial"/>
                <a:cs typeface="Arial"/>
              </a:rPr>
              <a:t>and </a:t>
            </a:r>
            <a:r>
              <a:rPr sz="3200" dirty="0">
                <a:latin typeface="Arial"/>
                <a:cs typeface="Arial"/>
              </a:rPr>
              <a:t>too </a:t>
            </a:r>
            <a:r>
              <a:rPr sz="3200" spc="-5" dirty="0">
                <a:latin typeface="Arial"/>
                <a:cs typeface="Arial"/>
              </a:rPr>
              <a:t>little  </a:t>
            </a:r>
            <a:r>
              <a:rPr sz="3200" dirty="0">
                <a:latin typeface="Arial"/>
                <a:cs typeface="Arial"/>
              </a:rPr>
              <a:t>causes loss of </a:t>
            </a:r>
            <a:r>
              <a:rPr sz="3200" spc="-10" dirty="0">
                <a:latin typeface="Arial"/>
                <a:cs typeface="Arial"/>
              </a:rPr>
              <a:t>efficiency </a:t>
            </a:r>
            <a:r>
              <a:rPr sz="3200" spc="-5" dirty="0">
                <a:latin typeface="Arial"/>
                <a:cs typeface="Arial"/>
              </a:rPr>
              <a:t>and </a:t>
            </a:r>
            <a:r>
              <a:rPr sz="3200" dirty="0">
                <a:latin typeface="Arial"/>
                <a:cs typeface="Arial"/>
              </a:rPr>
              <a:t>abrasive wear</a:t>
            </a:r>
            <a:r>
              <a:rPr sz="3200" spc="-1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 </a:t>
            </a:r>
            <a:r>
              <a:rPr sz="32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the </a:t>
            </a:r>
            <a:r>
              <a:rPr sz="32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mill</a:t>
            </a:r>
            <a:r>
              <a:rPr sz="3200" u="heavy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2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parts</a:t>
            </a:r>
            <a:r>
              <a:rPr sz="3200" dirty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 marL="324485" marR="1117600" indent="-274320" algn="just">
              <a:lnSpc>
                <a:spcPct val="100000"/>
              </a:lnSpc>
              <a:spcBef>
                <a:spcPts val="605"/>
              </a:spcBef>
              <a:buClr>
                <a:srgbClr val="717BA2"/>
              </a:buClr>
              <a:buSzPct val="75000"/>
              <a:buChar char=""/>
              <a:tabLst>
                <a:tab pos="325120" algn="l"/>
              </a:tabLst>
            </a:pPr>
            <a:r>
              <a:rPr sz="3200" dirty="0">
                <a:latin typeface="Arial"/>
                <a:cs typeface="Arial"/>
              </a:rPr>
              <a:t>The factor of </a:t>
            </a:r>
            <a:r>
              <a:rPr sz="3200" spc="-5" dirty="0">
                <a:latin typeface="Arial"/>
                <a:cs typeface="Arial"/>
              </a:rPr>
              <a:t>greatest importance </a:t>
            </a:r>
            <a:r>
              <a:rPr sz="3200" dirty="0">
                <a:latin typeface="Arial"/>
                <a:cs typeface="Arial"/>
              </a:rPr>
              <a:t>in the  </a:t>
            </a:r>
            <a:r>
              <a:rPr sz="3200" spc="-5" dirty="0">
                <a:latin typeface="Arial"/>
                <a:cs typeface="Arial"/>
              </a:rPr>
              <a:t>operation </a:t>
            </a:r>
            <a:r>
              <a:rPr sz="3200" dirty="0">
                <a:latin typeface="Arial"/>
                <a:cs typeface="Arial"/>
              </a:rPr>
              <a:t>of the </a:t>
            </a:r>
            <a:r>
              <a:rPr sz="3200" spc="-5" dirty="0">
                <a:latin typeface="Arial"/>
                <a:cs typeface="Arial"/>
              </a:rPr>
              <a:t>ball mill </a:t>
            </a:r>
            <a:r>
              <a:rPr sz="3200" dirty="0">
                <a:latin typeface="Arial"/>
                <a:cs typeface="Arial"/>
              </a:rPr>
              <a:t>is </a:t>
            </a:r>
            <a:r>
              <a:rPr sz="3200" spc="-5" dirty="0">
                <a:latin typeface="Arial"/>
                <a:cs typeface="Arial"/>
              </a:rPr>
              <a:t>the </a:t>
            </a:r>
            <a:r>
              <a:rPr sz="3200" b="1" spc="-5" dirty="0">
                <a:latin typeface="Arial"/>
                <a:cs typeface="Arial"/>
              </a:rPr>
              <a:t>speed</a:t>
            </a:r>
            <a:r>
              <a:rPr sz="3200" b="1" spc="-7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of  rotation</a:t>
            </a:r>
            <a:r>
              <a:rPr sz="3200" dirty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 marL="324485" marR="528320" indent="-274320" algn="just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000"/>
              <a:buChar char=""/>
              <a:tabLst>
                <a:tab pos="325120" algn="l"/>
              </a:tabLst>
            </a:pPr>
            <a:r>
              <a:rPr sz="3200" dirty="0">
                <a:latin typeface="Arial"/>
                <a:cs typeface="Arial"/>
              </a:rPr>
              <a:t>At </a:t>
            </a:r>
            <a:r>
              <a:rPr sz="3200" spc="-5" dirty="0">
                <a:latin typeface="Arial"/>
                <a:cs typeface="Arial"/>
              </a:rPr>
              <a:t>low </a:t>
            </a:r>
            <a:r>
              <a:rPr sz="3200" dirty="0">
                <a:latin typeface="Arial"/>
                <a:cs typeface="Arial"/>
              </a:rPr>
              <a:t>velocities- </a:t>
            </a:r>
            <a:r>
              <a:rPr sz="3200" spc="-5" dirty="0">
                <a:latin typeface="Arial"/>
                <a:cs typeface="Arial"/>
              </a:rPr>
              <a:t>balls move </a:t>
            </a:r>
            <a:r>
              <a:rPr sz="3200" dirty="0">
                <a:latin typeface="Arial"/>
                <a:cs typeface="Arial"/>
              </a:rPr>
              <a:t>with </a:t>
            </a:r>
            <a:r>
              <a:rPr sz="3200" spc="-5" dirty="0">
                <a:latin typeface="Arial"/>
                <a:cs typeface="Arial"/>
              </a:rPr>
              <a:t>drum </a:t>
            </a:r>
            <a:r>
              <a:rPr sz="3200" spc="-155" dirty="0">
                <a:latin typeface="Arial"/>
                <a:cs typeface="Arial"/>
              </a:rPr>
              <a:t>and  </a:t>
            </a:r>
            <a:r>
              <a:rPr sz="3200" dirty="0">
                <a:latin typeface="Arial"/>
                <a:cs typeface="Arial"/>
              </a:rPr>
              <a:t>very </a:t>
            </a:r>
            <a:r>
              <a:rPr sz="3200" spc="-5" dirty="0">
                <a:latin typeface="Arial"/>
                <a:cs typeface="Arial"/>
              </a:rPr>
              <a:t>little relative movement </a:t>
            </a:r>
            <a:r>
              <a:rPr sz="3200" dirty="0">
                <a:latin typeface="Arial"/>
                <a:cs typeface="Arial"/>
              </a:rPr>
              <a:t>of </a:t>
            </a:r>
            <a:r>
              <a:rPr sz="3200" spc="-5" dirty="0">
                <a:latin typeface="Arial"/>
                <a:cs typeface="Arial"/>
              </a:rPr>
              <a:t>balls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is</a:t>
            </a:r>
            <a:endParaRPr sz="3200">
              <a:latin typeface="Arial"/>
              <a:cs typeface="Arial"/>
            </a:endParaRPr>
          </a:p>
          <a:p>
            <a:pPr marL="324485" algn="just">
              <a:lnSpc>
                <a:spcPct val="100000"/>
              </a:lnSpc>
            </a:pPr>
            <a:r>
              <a:rPr sz="3200" spc="-320" dirty="0">
                <a:latin typeface="Arial"/>
                <a:cs typeface="Arial"/>
              </a:rPr>
              <a:t>a</a:t>
            </a:r>
            <a:r>
              <a:rPr sz="2100" spc="-697" baseline="-21825" dirty="0">
                <a:solidFill>
                  <a:srgbClr val="464652"/>
                </a:solidFill>
                <a:latin typeface="Arial"/>
                <a:cs typeface="Arial"/>
              </a:rPr>
              <a:t>9</a:t>
            </a:r>
            <a:r>
              <a:rPr sz="3200" spc="-1140" dirty="0">
                <a:latin typeface="Arial"/>
                <a:cs typeface="Arial"/>
              </a:rPr>
              <a:t>c</a:t>
            </a:r>
            <a:r>
              <a:rPr sz="2100" baseline="-21825" dirty="0">
                <a:solidFill>
                  <a:srgbClr val="464652"/>
                </a:solidFill>
                <a:latin typeface="Arial"/>
                <a:cs typeface="Arial"/>
              </a:rPr>
              <a:t>2</a:t>
            </a:r>
            <a:r>
              <a:rPr sz="2100" spc="-52" baseline="-21825" dirty="0">
                <a:solidFill>
                  <a:srgbClr val="464652"/>
                </a:solidFill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hi</a:t>
            </a:r>
            <a:r>
              <a:rPr sz="3200" spc="-15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ved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so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the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size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re</a:t>
            </a:r>
            <a:r>
              <a:rPr sz="3200" spc="-10" dirty="0">
                <a:latin typeface="Arial"/>
                <a:cs typeface="Arial"/>
              </a:rPr>
              <a:t>d</a:t>
            </a:r>
            <a:r>
              <a:rPr sz="3200" dirty="0">
                <a:latin typeface="Arial"/>
                <a:cs typeface="Arial"/>
              </a:rPr>
              <a:t>ucti</a:t>
            </a:r>
            <a:r>
              <a:rPr sz="3200" spc="-10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n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is mi</a:t>
            </a:r>
            <a:r>
              <a:rPr sz="3200" spc="-15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im</a:t>
            </a:r>
            <a:r>
              <a:rPr sz="3200" spc="-15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l.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140" y="238099"/>
            <a:ext cx="8556625" cy="5387975"/>
          </a:xfrm>
          <a:prstGeom prst="rect">
            <a:avLst/>
          </a:prstGeom>
        </p:spPr>
        <p:txBody>
          <a:bodyPr vert="horz" wrap="square" lIns="0" tIns="1784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405"/>
              </a:spcBef>
            </a:pPr>
            <a:r>
              <a:rPr sz="3200" b="1" spc="-145" dirty="0">
                <a:latin typeface="Arial"/>
                <a:cs typeface="Arial"/>
              </a:rPr>
              <a:t>V. </a:t>
            </a:r>
            <a:r>
              <a:rPr sz="3200" b="1" dirty="0">
                <a:latin typeface="Arial"/>
                <a:cs typeface="Arial"/>
              </a:rPr>
              <a:t>Combined </a:t>
            </a:r>
            <a:r>
              <a:rPr sz="3200" b="1" spc="-5" dirty="0">
                <a:latin typeface="Arial"/>
                <a:cs typeface="Arial"/>
              </a:rPr>
              <a:t>impact </a:t>
            </a:r>
            <a:r>
              <a:rPr sz="3200" b="1" dirty="0">
                <a:latin typeface="Arial"/>
                <a:cs typeface="Arial"/>
              </a:rPr>
              <a:t>and attrition</a:t>
            </a:r>
            <a:r>
              <a:rPr sz="3200" b="1" spc="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methods</a:t>
            </a:r>
            <a:endParaRPr sz="3200">
              <a:latin typeface="Arial"/>
              <a:cs typeface="Arial"/>
            </a:endParaRPr>
          </a:p>
          <a:p>
            <a:pPr marL="286385" marR="95250" indent="-274320" algn="just">
              <a:lnSpc>
                <a:spcPct val="100000"/>
              </a:lnSpc>
              <a:spcBef>
                <a:spcPts val="1310"/>
              </a:spcBef>
              <a:buClr>
                <a:srgbClr val="717BA2"/>
              </a:buClr>
              <a:buSzPct val="75000"/>
              <a:buChar char=""/>
              <a:tabLst>
                <a:tab pos="287020" algn="l"/>
              </a:tabLst>
            </a:pPr>
            <a:r>
              <a:rPr sz="3200" dirty="0">
                <a:latin typeface="Arial"/>
                <a:cs typeface="Arial"/>
              </a:rPr>
              <a:t>At </a:t>
            </a:r>
            <a:r>
              <a:rPr sz="3200" spc="-5" dirty="0">
                <a:latin typeface="Arial"/>
                <a:cs typeface="Arial"/>
              </a:rPr>
              <a:t>high angular velocities </a:t>
            </a:r>
            <a:r>
              <a:rPr sz="3200" dirty="0">
                <a:latin typeface="Arial"/>
                <a:cs typeface="Arial"/>
              </a:rPr>
              <a:t>the </a:t>
            </a:r>
            <a:r>
              <a:rPr sz="3200" spc="-5" dirty="0">
                <a:latin typeface="Arial"/>
                <a:cs typeface="Arial"/>
              </a:rPr>
              <a:t>balls </a:t>
            </a:r>
            <a:r>
              <a:rPr sz="3200" dirty="0">
                <a:latin typeface="Arial"/>
                <a:cs typeface="Arial"/>
              </a:rPr>
              <a:t>are </a:t>
            </a:r>
            <a:r>
              <a:rPr sz="3200" spc="-80" dirty="0">
                <a:latin typeface="Arial"/>
                <a:cs typeface="Arial"/>
              </a:rPr>
              <a:t>thrown  </a:t>
            </a:r>
            <a:r>
              <a:rPr sz="3200" spc="-5" dirty="0">
                <a:latin typeface="Arial"/>
                <a:cs typeface="Arial"/>
              </a:rPr>
              <a:t>out on </a:t>
            </a:r>
            <a:r>
              <a:rPr sz="3200" dirty="0">
                <a:latin typeface="Arial"/>
                <a:cs typeface="Arial"/>
              </a:rPr>
              <a:t>to </a:t>
            </a:r>
            <a:r>
              <a:rPr sz="3200" spc="-5" dirty="0">
                <a:latin typeface="Arial"/>
                <a:cs typeface="Arial"/>
              </a:rPr>
              <a:t>the mill </a:t>
            </a:r>
            <a:r>
              <a:rPr sz="3200" dirty="0">
                <a:latin typeface="Arial"/>
                <a:cs typeface="Arial"/>
              </a:rPr>
              <a:t>wall </a:t>
            </a:r>
            <a:r>
              <a:rPr sz="3200" spc="-5" dirty="0">
                <a:latin typeface="Arial"/>
                <a:cs typeface="Arial"/>
              </a:rPr>
              <a:t>by centrifugal </a:t>
            </a:r>
            <a:r>
              <a:rPr sz="3200" dirty="0">
                <a:latin typeface="Arial"/>
                <a:cs typeface="Arial"/>
              </a:rPr>
              <a:t>force </a:t>
            </a:r>
            <a:r>
              <a:rPr sz="3200" spc="-5" dirty="0">
                <a:latin typeface="Arial"/>
                <a:cs typeface="Arial"/>
              </a:rPr>
              <a:t>and  </a:t>
            </a:r>
            <a:r>
              <a:rPr sz="3200" dirty="0">
                <a:latin typeface="Arial"/>
                <a:cs typeface="Arial"/>
              </a:rPr>
              <a:t>no size </a:t>
            </a:r>
            <a:r>
              <a:rPr sz="3200" spc="-5" dirty="0">
                <a:latin typeface="Arial"/>
                <a:cs typeface="Arial"/>
              </a:rPr>
              <a:t>reduction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occurs.</a:t>
            </a:r>
            <a:endParaRPr sz="3200">
              <a:latin typeface="Arial"/>
              <a:cs typeface="Arial"/>
            </a:endParaRPr>
          </a:p>
          <a:p>
            <a:pPr marL="286385" marR="1014730" indent="-274320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000"/>
              <a:buChar char=""/>
              <a:tabLst>
                <a:tab pos="287020" algn="l"/>
              </a:tabLst>
            </a:pPr>
            <a:r>
              <a:rPr sz="3200" dirty="0">
                <a:latin typeface="Arial"/>
                <a:cs typeface="Arial"/>
              </a:rPr>
              <a:t>At </a:t>
            </a:r>
            <a:r>
              <a:rPr sz="3200" spc="-5" dirty="0">
                <a:latin typeface="Arial"/>
                <a:cs typeface="Arial"/>
              </a:rPr>
              <a:t>about </a:t>
            </a:r>
            <a:r>
              <a:rPr sz="3200" dirty="0">
                <a:latin typeface="Arial"/>
                <a:cs typeface="Arial"/>
              </a:rPr>
              <a:t>two-thirds of </a:t>
            </a:r>
            <a:r>
              <a:rPr sz="3200" spc="-5" dirty="0">
                <a:latin typeface="Arial"/>
                <a:cs typeface="Arial"/>
              </a:rPr>
              <a:t>the </a:t>
            </a:r>
            <a:r>
              <a:rPr sz="3200" dirty="0">
                <a:latin typeface="Arial"/>
                <a:cs typeface="Arial"/>
              </a:rPr>
              <a:t>critical </a:t>
            </a:r>
            <a:r>
              <a:rPr sz="3200" spc="-70" dirty="0">
                <a:latin typeface="Arial"/>
                <a:cs typeface="Arial"/>
              </a:rPr>
              <a:t>angular  </a:t>
            </a:r>
            <a:r>
              <a:rPr sz="3200" dirty="0">
                <a:latin typeface="Arial"/>
                <a:cs typeface="Arial"/>
              </a:rPr>
              <a:t>velocity where </a:t>
            </a:r>
            <a:r>
              <a:rPr sz="3200" spc="-5" dirty="0">
                <a:latin typeface="Arial"/>
                <a:cs typeface="Arial"/>
              </a:rPr>
              <a:t>centrifuging </a:t>
            </a:r>
            <a:r>
              <a:rPr sz="3200" dirty="0">
                <a:latin typeface="Arial"/>
                <a:cs typeface="Arial"/>
              </a:rPr>
              <a:t>occurs, </a:t>
            </a:r>
            <a:r>
              <a:rPr sz="3200" b="1" dirty="0">
                <a:latin typeface="Arial"/>
                <a:cs typeface="Arial"/>
              </a:rPr>
              <a:t>a  </a:t>
            </a:r>
            <a:r>
              <a:rPr sz="3200" b="1" spc="-5" dirty="0">
                <a:latin typeface="Arial"/>
                <a:cs typeface="Arial"/>
              </a:rPr>
              <a:t>cascading </a:t>
            </a:r>
            <a:r>
              <a:rPr sz="3200" b="1" dirty="0">
                <a:latin typeface="Arial"/>
                <a:cs typeface="Arial"/>
              </a:rPr>
              <a:t>action </a:t>
            </a:r>
            <a:r>
              <a:rPr sz="3200" dirty="0">
                <a:latin typeface="Arial"/>
                <a:cs typeface="Arial"/>
              </a:rPr>
              <a:t>is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produced.</a:t>
            </a:r>
            <a:endParaRPr sz="3200">
              <a:latin typeface="Arial"/>
              <a:cs typeface="Arial"/>
            </a:endParaRPr>
          </a:p>
          <a:p>
            <a:pPr marL="286385" marR="5080" indent="-274320">
              <a:lnSpc>
                <a:spcPct val="100000"/>
              </a:lnSpc>
              <a:spcBef>
                <a:spcPts val="605"/>
              </a:spcBef>
              <a:buClr>
                <a:srgbClr val="717BA2"/>
              </a:buClr>
              <a:buSzPct val="75000"/>
              <a:buChar char=""/>
              <a:tabLst>
                <a:tab pos="287020" algn="l"/>
              </a:tabLst>
            </a:pPr>
            <a:r>
              <a:rPr sz="3200" dirty="0">
                <a:latin typeface="Arial"/>
                <a:cs typeface="Arial"/>
              </a:rPr>
              <a:t>By </a:t>
            </a:r>
            <a:r>
              <a:rPr sz="3200" spc="-5" dirty="0">
                <a:latin typeface="Arial"/>
                <a:cs typeface="Arial"/>
              </a:rPr>
              <a:t>this means, </a:t>
            </a:r>
            <a:r>
              <a:rPr sz="3200" dirty="0">
                <a:latin typeface="Arial"/>
                <a:cs typeface="Arial"/>
              </a:rPr>
              <a:t>the maximum size </a:t>
            </a:r>
            <a:r>
              <a:rPr sz="3200" spc="-5" dirty="0">
                <a:latin typeface="Arial"/>
                <a:cs typeface="Arial"/>
              </a:rPr>
              <a:t>reduction  </a:t>
            </a:r>
            <a:r>
              <a:rPr sz="3200" dirty="0">
                <a:latin typeface="Arial"/>
                <a:cs typeface="Arial"/>
              </a:rPr>
              <a:t>occurs by </a:t>
            </a:r>
            <a:r>
              <a:rPr sz="3200" spc="-5" dirty="0">
                <a:latin typeface="Arial"/>
                <a:cs typeface="Arial"/>
              </a:rPr>
              <a:t>impact </a:t>
            </a:r>
            <a:r>
              <a:rPr sz="3200" dirty="0">
                <a:latin typeface="Arial"/>
                <a:cs typeface="Arial"/>
              </a:rPr>
              <a:t>of </a:t>
            </a:r>
            <a:r>
              <a:rPr sz="3200" spc="-5" dirty="0">
                <a:latin typeface="Arial"/>
                <a:cs typeface="Arial"/>
              </a:rPr>
              <a:t>the particles </a:t>
            </a:r>
            <a:r>
              <a:rPr sz="3200" dirty="0">
                <a:latin typeface="Arial"/>
                <a:cs typeface="Arial"/>
              </a:rPr>
              <a:t>with </a:t>
            </a:r>
            <a:r>
              <a:rPr sz="3200" spc="-5" dirty="0">
                <a:latin typeface="Arial"/>
                <a:cs typeface="Arial"/>
              </a:rPr>
              <a:t>the</a:t>
            </a:r>
            <a:r>
              <a:rPr sz="3200" spc="-8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balls  and </a:t>
            </a:r>
            <a:r>
              <a:rPr sz="3200" spc="-10" dirty="0">
                <a:latin typeface="Arial"/>
                <a:cs typeface="Arial"/>
              </a:rPr>
              <a:t>by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attrition.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5987" y="6401332"/>
            <a:ext cx="27432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464652"/>
                </a:solidFill>
                <a:latin typeface="Arial"/>
                <a:cs typeface="Arial"/>
              </a:rPr>
              <a:pPr marL="38100">
                <a:lnSpc>
                  <a:spcPts val="1650"/>
                </a:lnSpc>
              </a:pPr>
              <a:t>93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353555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4151" y="6432803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0" y="0"/>
                </a:moveTo>
                <a:lnTo>
                  <a:pt x="0" y="190500"/>
                </a:lnTo>
                <a:lnTo>
                  <a:pt x="120396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066800"/>
            <a:ext cx="9144000" cy="411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74394" y="997076"/>
            <a:ext cx="14611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u="none" spc="-5" dirty="0"/>
              <a:t>low</a:t>
            </a:r>
            <a:r>
              <a:rPr sz="2000" u="none" spc="-75" dirty="0"/>
              <a:t> </a:t>
            </a:r>
            <a:r>
              <a:rPr sz="2000" u="none" spc="-5" dirty="0"/>
              <a:t>velocity</a:t>
            </a:r>
            <a:endParaRPr sz="2000"/>
          </a:p>
        </p:txBody>
      </p:sp>
      <p:sp>
        <p:nvSpPr>
          <p:cNvPr id="8" name="object 8"/>
          <p:cNvSpPr txBox="1"/>
          <p:nvPr/>
        </p:nvSpPr>
        <p:spPr>
          <a:xfrm>
            <a:off x="665987" y="6401332"/>
            <a:ext cx="27432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sz="1400" dirty="0">
                <a:solidFill>
                  <a:srgbClr val="464652"/>
                </a:solidFill>
                <a:latin typeface="Arial"/>
                <a:cs typeface="Arial"/>
              </a:rPr>
              <a:pPr marL="38100">
                <a:lnSpc>
                  <a:spcPts val="1650"/>
                </a:lnSpc>
              </a:pPr>
              <a:t>94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89375" y="1016253"/>
            <a:ext cx="15760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/>
                <a:cs typeface="Arial"/>
              </a:rPr>
              <a:t>high</a:t>
            </a:r>
            <a:r>
              <a:rPr sz="2000" b="1" spc="-7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velocity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04228" y="1016253"/>
            <a:ext cx="21824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/>
                <a:cs typeface="Arial"/>
              </a:rPr>
              <a:t>moderate</a:t>
            </a:r>
            <a:r>
              <a:rPr sz="2000" b="1" spc="-9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velocity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140" y="238099"/>
            <a:ext cx="8568055" cy="6439535"/>
          </a:xfrm>
          <a:prstGeom prst="rect">
            <a:avLst/>
          </a:prstGeom>
        </p:spPr>
        <p:txBody>
          <a:bodyPr vert="horz" wrap="square" lIns="0" tIns="1784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5"/>
              </a:spcBef>
            </a:pPr>
            <a:r>
              <a:rPr sz="3200" b="1" spc="-145" dirty="0">
                <a:latin typeface="Arial"/>
                <a:cs typeface="Arial"/>
              </a:rPr>
              <a:t>V. </a:t>
            </a:r>
            <a:r>
              <a:rPr sz="3200" b="1" dirty="0">
                <a:latin typeface="Arial"/>
                <a:cs typeface="Arial"/>
              </a:rPr>
              <a:t>Combined </a:t>
            </a:r>
            <a:r>
              <a:rPr sz="3200" b="1" spc="-5" dirty="0">
                <a:latin typeface="Arial"/>
                <a:cs typeface="Arial"/>
              </a:rPr>
              <a:t>impact </a:t>
            </a:r>
            <a:r>
              <a:rPr sz="3200" b="1" dirty="0">
                <a:latin typeface="Arial"/>
                <a:cs typeface="Arial"/>
              </a:rPr>
              <a:t>and attrition</a:t>
            </a:r>
            <a:r>
              <a:rPr sz="3200" b="1" spc="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methods</a:t>
            </a:r>
            <a:endParaRPr sz="3200">
              <a:latin typeface="Arial"/>
              <a:cs typeface="Arial"/>
            </a:endParaRPr>
          </a:p>
          <a:p>
            <a:pPr marL="286385" marR="199390" indent="-274320">
              <a:lnSpc>
                <a:spcPct val="100000"/>
              </a:lnSpc>
              <a:spcBef>
                <a:spcPts val="1310"/>
              </a:spcBef>
              <a:buClr>
                <a:srgbClr val="717BA2"/>
              </a:buClr>
              <a:buSzPct val="75000"/>
              <a:buFont typeface="Arial"/>
              <a:buChar char=""/>
              <a:tabLst>
                <a:tab pos="287020" algn="l"/>
              </a:tabLst>
            </a:pPr>
            <a:r>
              <a:rPr sz="3200" b="1" dirty="0">
                <a:latin typeface="Arial"/>
                <a:cs typeface="Arial"/>
              </a:rPr>
              <a:t>Fluid </a:t>
            </a:r>
            <a:r>
              <a:rPr sz="3200" b="1" spc="-5" dirty="0">
                <a:latin typeface="Arial"/>
                <a:cs typeface="Arial"/>
              </a:rPr>
              <a:t>energy </a:t>
            </a:r>
            <a:r>
              <a:rPr sz="3200" b="1" dirty="0">
                <a:latin typeface="Arial"/>
                <a:cs typeface="Arial"/>
              </a:rPr>
              <a:t>milling </a:t>
            </a:r>
            <a:r>
              <a:rPr sz="3200" dirty="0">
                <a:latin typeface="Arial"/>
                <a:cs typeface="Arial"/>
              </a:rPr>
              <a:t>is </a:t>
            </a:r>
            <a:r>
              <a:rPr sz="3200" spc="-5" dirty="0">
                <a:latin typeface="Arial"/>
                <a:cs typeface="Arial"/>
              </a:rPr>
              <a:t>another </a:t>
            </a:r>
            <a:r>
              <a:rPr sz="3200" dirty="0">
                <a:latin typeface="Arial"/>
                <a:cs typeface="Arial"/>
              </a:rPr>
              <a:t>form of </a:t>
            </a:r>
            <a:r>
              <a:rPr sz="3200" spc="-90" dirty="0">
                <a:latin typeface="Arial"/>
                <a:cs typeface="Arial"/>
              </a:rPr>
              <a:t>size-  </a:t>
            </a:r>
            <a:r>
              <a:rPr sz="3200" spc="-5" dirty="0">
                <a:latin typeface="Arial"/>
                <a:cs typeface="Arial"/>
              </a:rPr>
              <a:t>reduction method </a:t>
            </a:r>
            <a:r>
              <a:rPr sz="3200" dirty="0">
                <a:latin typeface="Arial"/>
                <a:cs typeface="Arial"/>
              </a:rPr>
              <a:t>which acts by particle  </a:t>
            </a:r>
            <a:r>
              <a:rPr sz="3200" spc="-5" dirty="0">
                <a:latin typeface="Arial"/>
                <a:cs typeface="Arial"/>
              </a:rPr>
              <a:t>impaction and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attrition.</a:t>
            </a:r>
            <a:endParaRPr sz="3200">
              <a:latin typeface="Arial"/>
              <a:cs typeface="Arial"/>
            </a:endParaRPr>
          </a:p>
          <a:p>
            <a:pPr marL="286385" marR="5080" indent="-274320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000"/>
              <a:buChar char=""/>
              <a:tabLst>
                <a:tab pos="287020" algn="l"/>
              </a:tabLst>
            </a:pPr>
            <a:r>
              <a:rPr sz="3200" spc="-5" dirty="0">
                <a:latin typeface="Arial"/>
                <a:cs typeface="Arial"/>
              </a:rPr>
              <a:t>This type </a:t>
            </a:r>
            <a:r>
              <a:rPr sz="3200" dirty="0">
                <a:latin typeface="Arial"/>
                <a:cs typeface="Arial"/>
              </a:rPr>
              <a:t>of </a:t>
            </a:r>
            <a:r>
              <a:rPr sz="3200" spc="-5" dirty="0">
                <a:latin typeface="Arial"/>
                <a:cs typeface="Arial"/>
              </a:rPr>
              <a:t>mill </a:t>
            </a:r>
            <a:r>
              <a:rPr sz="3200" dirty="0">
                <a:latin typeface="Arial"/>
                <a:cs typeface="Arial"/>
              </a:rPr>
              <a:t>or 'micronizer‘ consists </a:t>
            </a:r>
            <a:r>
              <a:rPr sz="3200" spc="-5" dirty="0">
                <a:latin typeface="Arial"/>
                <a:cs typeface="Arial"/>
              </a:rPr>
              <a:t>of </a:t>
            </a:r>
            <a:r>
              <a:rPr sz="3200" dirty="0">
                <a:latin typeface="Arial"/>
                <a:cs typeface="Arial"/>
              </a:rPr>
              <a:t>a  </a:t>
            </a:r>
            <a:r>
              <a:rPr sz="3200" spc="-5" dirty="0">
                <a:latin typeface="Arial"/>
                <a:cs typeface="Arial"/>
              </a:rPr>
              <a:t>hollow toroid </a:t>
            </a:r>
            <a:r>
              <a:rPr sz="2800" i="1" dirty="0">
                <a:solidFill>
                  <a:srgbClr val="6F2F9F"/>
                </a:solidFill>
                <a:latin typeface="Arial"/>
                <a:cs typeface="Arial"/>
              </a:rPr>
              <a:t>(structure </a:t>
            </a:r>
            <a:r>
              <a:rPr sz="2800" i="1" spc="-5" dirty="0">
                <a:solidFill>
                  <a:srgbClr val="6F2F9F"/>
                </a:solidFill>
                <a:latin typeface="Arial"/>
                <a:cs typeface="Arial"/>
              </a:rPr>
              <a:t>with a </a:t>
            </a:r>
            <a:r>
              <a:rPr sz="2800" i="1" dirty="0">
                <a:solidFill>
                  <a:srgbClr val="6F2F9F"/>
                </a:solidFill>
                <a:latin typeface="Arial"/>
                <a:cs typeface="Arial"/>
              </a:rPr>
              <a:t>hole; like </a:t>
            </a:r>
            <a:r>
              <a:rPr sz="2800" i="1" spc="-5" dirty="0">
                <a:solidFill>
                  <a:srgbClr val="6F2F9F"/>
                </a:solidFill>
                <a:latin typeface="Arial"/>
                <a:cs typeface="Arial"/>
              </a:rPr>
              <a:t>a  </a:t>
            </a:r>
            <a:r>
              <a:rPr sz="2800" i="1" dirty="0">
                <a:solidFill>
                  <a:srgbClr val="6F2F9F"/>
                </a:solidFill>
                <a:latin typeface="Arial"/>
                <a:cs typeface="Arial"/>
              </a:rPr>
              <a:t>doughnut) </a:t>
            </a:r>
            <a:r>
              <a:rPr sz="3200" dirty="0">
                <a:latin typeface="Arial"/>
                <a:cs typeface="Arial"/>
              </a:rPr>
              <a:t>which </a:t>
            </a:r>
            <a:r>
              <a:rPr sz="3200" spc="-5" dirty="0">
                <a:latin typeface="Arial"/>
                <a:cs typeface="Arial"/>
              </a:rPr>
              <a:t>has </a:t>
            </a:r>
            <a:r>
              <a:rPr sz="3200" dirty="0">
                <a:latin typeface="Arial"/>
                <a:cs typeface="Arial"/>
              </a:rPr>
              <a:t>a </a:t>
            </a:r>
            <a:r>
              <a:rPr sz="3200" spc="-5" dirty="0">
                <a:latin typeface="Arial"/>
                <a:cs typeface="Arial"/>
              </a:rPr>
              <a:t>diameter </a:t>
            </a:r>
            <a:r>
              <a:rPr sz="3200" dirty="0">
                <a:latin typeface="Arial"/>
                <a:cs typeface="Arial"/>
              </a:rPr>
              <a:t>of </a:t>
            </a:r>
            <a:r>
              <a:rPr sz="3200" spc="-5" dirty="0">
                <a:latin typeface="Arial"/>
                <a:cs typeface="Arial"/>
              </a:rPr>
              <a:t>20-200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mm,  depending </a:t>
            </a:r>
            <a:r>
              <a:rPr sz="3200" dirty="0">
                <a:latin typeface="Arial"/>
                <a:cs typeface="Arial"/>
              </a:rPr>
              <a:t>on the </a:t>
            </a:r>
            <a:r>
              <a:rPr sz="3200" spc="-5" dirty="0">
                <a:latin typeface="Arial"/>
                <a:cs typeface="Arial"/>
              </a:rPr>
              <a:t>height of the loop, </a:t>
            </a:r>
            <a:r>
              <a:rPr sz="3200" dirty="0">
                <a:latin typeface="Arial"/>
                <a:cs typeface="Arial"/>
              </a:rPr>
              <a:t>which  </a:t>
            </a:r>
            <a:r>
              <a:rPr sz="3200" spc="-5" dirty="0">
                <a:latin typeface="Arial"/>
                <a:cs typeface="Arial"/>
              </a:rPr>
              <a:t>may </a:t>
            </a:r>
            <a:r>
              <a:rPr sz="3200" spc="-10" dirty="0">
                <a:latin typeface="Arial"/>
                <a:cs typeface="Arial"/>
              </a:rPr>
              <a:t>be up </a:t>
            </a:r>
            <a:r>
              <a:rPr sz="3200" spc="-5" dirty="0">
                <a:latin typeface="Arial"/>
                <a:cs typeface="Arial"/>
              </a:rPr>
              <a:t>to </a:t>
            </a:r>
            <a:r>
              <a:rPr sz="3200" dirty="0">
                <a:latin typeface="Arial"/>
                <a:cs typeface="Arial"/>
              </a:rPr>
              <a:t>2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m.</a:t>
            </a:r>
            <a:endParaRPr sz="3200">
              <a:latin typeface="Arial"/>
              <a:cs typeface="Arial"/>
            </a:endParaRPr>
          </a:p>
          <a:p>
            <a:pPr marL="286385" marR="582930" indent="-274320">
              <a:lnSpc>
                <a:spcPct val="100000"/>
              </a:lnSpc>
              <a:spcBef>
                <a:spcPts val="605"/>
              </a:spcBef>
              <a:buClr>
                <a:srgbClr val="717BA2"/>
              </a:buClr>
              <a:buSzPct val="75000"/>
              <a:buFont typeface="Arial"/>
              <a:buChar char=""/>
              <a:tabLst>
                <a:tab pos="376555" algn="l"/>
                <a:tab pos="377190" algn="l"/>
              </a:tabLst>
            </a:pPr>
            <a:r>
              <a:rPr dirty="0"/>
              <a:t>	</a:t>
            </a:r>
            <a:r>
              <a:rPr sz="3200" dirty="0">
                <a:latin typeface="Arial"/>
                <a:cs typeface="Arial"/>
              </a:rPr>
              <a:t>A </a:t>
            </a:r>
            <a:r>
              <a:rPr sz="3200" spc="-5" dirty="0">
                <a:latin typeface="Arial"/>
                <a:cs typeface="Arial"/>
              </a:rPr>
              <a:t>fluid, usually </a:t>
            </a:r>
            <a:r>
              <a:rPr sz="3200" spc="-50" dirty="0">
                <a:latin typeface="Arial"/>
                <a:cs typeface="Arial"/>
              </a:rPr>
              <a:t>air, </a:t>
            </a:r>
            <a:r>
              <a:rPr sz="3200" dirty="0">
                <a:latin typeface="Arial"/>
                <a:cs typeface="Arial"/>
              </a:rPr>
              <a:t>is </a:t>
            </a:r>
            <a:r>
              <a:rPr sz="3200" spc="-5" dirty="0">
                <a:latin typeface="Arial"/>
                <a:cs typeface="Arial"/>
              </a:rPr>
              <a:t>injected </a:t>
            </a:r>
            <a:r>
              <a:rPr sz="3200" spc="-10" dirty="0">
                <a:latin typeface="Arial"/>
                <a:cs typeface="Arial"/>
              </a:rPr>
              <a:t>as </a:t>
            </a:r>
            <a:r>
              <a:rPr sz="3200" dirty="0">
                <a:latin typeface="Arial"/>
                <a:cs typeface="Arial"/>
              </a:rPr>
              <a:t>a </a:t>
            </a:r>
            <a:r>
              <a:rPr sz="3200" spc="-5" dirty="0">
                <a:latin typeface="Arial"/>
                <a:cs typeface="Arial"/>
              </a:rPr>
              <a:t>high-  </a:t>
            </a:r>
            <a:r>
              <a:rPr sz="3200" dirty="0">
                <a:latin typeface="Arial"/>
                <a:cs typeface="Arial"/>
              </a:rPr>
              <a:t>pressure jet </a:t>
            </a:r>
            <a:r>
              <a:rPr sz="3200" spc="-5" dirty="0">
                <a:latin typeface="Arial"/>
                <a:cs typeface="Arial"/>
              </a:rPr>
              <a:t>through </a:t>
            </a:r>
            <a:r>
              <a:rPr sz="3200" dirty="0">
                <a:latin typeface="Arial"/>
                <a:cs typeface="Arial"/>
              </a:rPr>
              <a:t>nozzles at the</a:t>
            </a:r>
            <a:r>
              <a:rPr sz="3200" spc="-16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bottom.</a:t>
            </a:r>
            <a:endParaRPr sz="32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000"/>
              <a:buChar char=""/>
              <a:tabLst>
                <a:tab pos="287020" algn="l"/>
              </a:tabLst>
            </a:pPr>
            <a:r>
              <a:rPr sz="3200" spc="-500" dirty="0">
                <a:latin typeface="Arial"/>
                <a:cs typeface="Arial"/>
              </a:rPr>
              <a:t>T</a:t>
            </a:r>
            <a:r>
              <a:rPr sz="2100" spc="-434" baseline="1984" dirty="0">
                <a:solidFill>
                  <a:srgbClr val="464652"/>
                </a:solidFill>
                <a:latin typeface="Arial"/>
                <a:cs typeface="Arial"/>
              </a:rPr>
              <a:t>9</a:t>
            </a:r>
            <a:r>
              <a:rPr sz="3200" spc="-1500" dirty="0">
                <a:latin typeface="Arial"/>
                <a:cs typeface="Arial"/>
              </a:rPr>
              <a:t>h</a:t>
            </a:r>
            <a:r>
              <a:rPr sz="2100" baseline="1984" dirty="0">
                <a:solidFill>
                  <a:srgbClr val="464652"/>
                </a:solidFill>
                <a:latin typeface="Arial"/>
                <a:cs typeface="Arial"/>
              </a:rPr>
              <a:t>5 </a:t>
            </a:r>
            <a:r>
              <a:rPr sz="2100" spc="-112" baseline="1984" dirty="0">
                <a:solidFill>
                  <a:srgbClr val="464652"/>
                </a:solidFill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h</a:t>
            </a:r>
            <a:r>
              <a:rPr sz="3200" spc="-10" dirty="0">
                <a:latin typeface="Arial"/>
                <a:cs typeface="Arial"/>
              </a:rPr>
              <a:t>i</a:t>
            </a:r>
            <a:r>
              <a:rPr sz="3200" dirty="0">
                <a:latin typeface="Arial"/>
                <a:cs typeface="Arial"/>
              </a:rPr>
              <a:t>gh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vel</a:t>
            </a:r>
            <a:r>
              <a:rPr sz="3200" spc="-20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city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</a:t>
            </a:r>
            <a:r>
              <a:rPr sz="3200" spc="-15" dirty="0">
                <a:latin typeface="Arial"/>
                <a:cs typeface="Arial"/>
              </a:rPr>
              <a:t>h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-10" dirty="0">
                <a:latin typeface="Arial"/>
                <a:cs typeface="Arial"/>
              </a:rPr>
              <a:t>i</a:t>
            </a:r>
            <a:r>
              <a:rPr sz="3200" dirty="0">
                <a:latin typeface="Arial"/>
                <a:cs typeface="Arial"/>
              </a:rPr>
              <a:t>r </a:t>
            </a:r>
            <a:r>
              <a:rPr sz="3200" spc="-10" dirty="0">
                <a:latin typeface="Arial"/>
                <a:cs typeface="Arial"/>
              </a:rPr>
              <a:t>g</a:t>
            </a:r>
            <a:r>
              <a:rPr sz="3200" dirty="0">
                <a:latin typeface="Arial"/>
                <a:cs typeface="Arial"/>
              </a:rPr>
              <a:t>ives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rise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to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zo</a:t>
            </a:r>
            <a:r>
              <a:rPr sz="3200" spc="-15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es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0339" y="238099"/>
            <a:ext cx="8701405" cy="6851650"/>
          </a:xfrm>
          <a:prstGeom prst="rect">
            <a:avLst/>
          </a:prstGeom>
        </p:spPr>
        <p:txBody>
          <a:bodyPr vert="horz" wrap="square" lIns="0" tIns="178435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405"/>
              </a:spcBef>
            </a:pPr>
            <a:r>
              <a:rPr sz="3200" b="1" spc="-145" dirty="0">
                <a:latin typeface="Arial"/>
                <a:cs typeface="Arial"/>
              </a:rPr>
              <a:t>V. </a:t>
            </a:r>
            <a:r>
              <a:rPr sz="3200" b="1" dirty="0">
                <a:latin typeface="Arial"/>
                <a:cs typeface="Arial"/>
              </a:rPr>
              <a:t>Combined </a:t>
            </a:r>
            <a:r>
              <a:rPr sz="3200" b="1" spc="-5" dirty="0">
                <a:latin typeface="Arial"/>
                <a:cs typeface="Arial"/>
              </a:rPr>
              <a:t>impact </a:t>
            </a:r>
            <a:r>
              <a:rPr sz="3200" b="1" dirty="0">
                <a:latin typeface="Arial"/>
                <a:cs typeface="Arial"/>
              </a:rPr>
              <a:t>and attrition</a:t>
            </a:r>
            <a:r>
              <a:rPr sz="3200" b="1" spc="1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methods</a:t>
            </a:r>
            <a:endParaRPr sz="3200">
              <a:latin typeface="Arial"/>
              <a:cs typeface="Arial"/>
            </a:endParaRPr>
          </a:p>
          <a:p>
            <a:pPr marL="337185" marR="60325" indent="-274320">
              <a:lnSpc>
                <a:spcPct val="100000"/>
              </a:lnSpc>
              <a:spcBef>
                <a:spcPts val="1310"/>
              </a:spcBef>
              <a:buClr>
                <a:srgbClr val="717BA2"/>
              </a:buClr>
              <a:buSzPct val="75000"/>
              <a:buChar char=""/>
              <a:tabLst>
                <a:tab pos="337820" algn="l"/>
              </a:tabLst>
            </a:pPr>
            <a:r>
              <a:rPr sz="3200" dirty="0">
                <a:latin typeface="Arial"/>
                <a:cs typeface="Arial"/>
              </a:rPr>
              <a:t>The </a:t>
            </a:r>
            <a:r>
              <a:rPr sz="3200" spc="-5" dirty="0">
                <a:latin typeface="Arial"/>
                <a:cs typeface="Arial"/>
              </a:rPr>
              <a:t>high kinetic energy </a:t>
            </a:r>
            <a:r>
              <a:rPr sz="3200" dirty="0">
                <a:latin typeface="Arial"/>
                <a:cs typeface="Arial"/>
              </a:rPr>
              <a:t>of the </a:t>
            </a:r>
            <a:r>
              <a:rPr sz="3200" spc="-5" dirty="0">
                <a:latin typeface="Arial"/>
                <a:cs typeface="Arial"/>
              </a:rPr>
              <a:t>air </a:t>
            </a:r>
            <a:r>
              <a:rPr sz="3200" b="1" spc="-5" dirty="0">
                <a:latin typeface="Arial"/>
                <a:cs typeface="Arial"/>
              </a:rPr>
              <a:t>causes </a:t>
            </a:r>
            <a:r>
              <a:rPr sz="3200" b="1" dirty="0">
                <a:latin typeface="Arial"/>
                <a:cs typeface="Arial"/>
              </a:rPr>
              <a:t>the  particles to impact </a:t>
            </a:r>
            <a:r>
              <a:rPr sz="3200" b="1" i="1" dirty="0">
                <a:latin typeface="Arial"/>
                <a:cs typeface="Arial"/>
              </a:rPr>
              <a:t>-</a:t>
            </a:r>
            <a:r>
              <a:rPr sz="3200" b="1" dirty="0">
                <a:latin typeface="Arial"/>
                <a:cs typeface="Arial"/>
              </a:rPr>
              <a:t>with other particles  </a:t>
            </a:r>
            <a:r>
              <a:rPr sz="3200" dirty="0">
                <a:latin typeface="Arial"/>
                <a:cs typeface="Arial"/>
              </a:rPr>
              <a:t>with </a:t>
            </a:r>
            <a:r>
              <a:rPr sz="3200" spc="-10" dirty="0">
                <a:latin typeface="Arial"/>
                <a:cs typeface="Arial"/>
              </a:rPr>
              <a:t>sufficient </a:t>
            </a:r>
            <a:r>
              <a:rPr sz="3200" spc="-5" dirty="0">
                <a:latin typeface="Arial"/>
                <a:cs typeface="Arial"/>
              </a:rPr>
              <a:t>momentum </a:t>
            </a:r>
            <a:r>
              <a:rPr sz="3200" dirty="0">
                <a:latin typeface="Arial"/>
                <a:cs typeface="Arial"/>
              </a:rPr>
              <a:t>for fracture to</a:t>
            </a:r>
            <a:r>
              <a:rPr sz="3200" spc="-100" dirty="0">
                <a:latin typeface="Arial"/>
                <a:cs typeface="Arial"/>
              </a:rPr>
              <a:t> </a:t>
            </a:r>
            <a:r>
              <a:rPr sz="3200" spc="-30" dirty="0">
                <a:latin typeface="Arial"/>
                <a:cs typeface="Arial"/>
              </a:rPr>
              <a:t>occur.</a:t>
            </a:r>
            <a:endParaRPr sz="3200">
              <a:latin typeface="Arial"/>
              <a:cs typeface="Arial"/>
            </a:endParaRPr>
          </a:p>
          <a:p>
            <a:pPr marL="337185" marR="363855" indent="-274320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000"/>
              <a:buChar char=""/>
              <a:tabLst>
                <a:tab pos="337820" algn="l"/>
              </a:tabLst>
            </a:pPr>
            <a:r>
              <a:rPr sz="3200" spc="-15" dirty="0">
                <a:latin typeface="Arial"/>
                <a:cs typeface="Arial"/>
              </a:rPr>
              <a:t>Turbulence </a:t>
            </a:r>
            <a:r>
              <a:rPr sz="3200" dirty="0">
                <a:latin typeface="Arial"/>
                <a:cs typeface="Arial"/>
              </a:rPr>
              <a:t>ensures </a:t>
            </a:r>
            <a:r>
              <a:rPr sz="3200" spc="-5" dirty="0">
                <a:latin typeface="Arial"/>
                <a:cs typeface="Arial"/>
              </a:rPr>
              <a:t>that the level </a:t>
            </a:r>
            <a:r>
              <a:rPr sz="3200" dirty="0">
                <a:latin typeface="Arial"/>
                <a:cs typeface="Arial"/>
              </a:rPr>
              <a:t>of </a:t>
            </a:r>
            <a:r>
              <a:rPr sz="3200" spc="-55" dirty="0">
                <a:latin typeface="Arial"/>
                <a:cs typeface="Arial"/>
              </a:rPr>
              <a:t>particle-  </a:t>
            </a:r>
            <a:r>
              <a:rPr sz="3200" dirty="0">
                <a:latin typeface="Arial"/>
                <a:cs typeface="Arial"/>
              </a:rPr>
              <a:t>particle </a:t>
            </a:r>
            <a:r>
              <a:rPr sz="3200" spc="-5" dirty="0">
                <a:latin typeface="Arial"/>
                <a:cs typeface="Arial"/>
              </a:rPr>
              <a:t>collisions </a:t>
            </a:r>
            <a:r>
              <a:rPr sz="3200" dirty="0">
                <a:latin typeface="Arial"/>
                <a:cs typeface="Arial"/>
              </a:rPr>
              <a:t>is high </a:t>
            </a:r>
            <a:r>
              <a:rPr sz="3200" spc="-5" dirty="0">
                <a:latin typeface="Arial"/>
                <a:cs typeface="Arial"/>
              </a:rPr>
              <a:t>enough </a:t>
            </a:r>
            <a:r>
              <a:rPr sz="3200" dirty="0">
                <a:latin typeface="Arial"/>
                <a:cs typeface="Arial"/>
              </a:rPr>
              <a:t>to </a:t>
            </a:r>
            <a:r>
              <a:rPr sz="3200" spc="-5" dirty="0">
                <a:latin typeface="Arial"/>
                <a:cs typeface="Arial"/>
              </a:rPr>
              <a:t>produce  substantial </a:t>
            </a:r>
            <a:r>
              <a:rPr sz="3200" b="1" dirty="0">
                <a:latin typeface="Arial"/>
                <a:cs typeface="Arial"/>
              </a:rPr>
              <a:t>size reduction by </a:t>
            </a:r>
            <a:r>
              <a:rPr sz="3200" b="1" spc="-5" dirty="0">
                <a:latin typeface="Arial"/>
                <a:cs typeface="Arial"/>
              </a:rPr>
              <a:t>impact </a:t>
            </a:r>
            <a:r>
              <a:rPr sz="3200" b="1" dirty="0">
                <a:latin typeface="Arial"/>
                <a:cs typeface="Arial"/>
              </a:rPr>
              <a:t>and  </a:t>
            </a:r>
            <a:r>
              <a:rPr sz="3200" b="1" spc="-5" dirty="0">
                <a:latin typeface="Arial"/>
                <a:cs typeface="Arial"/>
              </a:rPr>
              <a:t>some </a:t>
            </a:r>
            <a:r>
              <a:rPr sz="3200" b="1" dirty="0">
                <a:latin typeface="Arial"/>
                <a:cs typeface="Arial"/>
              </a:rPr>
              <a:t>attrition.</a:t>
            </a:r>
            <a:endParaRPr sz="3200">
              <a:latin typeface="Arial"/>
              <a:cs typeface="Arial"/>
            </a:endParaRPr>
          </a:p>
          <a:p>
            <a:pPr marL="337185" marR="55880" indent="-274320">
              <a:lnSpc>
                <a:spcPct val="100000"/>
              </a:lnSpc>
              <a:spcBef>
                <a:spcPts val="605"/>
              </a:spcBef>
              <a:buClr>
                <a:srgbClr val="717BA2"/>
              </a:buClr>
              <a:buSzPct val="75000"/>
              <a:buChar char=""/>
              <a:tabLst>
                <a:tab pos="337820" algn="l"/>
              </a:tabLst>
            </a:pPr>
            <a:r>
              <a:rPr sz="3200" dirty="0">
                <a:latin typeface="Arial"/>
                <a:cs typeface="Arial"/>
              </a:rPr>
              <a:t>A </a:t>
            </a:r>
            <a:r>
              <a:rPr sz="3200" b="1" dirty="0">
                <a:latin typeface="Arial"/>
                <a:cs typeface="Arial"/>
              </a:rPr>
              <a:t>particle size </a:t>
            </a:r>
            <a:r>
              <a:rPr sz="3200" b="1" spc="-5" dirty="0">
                <a:latin typeface="Arial"/>
                <a:cs typeface="Arial"/>
              </a:rPr>
              <a:t>classifier </a:t>
            </a:r>
            <a:r>
              <a:rPr sz="3200" dirty="0">
                <a:latin typeface="Arial"/>
                <a:cs typeface="Arial"/>
              </a:rPr>
              <a:t>is </a:t>
            </a:r>
            <a:r>
              <a:rPr sz="3200" spc="-5" dirty="0">
                <a:latin typeface="Arial"/>
                <a:cs typeface="Arial"/>
              </a:rPr>
              <a:t>incorporated </a:t>
            </a:r>
            <a:r>
              <a:rPr sz="3200" dirty="0">
                <a:latin typeface="Arial"/>
                <a:cs typeface="Arial"/>
              </a:rPr>
              <a:t>in  the system so </a:t>
            </a:r>
            <a:r>
              <a:rPr sz="3200" spc="-5" dirty="0">
                <a:latin typeface="Arial"/>
                <a:cs typeface="Arial"/>
              </a:rPr>
              <a:t>that </a:t>
            </a:r>
            <a:r>
              <a:rPr sz="3200" dirty="0">
                <a:latin typeface="Arial"/>
                <a:cs typeface="Arial"/>
              </a:rPr>
              <a:t>particles are </a:t>
            </a:r>
            <a:r>
              <a:rPr sz="3200" spc="-5" dirty="0">
                <a:latin typeface="Arial"/>
                <a:cs typeface="Arial"/>
              </a:rPr>
              <a:t>retained </a:t>
            </a:r>
            <a:r>
              <a:rPr sz="3200" spc="-10" dirty="0">
                <a:latin typeface="Arial"/>
                <a:cs typeface="Arial"/>
              </a:rPr>
              <a:t>in</a:t>
            </a:r>
            <a:r>
              <a:rPr sz="3200" spc="-12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the  toroid until </a:t>
            </a:r>
            <a:r>
              <a:rPr sz="3200" spc="-10" dirty="0">
                <a:latin typeface="Arial"/>
                <a:cs typeface="Arial"/>
              </a:rPr>
              <a:t>sufficiently </a:t>
            </a:r>
            <a:r>
              <a:rPr sz="3200" spc="-5" dirty="0">
                <a:latin typeface="Arial"/>
                <a:cs typeface="Arial"/>
              </a:rPr>
              <a:t>fine and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remain</a:t>
            </a:r>
            <a:endParaRPr sz="3200">
              <a:latin typeface="Arial"/>
              <a:cs typeface="Arial"/>
            </a:endParaRPr>
          </a:p>
          <a:p>
            <a:pPr marL="337185" marR="459105">
              <a:lnSpc>
                <a:spcPct val="100000"/>
              </a:lnSpc>
            </a:pPr>
            <a:r>
              <a:rPr sz="3200" spc="-320" dirty="0">
                <a:latin typeface="Arial"/>
                <a:cs typeface="Arial"/>
              </a:rPr>
              <a:t>e</a:t>
            </a:r>
            <a:r>
              <a:rPr sz="2100" spc="-697" baseline="-21825" dirty="0">
                <a:solidFill>
                  <a:srgbClr val="464652"/>
                </a:solidFill>
                <a:latin typeface="Arial"/>
                <a:cs typeface="Arial"/>
              </a:rPr>
              <a:t>9</a:t>
            </a:r>
            <a:r>
              <a:rPr sz="3200" spc="-1320" dirty="0">
                <a:latin typeface="Arial"/>
                <a:cs typeface="Arial"/>
              </a:rPr>
              <a:t>n</a:t>
            </a:r>
            <a:r>
              <a:rPr sz="2100" baseline="-21825" dirty="0">
                <a:solidFill>
                  <a:srgbClr val="464652"/>
                </a:solidFill>
                <a:latin typeface="Arial"/>
                <a:cs typeface="Arial"/>
              </a:rPr>
              <a:t>6</a:t>
            </a:r>
            <a:r>
              <a:rPr sz="2100" spc="202" baseline="-21825" dirty="0">
                <a:solidFill>
                  <a:srgbClr val="464652"/>
                </a:solidFill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tra</a:t>
            </a:r>
            <a:r>
              <a:rPr sz="3200" spc="-10" dirty="0">
                <a:latin typeface="Arial"/>
                <a:cs typeface="Arial"/>
              </a:rPr>
              <a:t>i</a:t>
            </a:r>
            <a:r>
              <a:rPr sz="3200" dirty="0">
                <a:latin typeface="Arial"/>
                <a:cs typeface="Arial"/>
              </a:rPr>
              <a:t>n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d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in the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air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stream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</a:t>
            </a:r>
            <a:r>
              <a:rPr sz="3200" spc="-15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t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is exh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usted  from the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mill.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353555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4151" y="6432803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0" y="0"/>
                </a:moveTo>
                <a:lnTo>
                  <a:pt x="0" y="190500"/>
                </a:lnTo>
                <a:lnTo>
                  <a:pt x="120396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438655" y="219456"/>
            <a:ext cx="6114415" cy="6367780"/>
            <a:chOff x="1438655" y="219456"/>
            <a:chExt cx="6114415" cy="6367780"/>
          </a:xfrm>
        </p:grpSpPr>
        <p:sp>
          <p:nvSpPr>
            <p:cNvPr id="5" name="object 5"/>
            <p:cNvSpPr/>
            <p:nvPr/>
          </p:nvSpPr>
          <p:spPr>
            <a:xfrm>
              <a:off x="1447799" y="228600"/>
              <a:ext cx="6096000" cy="634898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43227" y="224028"/>
              <a:ext cx="6105525" cy="6358255"/>
            </a:xfrm>
            <a:custGeom>
              <a:avLst/>
              <a:gdLst/>
              <a:ahLst/>
              <a:cxnLst/>
              <a:rect l="l" t="t" r="r" b="b"/>
              <a:pathLst>
                <a:path w="6105525" h="6358255">
                  <a:moveTo>
                    <a:pt x="0" y="6358128"/>
                  </a:moveTo>
                  <a:lnTo>
                    <a:pt x="6105144" y="6358128"/>
                  </a:lnTo>
                  <a:lnTo>
                    <a:pt x="6105144" y="0"/>
                  </a:lnTo>
                  <a:lnTo>
                    <a:pt x="0" y="0"/>
                  </a:lnTo>
                  <a:lnTo>
                    <a:pt x="0" y="6358128"/>
                  </a:lnTo>
                  <a:close/>
                </a:path>
              </a:pathLst>
            </a:custGeom>
            <a:ln w="9144">
              <a:solidFill>
                <a:srgbClr val="717B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pPr marL="38100">
                <a:lnSpc>
                  <a:spcPts val="1650"/>
                </a:lnSpc>
              </a:pPr>
              <a:t>97</a:t>
            </a:fld>
            <a:endParaRPr dirty="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353555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4151" y="6432803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0" y="0"/>
                </a:moveTo>
                <a:lnTo>
                  <a:pt x="0" y="190500"/>
                </a:lnTo>
                <a:lnTo>
                  <a:pt x="120396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38200" y="457200"/>
            <a:ext cx="7086600" cy="6019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pPr marL="38100">
                <a:lnSpc>
                  <a:spcPts val="1650"/>
                </a:lnSpc>
              </a:pPr>
              <a:t>98</a:t>
            </a:fld>
            <a:endParaRPr dirty="0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6427" y="2510027"/>
            <a:ext cx="8239125" cy="923925"/>
            <a:chOff x="376427" y="2510027"/>
            <a:chExt cx="8239125" cy="923925"/>
          </a:xfrm>
        </p:grpSpPr>
        <p:sp>
          <p:nvSpPr>
            <p:cNvPr id="3" name="object 3"/>
            <p:cNvSpPr/>
            <p:nvPr/>
          </p:nvSpPr>
          <p:spPr>
            <a:xfrm>
              <a:off x="380999" y="2514599"/>
              <a:ext cx="8229600" cy="914400"/>
            </a:xfrm>
            <a:custGeom>
              <a:avLst/>
              <a:gdLst/>
              <a:ahLst/>
              <a:cxnLst/>
              <a:rect l="l" t="t" r="r" b="b"/>
              <a:pathLst>
                <a:path w="8229600" h="914400">
                  <a:moveTo>
                    <a:pt x="8229600" y="0"/>
                  </a:moveTo>
                  <a:lnTo>
                    <a:pt x="0" y="0"/>
                  </a:lnTo>
                  <a:lnTo>
                    <a:pt x="0" y="914400"/>
                  </a:lnTo>
                  <a:lnTo>
                    <a:pt x="8229600" y="914400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BE9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80999" y="2514599"/>
              <a:ext cx="8229600" cy="914400"/>
            </a:xfrm>
            <a:custGeom>
              <a:avLst/>
              <a:gdLst/>
              <a:ahLst/>
              <a:cxnLst/>
              <a:rect l="l" t="t" r="r" b="b"/>
              <a:pathLst>
                <a:path w="8229600" h="914400">
                  <a:moveTo>
                    <a:pt x="0" y="914400"/>
                  </a:moveTo>
                  <a:lnTo>
                    <a:pt x="8229600" y="914400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9144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1000" y="2514600"/>
            <a:ext cx="8229600" cy="914400"/>
          </a:xfrm>
          <a:prstGeom prst="rect">
            <a:avLst/>
          </a:prstGeom>
        </p:spPr>
        <p:txBody>
          <a:bodyPr vert="horz" wrap="square" lIns="0" tIns="3638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865"/>
              </a:spcBef>
            </a:pPr>
            <a:r>
              <a:rPr sz="3200" u="none" spc="-5" dirty="0">
                <a:solidFill>
                  <a:srgbClr val="464652"/>
                </a:solidFill>
                <a:latin typeface="Bookman Uralic"/>
                <a:cs typeface="Bookman Uralic"/>
              </a:rPr>
              <a:t>Particle-size</a:t>
            </a:r>
            <a:r>
              <a:rPr sz="3200" u="none" spc="-20" dirty="0">
                <a:solidFill>
                  <a:srgbClr val="464652"/>
                </a:solidFill>
                <a:latin typeface="Bookman Uralic"/>
                <a:cs typeface="Bookman Uralic"/>
              </a:rPr>
              <a:t> </a:t>
            </a:r>
            <a:r>
              <a:rPr sz="3200" u="none" dirty="0">
                <a:solidFill>
                  <a:srgbClr val="464652"/>
                </a:solidFill>
                <a:latin typeface="Bookman Uralic"/>
                <a:cs typeface="Bookman Uralic"/>
              </a:rPr>
              <a:t>separation</a:t>
            </a:r>
            <a:endParaRPr sz="3200">
              <a:latin typeface="Bookman Uralic"/>
              <a:cs typeface="Bookman Uralic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pPr marL="38100">
                <a:lnSpc>
                  <a:spcPts val="1650"/>
                </a:lnSpc>
              </a:pPr>
              <a:t>99</a:t>
            </a:fld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5731</Words>
  <Application>Microsoft Office PowerPoint</Application>
  <PresentationFormat>On-screen Show (4:3)</PresentationFormat>
  <Paragraphs>881</Paragraphs>
  <Slides>167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167</vt:i4>
      </vt:variant>
    </vt:vector>
  </HeadingPairs>
  <TitlesOfParts>
    <vt:vector size="168" baseType="lpstr">
      <vt:lpstr>Office Theme</vt:lpstr>
      <vt:lpstr>Slide 1</vt:lpstr>
      <vt:lpstr>Slide 2</vt:lpstr>
      <vt:lpstr>What is Micromeritics?</vt:lpstr>
      <vt:lpstr>Need/ Importance/ Application of  Micromeritics </vt:lpstr>
      <vt:lpstr>Need/ Importance/ Application of  Micromeritics </vt:lpstr>
      <vt:lpstr>Slide 6</vt:lpstr>
      <vt:lpstr>Slide 7</vt:lpstr>
      <vt:lpstr>Properties of Powders</vt:lpstr>
      <vt:lpstr>Slide 9</vt:lpstr>
      <vt:lpstr>Slide 10</vt:lpstr>
      <vt:lpstr>I. Particle size</vt:lpstr>
      <vt:lpstr>Slide 12</vt:lpstr>
      <vt:lpstr>1. Optical Microscopy</vt:lpstr>
      <vt:lpstr>Slide 14</vt:lpstr>
      <vt:lpstr>Slide 15</vt:lpstr>
      <vt:lpstr>Slide 16</vt:lpstr>
      <vt:lpstr>Slide 17</vt:lpstr>
      <vt:lpstr>Slide 18</vt:lpstr>
      <vt:lpstr>One can view particles  Any aggregates detected</vt:lpstr>
      <vt:lpstr>2. Sieving Method</vt:lpstr>
      <vt:lpstr>Slide 21</vt:lpstr>
      <vt:lpstr>Sieve analysis utilizes a wire mesh made of  brass, bronze or stainless steel with known  aperture (hole) diameters which form a  physical barrier to particles. The standard sieve sizes are as per the  pharmacopoeia</vt:lpstr>
      <vt:lpstr>Slide 23</vt:lpstr>
      <vt:lpstr>Slide 24</vt:lpstr>
      <vt:lpstr>Slide 25</vt:lpstr>
      <vt:lpstr>Slide 26</vt:lpstr>
      <vt:lpstr>Slide 27</vt:lpstr>
      <vt:lpstr>Slide 28</vt:lpstr>
      <vt:lpstr>3. Sedimentation Method</vt:lpstr>
      <vt:lpstr>Slide 30</vt:lpstr>
      <vt:lpstr> One of the most popular of the pipette   methods was that developed by  Andreasen and Lundberg and commonly  called the Andreasen pipette.</vt:lpstr>
      <vt:lpstr>Slide 32</vt:lpstr>
      <vt:lpstr>Slide 33</vt:lpstr>
      <vt:lpstr>Slide 34</vt:lpstr>
      <vt:lpstr>Slide 35</vt:lpstr>
      <vt:lpstr>Slide 36</vt:lpstr>
      <vt:lpstr> The second type of sedimentation size  analysis, using retention zone methods,   also uses Stokes' law to quantify particle  size.</vt:lpstr>
      <vt:lpstr>4. Conductivity methods</vt:lpstr>
      <vt:lpstr>Slide 39</vt:lpstr>
      <vt:lpstr>Slide 40</vt:lpstr>
      <vt:lpstr>Electrical stream sensing zone method(Coulter  counter) </vt:lpstr>
      <vt:lpstr>Slide 42</vt:lpstr>
      <vt:lpstr>Slide 43</vt:lpstr>
      <vt:lpstr>Slide 44</vt:lpstr>
      <vt:lpstr>II. Particle Shape Determination</vt:lpstr>
      <vt:lpstr>Slide 46</vt:lpstr>
      <vt:lpstr>III. Surface Area Determination</vt:lpstr>
      <vt:lpstr>Surface Area Determination</vt:lpstr>
      <vt:lpstr>Manometer</vt:lpstr>
      <vt:lpstr>Slide 50</vt:lpstr>
      <vt:lpstr>Slide 51</vt:lpstr>
      <vt:lpstr> Size or diameter is a fundamental</vt:lpstr>
      <vt:lpstr>Slide 53</vt:lpstr>
      <vt:lpstr>Bulk Density Apparatus</vt:lpstr>
      <vt:lpstr>Applications</vt:lpstr>
      <vt:lpstr> Light powders</vt:lpstr>
      <vt:lpstr>Slide 57</vt:lpstr>
      <vt:lpstr>TRUE DENSITY DETERMINATION</vt:lpstr>
      <vt:lpstr>Slide 59</vt:lpstr>
      <vt:lpstr>Slide 60</vt:lpstr>
      <vt:lpstr> Helium Pycnometer</vt:lpstr>
      <vt:lpstr>Slide 62</vt:lpstr>
      <vt:lpstr>Slide 63</vt:lpstr>
      <vt:lpstr> Place standard known true volume Vstd of stainless  steel spheres</vt:lpstr>
      <vt:lpstr>Vstd = True volume of std. sample Vtest = true volume of the test sample</vt:lpstr>
      <vt:lpstr>Powder flow properties</vt:lpstr>
      <vt:lpstr>Angle of repose is calculated for estimating flow</vt:lpstr>
      <vt:lpstr>Slide 68</vt:lpstr>
      <vt:lpstr>Powder flow properties estimation</vt:lpstr>
      <vt:lpstr>Slide 70</vt:lpstr>
      <vt:lpstr>Packing properties (Porosity)</vt:lpstr>
      <vt:lpstr>Packing properties (Porosity)</vt:lpstr>
      <vt:lpstr>Slide 73</vt:lpstr>
      <vt:lpstr>Packing properties (Porosity)</vt:lpstr>
      <vt:lpstr>Powder fluidization</vt:lpstr>
      <vt:lpstr>Large Scale Equipment</vt:lpstr>
      <vt:lpstr>I. Particle-size reduction</vt:lpstr>
      <vt:lpstr>Size Reduction methods</vt:lpstr>
      <vt:lpstr>Size Reduction methods</vt:lpstr>
      <vt:lpstr>Slide 80</vt:lpstr>
      <vt:lpstr>Cutter mill</vt:lpstr>
      <vt:lpstr>Slide 82</vt:lpstr>
      <vt:lpstr>Slide 83</vt:lpstr>
      <vt:lpstr>Slide 84</vt:lpstr>
      <vt:lpstr>Slide 85</vt:lpstr>
      <vt:lpstr>Hammer mill</vt:lpstr>
      <vt:lpstr>Vibration mill</vt:lpstr>
      <vt:lpstr>Slide 88</vt:lpstr>
      <vt:lpstr>Slide 89</vt:lpstr>
      <vt:lpstr>V. Combined impact and attrition methods</vt:lpstr>
      <vt:lpstr>Slide 91</vt:lpstr>
      <vt:lpstr>Slide 92</vt:lpstr>
      <vt:lpstr>Slide 93</vt:lpstr>
      <vt:lpstr>low velocity</vt:lpstr>
      <vt:lpstr>Slide 95</vt:lpstr>
      <vt:lpstr>Slide 96</vt:lpstr>
      <vt:lpstr>Slide 97</vt:lpstr>
      <vt:lpstr>Slide 98</vt:lpstr>
      <vt:lpstr>Particle-size separation</vt:lpstr>
      <vt:lpstr>II. Particle-size separation</vt:lpstr>
      <vt:lpstr>Slide 101</vt:lpstr>
      <vt:lpstr>1. Size separation by sieving  There are several techniques for separating   particles into their appropriate size fractions  efficiently.</vt:lpstr>
      <vt:lpstr>Slide 103</vt:lpstr>
      <vt:lpstr> Brushing methods- A brush is used to re-  orientate particles on the surface of a  sieve and prevent apertures becoming  blocked.</vt:lpstr>
      <vt:lpstr>Slide 105</vt:lpstr>
      <vt:lpstr> Centrifugal methods - Particles are thrown  outwards on to a vertical cylindrical sieve  under the action of a high-speed rotor  inside the cylinder.</vt:lpstr>
      <vt:lpstr>Slide 107</vt:lpstr>
      <vt:lpstr>Slide 108</vt:lpstr>
      <vt:lpstr>1. Sedimentation method</vt:lpstr>
      <vt:lpstr>Slide 110</vt:lpstr>
      <vt:lpstr>Slide 111</vt:lpstr>
      <vt:lpstr>II. Elutriation method</vt:lpstr>
      <vt:lpstr>II. Elutriation method</vt:lpstr>
      <vt:lpstr>Slide 114</vt:lpstr>
      <vt:lpstr>Slide 115</vt:lpstr>
      <vt:lpstr>II. Cyclone methods</vt:lpstr>
      <vt:lpstr>Reverse-flow cyclone separator</vt:lpstr>
      <vt:lpstr>III. Powder Mixing and Demixing</vt:lpstr>
      <vt:lpstr>Slide 119</vt:lpstr>
      <vt:lpstr>Slide 120</vt:lpstr>
      <vt:lpstr>Slide 121</vt:lpstr>
      <vt:lpstr>Slide 122</vt:lpstr>
      <vt:lpstr>Slide 123</vt:lpstr>
      <vt:lpstr>Slide 124</vt:lpstr>
      <vt:lpstr>Slide 125</vt:lpstr>
      <vt:lpstr>Slide 126</vt:lpstr>
      <vt:lpstr>Slide 127</vt:lpstr>
      <vt:lpstr>Slide 128</vt:lpstr>
      <vt:lpstr>1.  Tumbling mixers/blenders </vt:lpstr>
      <vt:lpstr>Slide 130</vt:lpstr>
      <vt:lpstr>Slide 131</vt:lpstr>
      <vt:lpstr>Slide 132</vt:lpstr>
      <vt:lpstr>Slide 133</vt:lpstr>
      <vt:lpstr>2. High-speed mixer-granulators</vt:lpstr>
      <vt:lpstr>Slide 135</vt:lpstr>
      <vt:lpstr>Slide 136</vt:lpstr>
      <vt:lpstr>Slide 137</vt:lpstr>
      <vt:lpstr>Slide 138</vt:lpstr>
      <vt:lpstr>Slide 139</vt:lpstr>
      <vt:lpstr>Slide 140</vt:lpstr>
      <vt:lpstr>Slide 141</vt:lpstr>
      <vt:lpstr>QC of Powders</vt:lpstr>
      <vt:lpstr>1. Particle size and shape determination (Methods: Sieving, Sedimentation, Microscopy,  light Scattering etc…)</vt:lpstr>
      <vt:lpstr>QC of Powders</vt:lpstr>
      <vt:lpstr>Slide 145</vt:lpstr>
      <vt:lpstr>QC of Powders</vt:lpstr>
      <vt:lpstr>QC of Powders</vt:lpstr>
      <vt:lpstr>Slide 148</vt:lpstr>
      <vt:lpstr>QC of Powders</vt:lpstr>
      <vt:lpstr>Dusting powders,</vt:lpstr>
      <vt:lpstr>1. Powders</vt:lpstr>
      <vt:lpstr>Slide 152</vt:lpstr>
      <vt:lpstr>Powders classification</vt:lpstr>
      <vt:lpstr>Slide 154</vt:lpstr>
      <vt:lpstr>Some mineral ingredients like kaolin, talc may be  contaminated with spores of tetanus, gangrene,  anthrax and should be sterilized before use.</vt:lpstr>
      <vt:lpstr>Slide 156</vt:lpstr>
      <vt:lpstr>Insufflations:</vt:lpstr>
      <vt:lpstr>Slide 158</vt:lpstr>
      <vt:lpstr>ORAL REHYDRATION SALTS</vt:lpstr>
      <vt:lpstr>Slide 160</vt:lpstr>
      <vt:lpstr>ORAL REHYDRATION SALTS</vt:lpstr>
      <vt:lpstr>ORAL REHYDRATION SALTS</vt:lpstr>
      <vt:lpstr>Slide 163</vt:lpstr>
      <vt:lpstr>Slide 164</vt:lpstr>
      <vt:lpstr>Slide 165</vt:lpstr>
      <vt:lpstr>Slide 166</vt:lpstr>
      <vt:lpstr>Slide 167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Rama</cp:lastModifiedBy>
  <cp:revision>1</cp:revision>
  <dcterms:created xsi:type="dcterms:W3CDTF">2020-03-26T04:18:04Z</dcterms:created>
  <dcterms:modified xsi:type="dcterms:W3CDTF">2020-03-26T04:19:48Z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2018-06-04T00:00:00Z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2020-03-26T00:00:00Z</vt:filetime>
  </property>
</Properties>
</file>