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83" r:id="rId5"/>
    <p:sldId id="260" r:id="rId6"/>
    <p:sldId id="261" r:id="rId7"/>
    <p:sldId id="262" r:id="rId8"/>
    <p:sldId id="263" r:id="rId9"/>
    <p:sldId id="264" r:id="rId10"/>
    <p:sldId id="268" r:id="rId11"/>
    <p:sldId id="275" r:id="rId12"/>
    <p:sldId id="269" r:id="rId13"/>
    <p:sldId id="270" r:id="rId14"/>
    <p:sldId id="271" r:id="rId15"/>
    <p:sldId id="272" r:id="rId16"/>
    <p:sldId id="273" r:id="rId17"/>
    <p:sldId id="284" r:id="rId18"/>
    <p:sldId id="274" r:id="rId19"/>
    <p:sldId id="265" r:id="rId20"/>
    <p:sldId id="285" r:id="rId21"/>
    <p:sldId id="266" r:id="rId22"/>
    <p:sldId id="286" r:id="rId23"/>
    <p:sldId id="287" r:id="rId24"/>
    <p:sldId id="298" r:id="rId25"/>
    <p:sldId id="29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FB9B31-DAAE-4305-844A-1795BF61E9C7}" type="datetimeFigureOut">
              <a:rPr lang="en-IN" smtClean="0"/>
              <a:pPr/>
              <a:t>25-03-2020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59531A-228F-446E-8BE5-DCAB9647C5E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FB9B31-DAAE-4305-844A-1795BF61E9C7}" type="datetimeFigureOut">
              <a:rPr lang="en-IN" smtClean="0"/>
              <a:pPr/>
              <a:t>25-03-2020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9531A-228F-446E-8BE5-DCAB9647C5E3}"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4000" b="1" dirty="0" smtClean="0">
                <a:solidFill>
                  <a:srgbClr val="006633"/>
                </a:solidFill>
                <a:latin typeface="Times New Roman" pitchFamily="18" charset="0"/>
                <a:cs typeface="Times New Roman" pitchFamily="18" charset="0"/>
              </a:rPr>
              <a:t>UNIT-IV (WMC)-VI </a:t>
            </a:r>
            <a:r>
              <a:rPr lang="en-US" sz="4000" b="1" dirty="0" err="1" smtClean="0">
                <a:solidFill>
                  <a:srgbClr val="006633"/>
                </a:solidFill>
                <a:latin typeface="Times New Roman" pitchFamily="18" charset="0"/>
                <a:cs typeface="Times New Roman" pitchFamily="18" charset="0"/>
              </a:rPr>
              <a:t>Sem</a:t>
            </a:r>
            <a:r>
              <a:rPr lang="en-US" sz="4000" b="1" dirty="0" smtClean="0">
                <a:solidFill>
                  <a:srgbClr val="006633"/>
                </a:solidFill>
                <a:latin typeface="Times New Roman" pitchFamily="18" charset="0"/>
                <a:cs typeface="Times New Roman" pitchFamily="18" charset="0"/>
              </a:rPr>
              <a:t/>
            </a:r>
            <a:br>
              <a:rPr lang="en-US" sz="4000" b="1" dirty="0" smtClean="0">
                <a:solidFill>
                  <a:srgbClr val="006633"/>
                </a:solidFill>
                <a:latin typeface="Times New Roman" pitchFamily="18" charset="0"/>
                <a:cs typeface="Times New Roman" pitchFamily="18" charset="0"/>
              </a:rPr>
            </a:br>
            <a:r>
              <a:rPr lang="en-US" sz="4000" b="1" dirty="0" smtClean="0">
                <a:solidFill>
                  <a:srgbClr val="006633"/>
                </a:solidFill>
                <a:latin typeface="Times New Roman" pitchFamily="18" charset="0"/>
                <a:cs typeface="Times New Roman" pitchFamily="18" charset="0"/>
              </a:rPr>
              <a:t>Branch: IT</a:t>
            </a:r>
            <a:br>
              <a:rPr lang="en-US" sz="4000" b="1" dirty="0" smtClean="0">
                <a:solidFill>
                  <a:srgbClr val="006633"/>
                </a:solidFill>
                <a:latin typeface="Times New Roman" pitchFamily="18" charset="0"/>
                <a:cs typeface="Times New Roman" pitchFamily="18" charset="0"/>
              </a:rPr>
            </a:br>
            <a:r>
              <a:rPr lang="en-US" sz="4000" b="1" dirty="0" smtClean="0">
                <a:solidFill>
                  <a:srgbClr val="006633"/>
                </a:solidFill>
                <a:latin typeface="Times New Roman" pitchFamily="18" charset="0"/>
                <a:cs typeface="Times New Roman" pitchFamily="18" charset="0"/>
              </a:rPr>
              <a:t>Mobile </a:t>
            </a:r>
            <a:r>
              <a:rPr lang="en-US" sz="4000" b="1" dirty="0" smtClean="0">
                <a:solidFill>
                  <a:srgbClr val="006633"/>
                </a:solidFill>
                <a:latin typeface="Times New Roman" pitchFamily="18" charset="0"/>
                <a:cs typeface="Times New Roman" pitchFamily="18" charset="0"/>
              </a:rPr>
              <a:t>Ad hoc </a:t>
            </a:r>
            <a:r>
              <a:rPr lang="en-US" sz="4000" b="1" dirty="0" smtClean="0">
                <a:solidFill>
                  <a:srgbClr val="006633"/>
                </a:solidFill>
                <a:latin typeface="Times New Roman" pitchFamily="18" charset="0"/>
                <a:cs typeface="Times New Roman" pitchFamily="18" charset="0"/>
              </a:rPr>
              <a:t>Network</a:t>
            </a:r>
            <a:endParaRPr lang="en-IN" sz="4000" b="1" dirty="0">
              <a:solidFill>
                <a:srgbClr val="006633"/>
              </a:solidFill>
              <a:latin typeface="Times New Roman" pitchFamily="18" charset="0"/>
              <a:cs typeface="Times New Roman" pitchFamily="18" charset="0"/>
            </a:endParaRPr>
          </a:p>
        </p:txBody>
      </p:sp>
      <p:sp>
        <p:nvSpPr>
          <p:cNvPr id="3" name="Subtitle 2"/>
          <p:cNvSpPr>
            <a:spLocks noGrp="1"/>
          </p:cNvSpPr>
          <p:nvPr>
            <p:ph type="subTitle" idx="1"/>
          </p:nvPr>
        </p:nvSpPr>
        <p:spPr>
          <a:xfrm>
            <a:off x="4000496" y="4000504"/>
            <a:ext cx="4700598" cy="1042998"/>
          </a:xfrm>
        </p:spPr>
        <p:txBody>
          <a:bodyPr>
            <a:normAutofit fontScale="92500" lnSpcReduction="10000"/>
          </a:bodyPr>
          <a:lstStyle/>
          <a:p>
            <a:r>
              <a:rPr lang="en-IN" dirty="0" smtClean="0">
                <a:solidFill>
                  <a:srgbClr val="00B050"/>
                </a:solidFill>
              </a:rPr>
              <a:t>By </a:t>
            </a:r>
          </a:p>
          <a:p>
            <a:r>
              <a:rPr lang="en-IN" dirty="0" err="1" smtClean="0">
                <a:solidFill>
                  <a:srgbClr val="00B050"/>
                </a:solidFill>
              </a:rPr>
              <a:t>Kamlesh</a:t>
            </a:r>
            <a:r>
              <a:rPr lang="en-IN" dirty="0" smtClean="0">
                <a:solidFill>
                  <a:srgbClr val="00B050"/>
                </a:solidFill>
              </a:rPr>
              <a:t> </a:t>
            </a:r>
            <a:r>
              <a:rPr lang="en-IN" dirty="0" err="1" smtClean="0">
                <a:solidFill>
                  <a:srgbClr val="00B050"/>
                </a:solidFill>
              </a:rPr>
              <a:t>Chandravanshi</a:t>
            </a:r>
            <a:endParaRPr lang="en-IN"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6633"/>
                </a:solidFill>
                <a:latin typeface="Times New Roman" pitchFamily="18" charset="0"/>
                <a:cs typeface="Times New Roman" pitchFamily="18" charset="0"/>
              </a:rPr>
              <a:t>Characteristics of MANETs </a:t>
            </a:r>
            <a:endParaRPr lang="en-IN" sz="3200" b="1" dirty="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A Mobile Ad-Hoc Network is a special type of wireless network, which shares common characteristics of wireless </a:t>
            </a:r>
            <a:r>
              <a:rPr lang="en-US" sz="2400" dirty="0" smtClean="0">
                <a:latin typeface="Times New Roman" pitchFamily="18" charset="0"/>
                <a:cs typeface="Times New Roman" pitchFamily="18" charset="0"/>
              </a:rPr>
              <a:t>networks, these are following characteristics  </a:t>
            </a:r>
          </a:p>
          <a:p>
            <a:pPr lvl="1" algn="just">
              <a:buFont typeface="Wingdings" pitchFamily="2" charset="2"/>
              <a:buChar char="q"/>
            </a:pPr>
            <a:r>
              <a:rPr lang="en-US" sz="2000" b="1" dirty="0" smtClean="0">
                <a:latin typeface="Times New Roman" pitchFamily="18" charset="0"/>
                <a:cs typeface="Times New Roman" pitchFamily="18" charset="0"/>
              </a:rPr>
              <a:t>Dynamic </a:t>
            </a:r>
            <a:r>
              <a:rPr lang="en-US" sz="2000" b="1" dirty="0">
                <a:latin typeface="Times New Roman" pitchFamily="18" charset="0"/>
                <a:cs typeface="Times New Roman" pitchFamily="18" charset="0"/>
              </a:rPr>
              <a:t>Network Topology </a:t>
            </a:r>
            <a:endParaRPr lang="en-IN" sz="2000" dirty="0">
              <a:latin typeface="Times New Roman" pitchFamily="18" charset="0"/>
              <a:cs typeface="Times New Roman" pitchFamily="18" charset="0"/>
            </a:endParaRPr>
          </a:p>
          <a:p>
            <a:pPr lvl="1" algn="just">
              <a:buFont typeface="Wingdings" pitchFamily="2" charset="2"/>
              <a:buChar char="q"/>
            </a:pPr>
            <a:r>
              <a:rPr lang="en-US" sz="2000" b="1" dirty="0" smtClean="0">
                <a:latin typeface="Times New Roman" pitchFamily="18" charset="0"/>
                <a:cs typeface="Times New Roman" pitchFamily="18" charset="0"/>
              </a:rPr>
              <a:t>Decentralized </a:t>
            </a:r>
            <a:r>
              <a:rPr lang="en-US" sz="2000" b="1" dirty="0">
                <a:latin typeface="Times New Roman" pitchFamily="18" charset="0"/>
                <a:cs typeface="Times New Roman" pitchFamily="18" charset="0"/>
              </a:rPr>
              <a:t>Operations </a:t>
            </a:r>
            <a:endParaRPr lang="en-IN" sz="2000" dirty="0">
              <a:latin typeface="Times New Roman" pitchFamily="18" charset="0"/>
              <a:cs typeface="Times New Roman" pitchFamily="18" charset="0"/>
            </a:endParaRPr>
          </a:p>
          <a:p>
            <a:pPr lvl="1" algn="just">
              <a:buFont typeface="Wingdings" pitchFamily="2" charset="2"/>
              <a:buChar char="q"/>
            </a:pPr>
            <a:r>
              <a:rPr lang="en-US" sz="2000" b="1" dirty="0" smtClean="0">
                <a:latin typeface="Times New Roman" pitchFamily="18" charset="0"/>
                <a:cs typeface="Times New Roman" pitchFamily="18" charset="0"/>
              </a:rPr>
              <a:t>Limited </a:t>
            </a:r>
            <a:r>
              <a:rPr lang="en-US" sz="2000" b="1" dirty="0">
                <a:latin typeface="Times New Roman" pitchFamily="18" charset="0"/>
                <a:cs typeface="Times New Roman" pitchFamily="18" charset="0"/>
              </a:rPr>
              <a:t>Energy </a:t>
            </a:r>
            <a:endParaRPr lang="en-IN" sz="2000" dirty="0">
              <a:latin typeface="Times New Roman" pitchFamily="18" charset="0"/>
              <a:cs typeface="Times New Roman" pitchFamily="18" charset="0"/>
            </a:endParaRPr>
          </a:p>
          <a:p>
            <a:pPr lvl="1" algn="just">
              <a:buFont typeface="Wingdings" pitchFamily="2" charset="2"/>
              <a:buChar char="q"/>
            </a:pPr>
            <a:r>
              <a:rPr lang="en-US" sz="2000" b="1" dirty="0" smtClean="0">
                <a:latin typeface="Times New Roman" pitchFamily="18" charset="0"/>
                <a:cs typeface="Times New Roman" pitchFamily="18" charset="0"/>
              </a:rPr>
              <a:t>Multi </a:t>
            </a:r>
            <a:r>
              <a:rPr lang="en-US" sz="2000" b="1" dirty="0">
                <a:latin typeface="Times New Roman" pitchFamily="18" charset="0"/>
                <a:cs typeface="Times New Roman" pitchFamily="18" charset="0"/>
              </a:rPr>
              <a:t>Hop Communication </a:t>
            </a:r>
            <a:endParaRPr lang="en-IN" sz="2000" dirty="0">
              <a:latin typeface="Times New Roman" pitchFamily="18" charset="0"/>
              <a:cs typeface="Times New Roman" pitchFamily="18" charset="0"/>
            </a:endParaRPr>
          </a:p>
          <a:p>
            <a:pPr lvl="1" algn="just">
              <a:buFont typeface="Wingdings" pitchFamily="2" charset="2"/>
              <a:buChar char="q"/>
            </a:pPr>
            <a:r>
              <a:rPr lang="en-US" sz="2000" b="1" dirty="0" smtClean="0">
                <a:latin typeface="Times New Roman" pitchFamily="18" charset="0"/>
                <a:cs typeface="Times New Roman" pitchFamily="18" charset="0"/>
              </a:rPr>
              <a:t>Autonomous </a:t>
            </a:r>
            <a:r>
              <a:rPr lang="en-US" sz="2000" b="1" dirty="0">
                <a:latin typeface="Times New Roman" pitchFamily="18" charset="0"/>
                <a:cs typeface="Times New Roman" pitchFamily="18" charset="0"/>
              </a:rPr>
              <a:t>Terminal </a:t>
            </a:r>
            <a:endParaRPr lang="en-IN" sz="2000" dirty="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6633"/>
                </a:solidFill>
                <a:latin typeface="Times New Roman" pitchFamily="18" charset="0"/>
                <a:cs typeface="Times New Roman" pitchFamily="18" charset="0"/>
              </a:rPr>
              <a:t>Properties of Ad-Hoc Routing </a:t>
            </a:r>
            <a:r>
              <a:rPr lang="en-US" sz="3200" b="1" dirty="0" smtClean="0">
                <a:solidFill>
                  <a:srgbClr val="006633"/>
                </a:solidFill>
                <a:latin typeface="Times New Roman" pitchFamily="18" charset="0"/>
                <a:cs typeface="Times New Roman" pitchFamily="18" charset="0"/>
              </a:rPr>
              <a:t>protocols</a:t>
            </a:r>
            <a:endParaRPr lang="en-IN" sz="4000" dirty="0"/>
          </a:p>
        </p:txBody>
      </p:sp>
      <p:sp>
        <p:nvSpPr>
          <p:cNvPr id="3" name="Content Placeholder 2"/>
          <p:cNvSpPr>
            <a:spLocks noGrp="1"/>
          </p:cNvSpPr>
          <p:nvPr>
            <p:ph idx="1"/>
          </p:nvPr>
        </p:nvSpPr>
        <p:spPr/>
        <p:txBody>
          <a:bodyPr>
            <a:normAutofit/>
          </a:bodyPr>
          <a:lstStyle/>
          <a:p>
            <a:pPr lvl="1" algn="just">
              <a:buNone/>
            </a:pPr>
            <a:r>
              <a:rPr lang="en-US" sz="2400" dirty="0" smtClean="0">
                <a:latin typeface="Times New Roman" pitchFamily="18" charset="0"/>
                <a:cs typeface="Times New Roman" pitchFamily="18" charset="0"/>
              </a:rPr>
              <a:t>Mobile ad hoc network routing acquire the following properties such as </a:t>
            </a:r>
          </a:p>
          <a:p>
            <a:pPr lvl="2">
              <a:buFont typeface="Wingdings" pitchFamily="2" charset="2"/>
              <a:buChar char="q"/>
            </a:pPr>
            <a:r>
              <a:rPr lang="en-US" sz="2000" b="1" dirty="0" smtClean="0">
                <a:latin typeface="Times New Roman" pitchFamily="18" charset="0"/>
                <a:cs typeface="Times New Roman" pitchFamily="18" charset="0"/>
              </a:rPr>
              <a:t>Distributed operation</a:t>
            </a:r>
            <a:endParaRPr lang="en-IN" sz="2000" dirty="0">
              <a:latin typeface="Times New Roman" pitchFamily="18" charset="0"/>
              <a:cs typeface="Times New Roman" pitchFamily="18" charset="0"/>
            </a:endParaRPr>
          </a:p>
          <a:p>
            <a:pPr lvl="2">
              <a:buFont typeface="Wingdings" pitchFamily="2" charset="2"/>
              <a:buChar char="q"/>
            </a:pPr>
            <a:r>
              <a:rPr lang="en-US" sz="2000" b="1" dirty="0">
                <a:latin typeface="Times New Roman" pitchFamily="18" charset="0"/>
                <a:cs typeface="Times New Roman" pitchFamily="18" charset="0"/>
              </a:rPr>
              <a:t>Loop </a:t>
            </a:r>
            <a:r>
              <a:rPr lang="en-US" sz="2000" b="1" dirty="0" smtClean="0">
                <a:latin typeface="Times New Roman" pitchFamily="18" charset="0"/>
                <a:cs typeface="Times New Roman" pitchFamily="18" charset="0"/>
              </a:rPr>
              <a:t>free</a:t>
            </a:r>
            <a:endParaRPr lang="en-IN" sz="2000" dirty="0">
              <a:latin typeface="Times New Roman" pitchFamily="18" charset="0"/>
              <a:cs typeface="Times New Roman" pitchFamily="18" charset="0"/>
            </a:endParaRPr>
          </a:p>
          <a:p>
            <a:pPr lvl="2">
              <a:buFont typeface="Wingdings" pitchFamily="2" charset="2"/>
              <a:buChar char="q"/>
            </a:pPr>
            <a:r>
              <a:rPr lang="en-US" sz="2000" b="1" dirty="0">
                <a:latin typeface="Times New Roman" pitchFamily="18" charset="0"/>
                <a:cs typeface="Times New Roman" pitchFamily="18" charset="0"/>
              </a:rPr>
              <a:t>Demand based mostly </a:t>
            </a:r>
            <a:r>
              <a:rPr lang="en-US" sz="2000" b="1" dirty="0" smtClean="0">
                <a:latin typeface="Times New Roman" pitchFamily="18" charset="0"/>
                <a:cs typeface="Times New Roman" pitchFamily="18" charset="0"/>
              </a:rPr>
              <a:t>operation</a:t>
            </a:r>
            <a:endParaRPr lang="en-IN" sz="2000" dirty="0">
              <a:latin typeface="Times New Roman" pitchFamily="18" charset="0"/>
              <a:cs typeface="Times New Roman" pitchFamily="18" charset="0"/>
            </a:endParaRPr>
          </a:p>
          <a:p>
            <a:pPr lvl="2">
              <a:buFont typeface="Wingdings" pitchFamily="2" charset="2"/>
              <a:buChar char="q"/>
            </a:pPr>
            <a:r>
              <a:rPr lang="en-US" sz="2000" b="1" dirty="0">
                <a:latin typeface="Times New Roman" pitchFamily="18" charset="0"/>
                <a:cs typeface="Times New Roman" pitchFamily="18" charset="0"/>
              </a:rPr>
              <a:t>Unidirectional link </a:t>
            </a:r>
            <a:r>
              <a:rPr lang="en-US" sz="2000" b="1" dirty="0" smtClean="0">
                <a:latin typeface="Times New Roman" pitchFamily="18" charset="0"/>
                <a:cs typeface="Times New Roman" pitchFamily="18" charset="0"/>
              </a:rPr>
              <a:t>support</a:t>
            </a:r>
            <a:r>
              <a:rPr lang="en-US" sz="2000" dirty="0" smtClean="0">
                <a:latin typeface="Times New Roman" pitchFamily="18" charset="0"/>
                <a:cs typeface="Times New Roman" pitchFamily="18" charset="0"/>
              </a:rPr>
              <a:t> </a:t>
            </a:r>
            <a:endParaRPr lang="en-IN" sz="2000" dirty="0">
              <a:latin typeface="Times New Roman" pitchFamily="18" charset="0"/>
              <a:cs typeface="Times New Roman" pitchFamily="18" charset="0"/>
            </a:endParaRPr>
          </a:p>
          <a:p>
            <a:pPr lvl="2">
              <a:buFont typeface="Wingdings" pitchFamily="2" charset="2"/>
              <a:buChar char="q"/>
            </a:pPr>
            <a:r>
              <a:rPr lang="en-US" sz="2000" b="1" dirty="0" smtClean="0">
                <a:latin typeface="Times New Roman" pitchFamily="18" charset="0"/>
                <a:cs typeface="Times New Roman" pitchFamily="18" charset="0"/>
              </a:rPr>
              <a:t>Security</a:t>
            </a:r>
            <a:endParaRPr lang="en-IN" sz="2000" dirty="0">
              <a:latin typeface="Times New Roman" pitchFamily="18" charset="0"/>
              <a:cs typeface="Times New Roman" pitchFamily="18" charset="0"/>
            </a:endParaRPr>
          </a:p>
          <a:p>
            <a:pPr lvl="2">
              <a:buFont typeface="Wingdings" pitchFamily="2" charset="2"/>
              <a:buChar char="q"/>
            </a:pPr>
            <a:r>
              <a:rPr lang="en-US" sz="2000" b="1" dirty="0">
                <a:latin typeface="Times New Roman" pitchFamily="18" charset="0"/>
                <a:cs typeface="Times New Roman" pitchFamily="18" charset="0"/>
              </a:rPr>
              <a:t>Power </a:t>
            </a:r>
            <a:r>
              <a:rPr lang="en-US" sz="2000" b="1" dirty="0" smtClean="0">
                <a:latin typeface="Times New Roman" pitchFamily="18" charset="0"/>
                <a:cs typeface="Times New Roman" pitchFamily="18" charset="0"/>
              </a:rPr>
              <a:t>conservation</a:t>
            </a:r>
            <a:endParaRPr lang="en-IN" sz="2000" dirty="0">
              <a:latin typeface="Times New Roman" pitchFamily="18" charset="0"/>
              <a:cs typeface="Times New Roman" pitchFamily="18" charset="0"/>
            </a:endParaRPr>
          </a:p>
          <a:p>
            <a:pPr lvl="2">
              <a:buFont typeface="Wingdings" pitchFamily="2" charset="2"/>
              <a:buChar char="q"/>
            </a:pPr>
            <a:r>
              <a:rPr lang="en-US" sz="2000" b="1" dirty="0">
                <a:latin typeface="Times New Roman" pitchFamily="18" charset="0"/>
                <a:cs typeface="Times New Roman" pitchFamily="18" charset="0"/>
              </a:rPr>
              <a:t>Multiple </a:t>
            </a:r>
            <a:r>
              <a:rPr lang="en-US" sz="2000" b="1" dirty="0" smtClean="0">
                <a:latin typeface="Times New Roman" pitchFamily="18" charset="0"/>
                <a:cs typeface="Times New Roman" pitchFamily="18" charset="0"/>
              </a:rPr>
              <a:t>routes</a:t>
            </a:r>
            <a:endParaRPr lang="en-IN" sz="2000" dirty="0">
              <a:latin typeface="Times New Roman" pitchFamily="18" charset="0"/>
              <a:cs typeface="Times New Roman" pitchFamily="18" charset="0"/>
            </a:endParaRPr>
          </a:p>
          <a:p>
            <a:pPr lvl="2">
              <a:buFont typeface="Wingdings" pitchFamily="2" charset="2"/>
              <a:buChar char="q"/>
            </a:pPr>
            <a:r>
              <a:rPr lang="en-US" sz="2000" b="1" dirty="0">
                <a:latin typeface="Times New Roman" pitchFamily="18" charset="0"/>
                <a:cs typeface="Times New Roman" pitchFamily="18" charset="0"/>
              </a:rPr>
              <a:t>Quality of Service Support</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33"/>
                </a:solidFill>
                <a:latin typeface="Times New Roman" pitchFamily="18" charset="0"/>
                <a:cs typeface="Times New Roman" pitchFamily="18" charset="0"/>
              </a:rPr>
              <a:t>Applications of MANETs</a:t>
            </a:r>
            <a:endParaRPr lang="en-IN" dirty="0"/>
          </a:p>
        </p:txBody>
      </p:sp>
      <p:sp>
        <p:nvSpPr>
          <p:cNvPr id="3" name="Content Placeholder 2"/>
          <p:cNvSpPr>
            <a:spLocks noGrp="1"/>
          </p:cNvSpPr>
          <p:nvPr>
            <p:ph idx="1"/>
          </p:nvPr>
        </p:nvSpPr>
        <p:spPr/>
        <p:txBody>
          <a:bodyPr>
            <a:normAutofit/>
          </a:bodyPr>
          <a:lstStyle/>
          <a:p>
            <a:pPr lvl="1">
              <a:buFont typeface="Wingdings" pitchFamily="2" charset="2"/>
              <a:buChar char="q"/>
            </a:pPr>
            <a:r>
              <a:rPr lang="en-US" sz="2400" b="1" dirty="0" smtClean="0">
                <a:latin typeface="Times New Roman" pitchFamily="18" charset="0"/>
                <a:cs typeface="Times New Roman" pitchFamily="18" charset="0"/>
              </a:rPr>
              <a:t>Military </a:t>
            </a:r>
            <a:r>
              <a:rPr lang="en-US" sz="2400" b="1" dirty="0">
                <a:latin typeface="Times New Roman" pitchFamily="18" charset="0"/>
                <a:cs typeface="Times New Roman" pitchFamily="18" charset="0"/>
              </a:rPr>
              <a:t>Battlefield</a:t>
            </a:r>
            <a:endParaRPr lang="en-IN" sz="2400" dirty="0">
              <a:latin typeface="Times New Roman" pitchFamily="18" charset="0"/>
              <a:cs typeface="Times New Roman" pitchFamily="18" charset="0"/>
            </a:endParaRPr>
          </a:p>
          <a:p>
            <a:pPr lvl="1">
              <a:buFont typeface="Wingdings" pitchFamily="2" charset="2"/>
              <a:buChar char="q"/>
            </a:pPr>
            <a:r>
              <a:rPr lang="en-US" sz="2400" b="1" dirty="0" smtClean="0">
                <a:latin typeface="Times New Roman" pitchFamily="18" charset="0"/>
                <a:cs typeface="Times New Roman" pitchFamily="18" charset="0"/>
              </a:rPr>
              <a:t>Commercial </a:t>
            </a:r>
            <a:r>
              <a:rPr lang="en-US" sz="2400" b="1" dirty="0">
                <a:latin typeface="Times New Roman" pitchFamily="18" charset="0"/>
                <a:cs typeface="Times New Roman" pitchFamily="18" charset="0"/>
              </a:rPr>
              <a:t>Application </a:t>
            </a:r>
            <a:endParaRPr lang="en-IN" sz="2400" dirty="0">
              <a:latin typeface="Times New Roman" pitchFamily="18" charset="0"/>
              <a:cs typeface="Times New Roman" pitchFamily="18" charset="0"/>
            </a:endParaRPr>
          </a:p>
          <a:p>
            <a:pPr lvl="1">
              <a:buFont typeface="Wingdings" pitchFamily="2" charset="2"/>
              <a:buChar char="q"/>
            </a:pPr>
            <a:r>
              <a:rPr lang="en-US" sz="2400" b="1" dirty="0">
                <a:latin typeface="Times New Roman" pitchFamily="18" charset="0"/>
                <a:cs typeface="Times New Roman" pitchFamily="18" charset="0"/>
              </a:rPr>
              <a:t>Collaborative Networks </a:t>
            </a:r>
            <a:endParaRPr lang="en-IN" sz="2400" dirty="0">
              <a:latin typeface="Times New Roman" pitchFamily="18" charset="0"/>
              <a:cs typeface="Times New Roman" pitchFamily="18" charset="0"/>
            </a:endParaRPr>
          </a:p>
          <a:p>
            <a:pPr lvl="1">
              <a:buFont typeface="Wingdings" pitchFamily="2" charset="2"/>
              <a:buChar char="q"/>
            </a:pPr>
            <a:r>
              <a:rPr lang="en-US" sz="2400" b="1" dirty="0">
                <a:latin typeface="Times New Roman" pitchFamily="18" charset="0"/>
                <a:cs typeface="Times New Roman" pitchFamily="18" charset="0"/>
              </a:rPr>
              <a:t>Home Networks </a:t>
            </a:r>
            <a:endParaRPr lang="en-IN" sz="2400" dirty="0">
              <a:latin typeface="Times New Roman" pitchFamily="18" charset="0"/>
              <a:cs typeface="Times New Roman" pitchFamily="18" charset="0"/>
            </a:endParaRPr>
          </a:p>
          <a:p>
            <a:pPr marL="800100" lvl="3" indent="-342900">
              <a:buFont typeface="Wingdings" pitchFamily="2" charset="2"/>
              <a:buChar char="q"/>
            </a:pPr>
            <a:r>
              <a:rPr lang="en-US" sz="2400" b="1" dirty="0">
                <a:latin typeface="Times New Roman" pitchFamily="18" charset="0"/>
                <a:cs typeface="Times New Roman" pitchFamily="18" charset="0"/>
              </a:rPr>
              <a:t>Emergency Services </a:t>
            </a:r>
            <a:endParaRPr lang="en-IN"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6633"/>
                </a:solidFill>
                <a:latin typeface="Times New Roman" pitchFamily="18" charset="0"/>
                <a:cs typeface="Times New Roman" pitchFamily="18" charset="0"/>
              </a:rPr>
              <a:t>Routing In MANETS</a:t>
            </a:r>
            <a:endParaRPr lang="en-IN" sz="3600" b="1" dirty="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a:latin typeface="Times New Roman" pitchFamily="18" charset="0"/>
                <a:cs typeface="Times New Roman" pitchFamily="18" charset="0"/>
              </a:rPr>
              <a:t>There are various ways to classify MANETs based on the characteristics of their routing protocols. Some typical ways to classify them are the following.</a:t>
            </a:r>
            <a:endParaRPr lang="en-IN" sz="2400" dirty="0">
              <a:latin typeface="Times New Roman" pitchFamily="18" charset="0"/>
              <a:cs typeface="Times New Roman" pitchFamily="18" charset="0"/>
            </a:endParaRPr>
          </a:p>
          <a:p>
            <a:pPr lvl="1" algn="just">
              <a:buFont typeface="Wingdings" pitchFamily="2" charset="2"/>
              <a:buChar char="q"/>
            </a:pPr>
            <a:r>
              <a:rPr lang="en-US" sz="2000" dirty="0" smtClean="0">
                <a:latin typeface="Times New Roman" pitchFamily="18" charset="0"/>
                <a:cs typeface="Times New Roman" pitchFamily="18" charset="0"/>
              </a:rPr>
              <a:t>Proactive Routing</a:t>
            </a:r>
          </a:p>
          <a:p>
            <a:pPr lvl="1" algn="just">
              <a:buFont typeface="Wingdings" pitchFamily="2" charset="2"/>
              <a:buChar char="q"/>
            </a:pPr>
            <a:r>
              <a:rPr lang="en-US" sz="2000" dirty="0" smtClean="0">
                <a:latin typeface="Times New Roman" pitchFamily="18" charset="0"/>
                <a:cs typeface="Times New Roman" pitchFamily="18" charset="0"/>
              </a:rPr>
              <a:t>Reactive Routing</a:t>
            </a:r>
          </a:p>
          <a:p>
            <a:pPr lvl="1" algn="just">
              <a:buFont typeface="Wingdings" pitchFamily="2" charset="2"/>
              <a:buChar char="q"/>
            </a:pPr>
            <a:r>
              <a:rPr lang="en-US" sz="2000" dirty="0" smtClean="0">
                <a:latin typeface="Times New Roman" pitchFamily="18" charset="0"/>
                <a:cs typeface="Times New Roman" pitchFamily="18" charset="0"/>
              </a:rPr>
              <a:t>Hybrid Routing</a:t>
            </a:r>
            <a:endParaRPr lang="en-IN"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solidFill>
                  <a:srgbClr val="006633"/>
                </a:solidFill>
                <a:latin typeface="Times New Roman" pitchFamily="18" charset="0"/>
                <a:cs typeface="Times New Roman" pitchFamily="18" charset="0"/>
              </a:rPr>
              <a:t>Categorization of Ad-Hoc Routing Protocol</a:t>
            </a:r>
            <a:endParaRPr lang="en-IN" sz="3600" b="1" dirty="0">
              <a:solidFill>
                <a:srgbClr val="006633"/>
              </a:solidFill>
              <a:latin typeface="Times New Roman" pitchFamily="18" charset="0"/>
              <a:cs typeface="Times New Roman" pitchFamily="18" charset="0"/>
            </a:endParaRPr>
          </a:p>
        </p:txBody>
      </p:sp>
      <p:sp>
        <p:nvSpPr>
          <p:cNvPr id="24618" name="AutoShape 42"/>
          <p:cNvSpPr>
            <a:spLocks noChangeShapeType="1"/>
          </p:cNvSpPr>
          <p:nvPr/>
        </p:nvSpPr>
        <p:spPr bwMode="auto">
          <a:xfrm flipH="1">
            <a:off x="1547662" y="4797152"/>
            <a:ext cx="45719" cy="504056"/>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200">
              <a:latin typeface="Times New Roman" pitchFamily="18" charset="0"/>
              <a:ea typeface="Tahoma" pitchFamily="34" charset="0"/>
              <a:cs typeface="Times New Roman" pitchFamily="18" charset="0"/>
            </a:endParaRPr>
          </a:p>
        </p:txBody>
      </p:sp>
      <p:grpSp>
        <p:nvGrpSpPr>
          <p:cNvPr id="24577" name="Group 1"/>
          <p:cNvGrpSpPr>
            <a:grpSpLocks/>
          </p:cNvGrpSpPr>
          <p:nvPr/>
        </p:nvGrpSpPr>
        <p:grpSpPr bwMode="auto">
          <a:xfrm>
            <a:off x="1043608" y="1556792"/>
            <a:ext cx="7632848" cy="4536504"/>
            <a:chOff x="1613" y="7753"/>
            <a:chExt cx="9435" cy="4595"/>
          </a:xfrm>
        </p:grpSpPr>
        <p:sp>
          <p:nvSpPr>
            <p:cNvPr id="24617" name="AutoShape 41"/>
            <p:cNvSpPr>
              <a:spLocks noChangeShapeType="1"/>
            </p:cNvSpPr>
            <p:nvPr/>
          </p:nvSpPr>
          <p:spPr bwMode="auto">
            <a:xfrm>
              <a:off x="2801" y="10111"/>
              <a:ext cx="0" cy="25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16" name="AutoShape 40"/>
            <p:cNvSpPr>
              <a:spLocks noChangeShapeType="1"/>
            </p:cNvSpPr>
            <p:nvPr/>
          </p:nvSpPr>
          <p:spPr bwMode="auto">
            <a:xfrm>
              <a:off x="7295" y="11273"/>
              <a:ext cx="0" cy="54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15" name="AutoShape 39"/>
            <p:cNvSpPr>
              <a:spLocks noChangeShapeType="1"/>
            </p:cNvSpPr>
            <p:nvPr/>
          </p:nvSpPr>
          <p:spPr bwMode="auto">
            <a:xfrm>
              <a:off x="8415" y="11267"/>
              <a:ext cx="0" cy="543"/>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14" name="AutoShape 38"/>
            <p:cNvSpPr>
              <a:spLocks noChangeShapeType="1"/>
            </p:cNvSpPr>
            <p:nvPr/>
          </p:nvSpPr>
          <p:spPr bwMode="auto">
            <a:xfrm>
              <a:off x="5855" y="8909"/>
              <a:ext cx="0" cy="64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13" name="AutoShape 37"/>
            <p:cNvSpPr>
              <a:spLocks noChangeShapeType="1"/>
            </p:cNvSpPr>
            <p:nvPr/>
          </p:nvSpPr>
          <p:spPr bwMode="auto">
            <a:xfrm>
              <a:off x="9431" y="8909"/>
              <a:ext cx="0" cy="64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12" name="AutoShape 36"/>
            <p:cNvSpPr>
              <a:spLocks noChangeShapeType="1"/>
            </p:cNvSpPr>
            <p:nvPr/>
          </p:nvSpPr>
          <p:spPr bwMode="auto">
            <a:xfrm>
              <a:off x="8165" y="10397"/>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11" name="AutoShape 35"/>
            <p:cNvSpPr>
              <a:spLocks noChangeShapeType="1"/>
            </p:cNvSpPr>
            <p:nvPr/>
          </p:nvSpPr>
          <p:spPr bwMode="auto">
            <a:xfrm>
              <a:off x="2785" y="8893"/>
              <a:ext cx="0" cy="648"/>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10" name="AutoShape 34"/>
            <p:cNvSpPr>
              <a:spLocks noChangeShapeType="1"/>
            </p:cNvSpPr>
            <p:nvPr/>
          </p:nvSpPr>
          <p:spPr bwMode="auto">
            <a:xfrm>
              <a:off x="6035" y="10095"/>
              <a:ext cx="0" cy="25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09" name="AutoShape 33"/>
            <p:cNvSpPr>
              <a:spLocks noChangeShapeType="1"/>
            </p:cNvSpPr>
            <p:nvPr/>
          </p:nvSpPr>
          <p:spPr bwMode="auto">
            <a:xfrm>
              <a:off x="4591" y="10348"/>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08" name="AutoShape 32"/>
            <p:cNvSpPr>
              <a:spLocks noChangeShapeType="1"/>
            </p:cNvSpPr>
            <p:nvPr/>
          </p:nvSpPr>
          <p:spPr bwMode="auto">
            <a:xfrm>
              <a:off x="9161" y="10380"/>
              <a:ext cx="1184" cy="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07" name="AutoShape 31"/>
            <p:cNvSpPr>
              <a:spLocks noChangeShapeType="1"/>
            </p:cNvSpPr>
            <p:nvPr/>
          </p:nvSpPr>
          <p:spPr bwMode="auto">
            <a:xfrm>
              <a:off x="9481" y="11521"/>
              <a:ext cx="1184" cy="15"/>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06" name="AutoShape 30"/>
            <p:cNvSpPr>
              <a:spLocks noChangeArrowheads="1"/>
            </p:cNvSpPr>
            <p:nvPr/>
          </p:nvSpPr>
          <p:spPr bwMode="auto">
            <a:xfrm>
              <a:off x="4573" y="7753"/>
              <a:ext cx="2848" cy="792"/>
            </a:xfrm>
            <a:prstGeom prst="roundRect">
              <a:avLst>
                <a:gd name="adj" fmla="val 16667"/>
              </a:avLst>
            </a:prstGeom>
            <a:solidFill>
              <a:srgbClr val="C4BC9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Tahoma" pitchFamily="34" charset="0"/>
                  <a:cs typeface="Times New Roman" pitchFamily="18" charset="0"/>
                </a:rPr>
                <a:t>Ad hoc Routing Protocol</a:t>
              </a:r>
            </a:p>
          </p:txBody>
        </p:sp>
        <p:sp>
          <p:nvSpPr>
            <p:cNvPr id="24605" name="AutoShape 29"/>
            <p:cNvSpPr>
              <a:spLocks noChangeShapeType="1"/>
            </p:cNvSpPr>
            <p:nvPr/>
          </p:nvSpPr>
          <p:spPr bwMode="auto">
            <a:xfrm>
              <a:off x="5823" y="8545"/>
              <a:ext cx="16" cy="348"/>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04" name="AutoShape 28"/>
            <p:cNvSpPr>
              <a:spLocks noChangeShapeType="1"/>
            </p:cNvSpPr>
            <p:nvPr/>
          </p:nvSpPr>
          <p:spPr bwMode="auto">
            <a:xfrm>
              <a:off x="2785" y="8893"/>
              <a:ext cx="663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603" name="Rectangle 27"/>
            <p:cNvSpPr>
              <a:spLocks noChangeArrowheads="1"/>
            </p:cNvSpPr>
            <p:nvPr/>
          </p:nvSpPr>
          <p:spPr bwMode="auto">
            <a:xfrm>
              <a:off x="2025" y="9541"/>
              <a:ext cx="1504"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Proactive </a:t>
              </a:r>
            </a:p>
          </p:txBody>
        </p:sp>
        <p:sp>
          <p:nvSpPr>
            <p:cNvPr id="24602" name="Rectangle 26"/>
            <p:cNvSpPr>
              <a:spLocks noChangeArrowheads="1"/>
            </p:cNvSpPr>
            <p:nvPr/>
          </p:nvSpPr>
          <p:spPr bwMode="auto">
            <a:xfrm>
              <a:off x="8561" y="9541"/>
              <a:ext cx="1598"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Hybrid/ Other</a:t>
              </a:r>
            </a:p>
          </p:txBody>
        </p:sp>
        <p:sp>
          <p:nvSpPr>
            <p:cNvPr id="24601" name="Rectangle 25"/>
            <p:cNvSpPr>
              <a:spLocks noChangeArrowheads="1"/>
            </p:cNvSpPr>
            <p:nvPr/>
          </p:nvSpPr>
          <p:spPr bwMode="auto">
            <a:xfrm>
              <a:off x="5052" y="9541"/>
              <a:ext cx="1504"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Reactive </a:t>
              </a:r>
            </a:p>
          </p:txBody>
        </p:sp>
        <p:sp>
          <p:nvSpPr>
            <p:cNvPr id="24600" name="Rectangle 24"/>
            <p:cNvSpPr>
              <a:spLocks noChangeArrowheads="1"/>
            </p:cNvSpPr>
            <p:nvPr/>
          </p:nvSpPr>
          <p:spPr bwMode="auto">
            <a:xfrm>
              <a:off x="1613" y="10665"/>
              <a:ext cx="1251"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Tahoma" pitchFamily="34" charset="0"/>
                  <a:cs typeface="Times New Roman" pitchFamily="18" charset="0"/>
                </a:rPr>
                <a:t>     DSDV</a:t>
              </a:r>
            </a:p>
          </p:txBody>
        </p:sp>
        <p:sp>
          <p:nvSpPr>
            <p:cNvPr id="24599" name="AutoShape 23"/>
            <p:cNvSpPr>
              <a:spLocks noChangeShapeType="1"/>
            </p:cNvSpPr>
            <p:nvPr/>
          </p:nvSpPr>
          <p:spPr bwMode="auto">
            <a:xfrm>
              <a:off x="2025" y="10348"/>
              <a:ext cx="1409"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98" name="AutoShape 22"/>
            <p:cNvSpPr>
              <a:spLocks noChangeShapeType="1"/>
            </p:cNvSpPr>
            <p:nvPr/>
          </p:nvSpPr>
          <p:spPr bwMode="auto">
            <a:xfrm>
              <a:off x="2025" y="10348"/>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97" name="Rectangle 21"/>
            <p:cNvSpPr>
              <a:spLocks noChangeArrowheads="1"/>
            </p:cNvSpPr>
            <p:nvPr/>
          </p:nvSpPr>
          <p:spPr bwMode="auto">
            <a:xfrm>
              <a:off x="3054" y="10665"/>
              <a:ext cx="1171"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        WRP</a:t>
              </a:r>
            </a:p>
          </p:txBody>
        </p:sp>
        <p:sp>
          <p:nvSpPr>
            <p:cNvPr id="24596" name="Rectangle 20"/>
            <p:cNvSpPr>
              <a:spLocks noChangeArrowheads="1"/>
            </p:cNvSpPr>
            <p:nvPr/>
          </p:nvSpPr>
          <p:spPr bwMode="auto">
            <a:xfrm>
              <a:off x="1613" y="11532"/>
              <a:ext cx="1251"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       CGSR</a:t>
              </a:r>
            </a:p>
          </p:txBody>
        </p:sp>
        <p:sp>
          <p:nvSpPr>
            <p:cNvPr id="24595" name="AutoShape 19"/>
            <p:cNvSpPr>
              <a:spLocks noChangeShapeType="1"/>
            </p:cNvSpPr>
            <p:nvPr/>
          </p:nvSpPr>
          <p:spPr bwMode="auto">
            <a:xfrm>
              <a:off x="3434" y="10348"/>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94" name="Rectangle 18"/>
            <p:cNvSpPr>
              <a:spLocks noChangeArrowheads="1"/>
            </p:cNvSpPr>
            <p:nvPr/>
          </p:nvSpPr>
          <p:spPr bwMode="auto">
            <a:xfrm>
              <a:off x="10159" y="11794"/>
              <a:ext cx="889"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ZRP</a:t>
              </a:r>
            </a:p>
          </p:txBody>
        </p:sp>
        <p:sp>
          <p:nvSpPr>
            <p:cNvPr id="24593" name="Rectangle 17"/>
            <p:cNvSpPr>
              <a:spLocks noChangeArrowheads="1"/>
            </p:cNvSpPr>
            <p:nvPr/>
          </p:nvSpPr>
          <p:spPr bwMode="auto">
            <a:xfrm>
              <a:off x="4421" y="10671"/>
              <a:ext cx="1179"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     AODV</a:t>
              </a:r>
            </a:p>
          </p:txBody>
        </p:sp>
        <p:sp>
          <p:nvSpPr>
            <p:cNvPr id="24592" name="AutoShape 16"/>
            <p:cNvSpPr>
              <a:spLocks noChangeShapeType="1"/>
            </p:cNvSpPr>
            <p:nvPr/>
          </p:nvSpPr>
          <p:spPr bwMode="auto">
            <a:xfrm>
              <a:off x="4575" y="10348"/>
              <a:ext cx="3574" cy="32"/>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91" name="AutoShape 15"/>
            <p:cNvSpPr>
              <a:spLocks noChangeShapeType="1"/>
            </p:cNvSpPr>
            <p:nvPr/>
          </p:nvSpPr>
          <p:spPr bwMode="auto">
            <a:xfrm>
              <a:off x="7323" y="10380"/>
              <a:ext cx="1"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90" name="AutoShape 14"/>
            <p:cNvSpPr>
              <a:spLocks noChangeShapeType="1"/>
            </p:cNvSpPr>
            <p:nvPr/>
          </p:nvSpPr>
          <p:spPr bwMode="auto">
            <a:xfrm>
              <a:off x="6058" y="10354"/>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89" name="Rectangle 13"/>
            <p:cNvSpPr>
              <a:spLocks noChangeArrowheads="1"/>
            </p:cNvSpPr>
            <p:nvPr/>
          </p:nvSpPr>
          <p:spPr bwMode="auto">
            <a:xfrm>
              <a:off x="8982" y="10681"/>
              <a:ext cx="1177"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   CEDAR</a:t>
              </a:r>
            </a:p>
          </p:txBody>
        </p:sp>
        <p:sp>
          <p:nvSpPr>
            <p:cNvPr id="24588" name="Rectangle 12"/>
            <p:cNvSpPr>
              <a:spLocks noChangeArrowheads="1"/>
            </p:cNvSpPr>
            <p:nvPr/>
          </p:nvSpPr>
          <p:spPr bwMode="auto">
            <a:xfrm>
              <a:off x="7967" y="10697"/>
              <a:ext cx="879"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  ABR</a:t>
              </a:r>
            </a:p>
          </p:txBody>
        </p:sp>
        <p:sp>
          <p:nvSpPr>
            <p:cNvPr id="24587" name="Rectangle 11"/>
            <p:cNvSpPr>
              <a:spLocks noChangeArrowheads="1"/>
            </p:cNvSpPr>
            <p:nvPr/>
          </p:nvSpPr>
          <p:spPr bwMode="auto">
            <a:xfrm>
              <a:off x="5823" y="10671"/>
              <a:ext cx="996"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 DSR</a:t>
              </a:r>
            </a:p>
          </p:txBody>
        </p:sp>
        <p:sp>
          <p:nvSpPr>
            <p:cNvPr id="24586" name="Rectangle 10"/>
            <p:cNvSpPr>
              <a:spLocks noChangeArrowheads="1"/>
            </p:cNvSpPr>
            <p:nvPr/>
          </p:nvSpPr>
          <p:spPr bwMode="auto">
            <a:xfrm>
              <a:off x="6997" y="10671"/>
              <a:ext cx="834"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LMR</a:t>
              </a:r>
            </a:p>
          </p:txBody>
        </p:sp>
        <p:sp>
          <p:nvSpPr>
            <p:cNvPr id="24585" name="AutoShape 9"/>
            <p:cNvSpPr>
              <a:spLocks noChangeShapeType="1"/>
            </p:cNvSpPr>
            <p:nvPr/>
          </p:nvSpPr>
          <p:spPr bwMode="auto">
            <a:xfrm>
              <a:off x="9716" y="10112"/>
              <a:ext cx="0" cy="253"/>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84" name="AutoShape 8"/>
            <p:cNvSpPr>
              <a:spLocks noChangeShapeType="1"/>
            </p:cNvSpPr>
            <p:nvPr/>
          </p:nvSpPr>
          <p:spPr bwMode="auto">
            <a:xfrm>
              <a:off x="9212" y="10365"/>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83" name="Rectangle 7"/>
            <p:cNvSpPr>
              <a:spLocks noChangeArrowheads="1"/>
            </p:cNvSpPr>
            <p:nvPr/>
          </p:nvSpPr>
          <p:spPr bwMode="auto">
            <a:xfrm>
              <a:off x="8982" y="11794"/>
              <a:ext cx="1050"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STARA</a:t>
              </a:r>
            </a:p>
          </p:txBody>
        </p:sp>
        <p:sp>
          <p:nvSpPr>
            <p:cNvPr id="24582" name="Rectangle 6"/>
            <p:cNvSpPr>
              <a:spLocks noChangeArrowheads="1"/>
            </p:cNvSpPr>
            <p:nvPr/>
          </p:nvSpPr>
          <p:spPr bwMode="auto">
            <a:xfrm>
              <a:off x="6646" y="11794"/>
              <a:ext cx="981"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TORA</a:t>
              </a:r>
            </a:p>
          </p:txBody>
        </p:sp>
        <p:sp>
          <p:nvSpPr>
            <p:cNvPr id="24581" name="Rectangle 5"/>
            <p:cNvSpPr>
              <a:spLocks noChangeArrowheads="1"/>
            </p:cNvSpPr>
            <p:nvPr/>
          </p:nvSpPr>
          <p:spPr bwMode="auto">
            <a:xfrm>
              <a:off x="7831" y="11794"/>
              <a:ext cx="1015" cy="554"/>
            </a:xfrm>
            <a:prstGeom prst="rect">
              <a:avLst/>
            </a:prstGeom>
            <a:solidFill>
              <a:srgbClr val="C4BC96"/>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Times New Roman" pitchFamily="18" charset="0"/>
                  <a:ea typeface="Tahoma" pitchFamily="34" charset="0"/>
                  <a:cs typeface="Times New Roman" pitchFamily="18" charset="0"/>
                </a:rPr>
                <a:t>    SSR</a:t>
              </a:r>
            </a:p>
          </p:txBody>
        </p:sp>
        <p:sp>
          <p:nvSpPr>
            <p:cNvPr id="24580" name="AutoShape 4"/>
            <p:cNvSpPr>
              <a:spLocks noChangeShapeType="1"/>
            </p:cNvSpPr>
            <p:nvPr/>
          </p:nvSpPr>
          <p:spPr bwMode="auto">
            <a:xfrm>
              <a:off x="10286" y="10380"/>
              <a:ext cx="0" cy="1156"/>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79" name="AutoShape 3"/>
            <p:cNvSpPr>
              <a:spLocks noChangeShapeType="1"/>
            </p:cNvSpPr>
            <p:nvPr/>
          </p:nvSpPr>
          <p:spPr bwMode="auto">
            <a:xfrm>
              <a:off x="9513" y="11536"/>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sp>
          <p:nvSpPr>
            <p:cNvPr id="24578" name="AutoShape 2"/>
            <p:cNvSpPr>
              <a:spLocks noChangeShapeType="1"/>
            </p:cNvSpPr>
            <p:nvPr/>
          </p:nvSpPr>
          <p:spPr bwMode="auto">
            <a:xfrm>
              <a:off x="10665" y="11521"/>
              <a:ext cx="0" cy="317"/>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pPr algn="ctr"/>
              <a:endParaRPr lang="en-IN" sz="1400">
                <a:latin typeface="Times New Roman" pitchFamily="18" charset="0"/>
                <a:ea typeface="Tahoma" pitchFamily="34" charset="0"/>
                <a:cs typeface="Times New Roman" pitchFamily="18" charset="0"/>
              </a:endParaRPr>
            </a:p>
          </p:txBody>
        </p:sp>
      </p:grpSp>
      <p:sp>
        <p:nvSpPr>
          <p:cNvPr id="24619" name="Rectangle 43"/>
          <p:cNvSpPr>
            <a:spLocks noChangeArrowheads="1"/>
          </p:cNvSpPr>
          <p:nvPr/>
        </p:nvSpPr>
        <p:spPr bwMode="auto">
          <a:xfrm>
            <a:off x="0" y="90100"/>
            <a:ext cx="184731"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a:endParaRPr lang="en-IN" sz="1200">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rgbClr val="006633"/>
                </a:solidFill>
                <a:latin typeface="Times New Roman" pitchFamily="18" charset="0"/>
                <a:cs typeface="Times New Roman" pitchFamily="18" charset="0"/>
              </a:rPr>
              <a:t>Proactive Protocols (Table Driven Routing protocols</a:t>
            </a:r>
            <a:r>
              <a:rPr lang="en-US" b="1" dirty="0"/>
              <a:t>)</a:t>
            </a:r>
            <a:endParaRPr lang="en-IN" dirty="0"/>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Routing information is kept in the routing tables and is updated periodically when the network topology change.</a:t>
            </a:r>
          </a:p>
          <a:p>
            <a:pPr algn="just"/>
            <a:r>
              <a:rPr lang="en-US" sz="2400" dirty="0" smtClean="0">
                <a:latin typeface="Times New Roman" pitchFamily="18" charset="0"/>
                <a:cs typeface="Times New Roman" pitchFamily="18" charset="0"/>
              </a:rPr>
              <a:t>On the other hand routes will always be available on request. Most internet standard routing protocols and some ad-hoc protocols such as DSDV (Destination Sequenced Distance Vector) and OLSR (Optimized Link-State Routing) are examples of this group. </a:t>
            </a:r>
          </a:p>
          <a:p>
            <a:pPr algn="just"/>
            <a:r>
              <a:rPr lang="en-US" sz="2400" dirty="0" smtClean="0">
                <a:latin typeface="Times New Roman" pitchFamily="18" charset="0"/>
                <a:cs typeface="Times New Roman" pitchFamily="18" charset="0"/>
              </a:rPr>
              <a:t>Many of these routing protocols come from the conventional link-state routing. These routing protocols maintain different number of tables.</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6633"/>
                </a:solidFill>
                <a:latin typeface="Times New Roman" pitchFamily="18" charset="0"/>
                <a:cs typeface="Times New Roman" pitchFamily="18" charset="0"/>
              </a:rPr>
              <a:t>Reactive Protocols (On-Demand Routing Protocols)</a:t>
            </a:r>
            <a:endParaRPr lang="en-IN" sz="3600" b="1" dirty="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1612776"/>
          </a:xfrm>
        </p:spPr>
        <p:txBody>
          <a:bodyPr>
            <a:normAutofit/>
          </a:bodyPr>
          <a:lstStyle/>
          <a:p>
            <a:pPr algn="just"/>
            <a:r>
              <a:rPr lang="en-US" sz="2400" dirty="0" smtClean="0">
                <a:latin typeface="Times New Roman" pitchFamily="18" charset="0"/>
                <a:cs typeface="Times New Roman" pitchFamily="18" charset="0"/>
              </a:rPr>
              <a:t>These are sent out to immediately connected routers that pass on the request for a path to a given destination. If a router with contact to the destination is reached, it messages back its availability. </a:t>
            </a:r>
            <a:endParaRPr lang="en-IN" sz="2400" dirty="0">
              <a:latin typeface="Times New Roman" pitchFamily="18" charset="0"/>
              <a:cs typeface="Times New Roman" pitchFamily="18" charset="0"/>
            </a:endParaRPr>
          </a:p>
        </p:txBody>
      </p:sp>
      <p:pic>
        <p:nvPicPr>
          <p:cNvPr id="4" name="Picture 3"/>
          <p:cNvPicPr/>
          <p:nvPr/>
        </p:nvPicPr>
        <p:blipFill>
          <a:blip r:embed="rId2" cstate="print"/>
          <a:srcRect/>
          <a:stretch>
            <a:fillRect/>
          </a:stretch>
        </p:blipFill>
        <p:spPr bwMode="auto">
          <a:xfrm>
            <a:off x="1331640" y="3356992"/>
            <a:ext cx="6552728" cy="30834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33"/>
                </a:solidFill>
                <a:latin typeface="Times New Roman" pitchFamily="18" charset="0"/>
                <a:cs typeface="Times New Roman" pitchFamily="18" charset="0"/>
              </a:rPr>
              <a:t>Continue</a:t>
            </a:r>
            <a:endParaRPr lang="en-IN" sz="3600" b="1" dirty="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The first Route Reply received (RREP) determines the route to be used. </a:t>
            </a:r>
          </a:p>
          <a:p>
            <a:pPr algn="just"/>
            <a:r>
              <a:rPr lang="en-US" sz="2400" dirty="0" smtClean="0">
                <a:latin typeface="Times New Roman" pitchFamily="18" charset="0"/>
                <a:cs typeface="Times New Roman" pitchFamily="18" charset="0"/>
              </a:rPr>
              <a:t>Reactive routing can cause overhead on a network by congested channels with route requests. The system is appropriate for constantly changing networks such as ad-hoc mobile networks.</a:t>
            </a:r>
            <a:endParaRPr lang="en-IN"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rgbClr val="006633"/>
                </a:solidFill>
                <a:latin typeface="Times New Roman" pitchFamily="18" charset="0"/>
                <a:cs typeface="Times New Roman" pitchFamily="18" charset="0"/>
              </a:rPr>
              <a:t>Hybrid Protocols. (Combination of Reactive and Proactive protocols)</a:t>
            </a:r>
            <a:endParaRPr lang="en-IN" sz="3600" b="1" dirty="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dirty="0" smtClean="0">
                <a:latin typeface="Times New Roman" pitchFamily="18" charset="0"/>
                <a:cs typeface="Times New Roman" pitchFamily="18" charset="0"/>
              </a:rPr>
              <a:t>Is I combination of proactive and reactive routing such as</a:t>
            </a:r>
          </a:p>
          <a:p>
            <a:pPr lvl="2" algn="just">
              <a:buFont typeface="Wingdings" pitchFamily="2" charset="2"/>
              <a:buChar char="q"/>
            </a:pPr>
            <a:r>
              <a:rPr lang="en-US" dirty="0" smtClean="0">
                <a:latin typeface="Times New Roman" pitchFamily="18" charset="0"/>
                <a:cs typeface="Times New Roman" pitchFamily="18" charset="0"/>
              </a:rPr>
              <a:t>Zone Routing Protocol (ZRP)</a:t>
            </a:r>
          </a:p>
          <a:p>
            <a:pPr lvl="2" algn="just">
              <a:buFont typeface="Wingdings" pitchFamily="2" charset="2"/>
              <a:buChar char="q"/>
            </a:pPr>
            <a:r>
              <a:rPr lang="en-US" dirty="0" smtClean="0">
                <a:latin typeface="Times New Roman" pitchFamily="18" charset="0"/>
                <a:cs typeface="Times New Roman" pitchFamily="18" charset="0"/>
              </a:rPr>
              <a:t>Geographic Addressing and Routing (Geo Cast )</a:t>
            </a:r>
          </a:p>
          <a:p>
            <a:pPr lvl="2" algn="just">
              <a:buFont typeface="Wingdings" pitchFamily="2" charset="2"/>
              <a:buChar char="q"/>
            </a:pPr>
            <a:r>
              <a:rPr lang="en-US" dirty="0" smtClean="0">
                <a:latin typeface="Times New Roman" pitchFamily="18" charset="0"/>
                <a:cs typeface="Times New Roman" pitchFamily="18" charset="0"/>
              </a:rPr>
              <a:t>Distance Routing result rule for Mobility  (DREAM )</a:t>
            </a:r>
          </a:p>
          <a:p>
            <a:pPr lvl="2" algn="just">
              <a:buFont typeface="Wingdings" pitchFamily="2" charset="2"/>
              <a:buChar char="q"/>
            </a:pPr>
            <a:r>
              <a:rPr lang="en-US" dirty="0" smtClean="0">
                <a:latin typeface="Times New Roman" pitchFamily="18" charset="0"/>
                <a:cs typeface="Times New Roman" pitchFamily="18" charset="0"/>
              </a:rPr>
              <a:t>Greedy Perimeter unsettled Routing  (GPSR )</a:t>
            </a:r>
            <a:endParaRPr lang="en-IN" dirty="0" smtClean="0">
              <a:latin typeface="Times New Roman" pitchFamily="18" charset="0"/>
              <a:cs typeface="Times New Roman" pitchFamily="18" charset="0"/>
            </a:endParaRPr>
          </a:p>
          <a:p>
            <a:pPr lvl="2" algn="just">
              <a:buFont typeface="Wingdings" pitchFamily="2" charset="2"/>
              <a:buChar char="q"/>
            </a:pPr>
            <a:endParaRPr lang="en-US" b="1" dirty="0" smtClean="0">
              <a:latin typeface="Times New Roman" pitchFamily="18" charset="0"/>
              <a:cs typeface="Times New Roman" pitchFamily="18" charset="0"/>
            </a:endParaRPr>
          </a:p>
          <a:p>
            <a:pPr lvl="2" algn="just"/>
            <a:endParaRPr lang="en-US" b="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3600" b="1" kern="1200" dirty="0" smtClean="0">
                <a:solidFill>
                  <a:srgbClr val="006633"/>
                </a:solidFill>
                <a:latin typeface="Times New Roman" pitchFamily="18" charset="0"/>
                <a:ea typeface="+mj-ea"/>
                <a:cs typeface="Times New Roman" pitchFamily="18" charset="0"/>
              </a:rPr>
              <a:t>Challenges of Mobile Ad Hoc Networks</a:t>
            </a:r>
            <a:endParaRPr lang="en-IN" sz="3600" b="1" kern="1200" dirty="0">
              <a:solidFill>
                <a:srgbClr val="006633"/>
              </a:solidFill>
              <a:latin typeface="Times New Roman" pitchFamily="18" charset="0"/>
              <a:ea typeface="+mj-ea"/>
              <a:cs typeface="Times New Roman" pitchFamily="18" charset="0"/>
            </a:endParaRPr>
          </a:p>
        </p:txBody>
      </p:sp>
      <p:sp>
        <p:nvSpPr>
          <p:cNvPr id="3" name="Content Placeholder 2"/>
          <p:cNvSpPr>
            <a:spLocks noGrp="1"/>
          </p:cNvSpPr>
          <p:nvPr>
            <p:ph idx="1"/>
          </p:nvPr>
        </p:nvSpPr>
        <p:spPr/>
        <p:txBody>
          <a:bodyPr>
            <a:noAutofit/>
          </a:bodyPr>
          <a:lstStyle/>
          <a:p>
            <a:pPr marL="342900" lvl="2" indent="-342900" algn="just"/>
            <a:r>
              <a:rPr lang="en-US" b="1" dirty="0">
                <a:latin typeface="Times New Roman" pitchFamily="18" charset="0"/>
                <a:cs typeface="Times New Roman" pitchFamily="18" charset="0"/>
              </a:rPr>
              <a:t>Mobility of Nodes: </a:t>
            </a:r>
            <a:r>
              <a:rPr lang="en-US" dirty="0">
                <a:latin typeface="Times New Roman" pitchFamily="18" charset="0"/>
                <a:cs typeface="Times New Roman" pitchFamily="18" charset="0"/>
              </a:rPr>
              <a:t>In this type of network, nodes may or may not be mobile. Thus, it is difficult to design topology of network.</a:t>
            </a:r>
            <a:endParaRPr lang="en-IN" dirty="0">
              <a:latin typeface="Times New Roman" pitchFamily="18" charset="0"/>
              <a:cs typeface="Times New Roman" pitchFamily="18" charset="0"/>
            </a:endParaRPr>
          </a:p>
          <a:p>
            <a:pPr marL="342900" lvl="2" indent="-342900" algn="just"/>
            <a:r>
              <a:rPr lang="en-US" b="1" dirty="0">
                <a:latin typeface="Times New Roman" pitchFamily="18" charset="0"/>
                <a:cs typeface="Times New Roman" pitchFamily="18" charset="0"/>
              </a:rPr>
              <a:t>Dynamic Topology: </a:t>
            </a:r>
            <a:r>
              <a:rPr lang="en-US" dirty="0">
                <a:latin typeface="Times New Roman" pitchFamily="18" charset="0"/>
                <a:cs typeface="Times New Roman" pitchFamily="18" charset="0"/>
              </a:rPr>
              <a:t>Direct links between nodes can be broken and renewed rapidly due to mobility. Topology of these networks changes very frequently as compared to the wired network, where topology change is generally due to occasional link failure or link re-establishment.</a:t>
            </a:r>
            <a:endParaRPr lang="en-IN"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Size </a:t>
            </a:r>
            <a:r>
              <a:rPr lang="en-US" sz="2400" b="1" dirty="0">
                <a:latin typeface="Times New Roman" pitchFamily="18" charset="0"/>
                <a:cs typeface="Times New Roman" pitchFamily="18" charset="0"/>
              </a:rPr>
              <a:t>of the Network:</a:t>
            </a:r>
            <a:r>
              <a:rPr lang="en-US" sz="2400" b="1" i="1" dirty="0">
                <a:latin typeface="Times New Roman" pitchFamily="18" charset="0"/>
                <a:cs typeface="Times New Roman" pitchFamily="18" charset="0"/>
              </a:rPr>
              <a:t> </a:t>
            </a:r>
            <a:r>
              <a:rPr lang="en-US" sz="2400" dirty="0">
                <a:latin typeface="Times New Roman" pitchFamily="18" charset="0"/>
                <a:cs typeface="Times New Roman" pitchFamily="18" charset="0"/>
              </a:rPr>
              <a:t>The size of the network is not fixed due to the Ad hoc </a:t>
            </a:r>
            <a:r>
              <a:rPr lang="en-US" sz="2400" dirty="0" smtClean="0">
                <a:latin typeface="Times New Roman" pitchFamily="18" charset="0"/>
                <a:cs typeface="Times New Roman" pitchFamily="18" charset="0"/>
              </a:rPr>
              <a:t>Nature </a:t>
            </a:r>
            <a:r>
              <a:rPr lang="en-US" sz="2400" dirty="0">
                <a:latin typeface="Times New Roman" pitchFamily="18" charset="0"/>
                <a:cs typeface="Times New Roman" pitchFamily="18" charset="0"/>
              </a:rPr>
              <a:t>of network. At one end, old nodes can leave the network; on the </a:t>
            </a:r>
            <a:r>
              <a:rPr lang="en-US" sz="2400" dirty="0" smtClean="0">
                <a:latin typeface="Times New Roman" pitchFamily="18" charset="0"/>
                <a:cs typeface="Times New Roman" pitchFamily="18" charset="0"/>
              </a:rPr>
              <a:t>other </a:t>
            </a:r>
            <a:r>
              <a:rPr lang="en-US" sz="2400" dirty="0">
                <a:latin typeface="Times New Roman" pitchFamily="18" charset="0"/>
                <a:cs typeface="Times New Roman" pitchFamily="18" charset="0"/>
              </a:rPr>
              <a:t>side new nodes can join the network</a:t>
            </a:r>
            <a:r>
              <a:rPr lang="en-US" sz="2400" dirty="0" smtClean="0">
                <a:latin typeface="Times New Roman" pitchFamily="18" charset="0"/>
                <a:cs typeface="Times New Roman" pitchFamily="18" charset="0"/>
              </a:rPr>
              <a:t>.</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rgbClr val="006633"/>
                </a:solidFill>
                <a:latin typeface="Times New Roman" pitchFamily="18" charset="0"/>
                <a:cs typeface="Times New Roman" pitchFamily="18" charset="0"/>
              </a:rPr>
              <a:t>Index</a:t>
            </a:r>
            <a:br>
              <a:rPr lang="en-GB" dirty="0" smtClean="0">
                <a:solidFill>
                  <a:srgbClr val="006633"/>
                </a:solidFill>
                <a:latin typeface="Times New Roman" pitchFamily="18" charset="0"/>
                <a:cs typeface="Times New Roman" pitchFamily="18" charset="0"/>
              </a:rPr>
            </a:br>
            <a:endParaRPr lang="en-IN" dirty="0"/>
          </a:p>
        </p:txBody>
      </p:sp>
      <p:sp>
        <p:nvSpPr>
          <p:cNvPr id="3" name="Content Placeholder 2"/>
          <p:cNvSpPr>
            <a:spLocks noGrp="1"/>
          </p:cNvSpPr>
          <p:nvPr>
            <p:ph idx="1"/>
          </p:nvPr>
        </p:nvSpPr>
        <p:spPr/>
        <p:txBody>
          <a:bodyPr>
            <a:normAutofit/>
          </a:bodyPr>
          <a:lstStyle/>
          <a:p>
            <a:pPr marL="336550" indent="-336550">
              <a:lnSpc>
                <a:spcPct val="11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GB" dirty="0" smtClean="0">
                <a:latin typeface="Times New Roman" pitchFamily="18" charset="0"/>
                <a:cs typeface="Times New Roman" pitchFamily="18" charset="0"/>
              </a:rPr>
              <a:t>Introduction</a:t>
            </a:r>
          </a:p>
          <a:p>
            <a:pPr marL="336550" indent="-336550">
              <a:lnSpc>
                <a:spcPct val="11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US" dirty="0" smtClean="0">
                <a:latin typeface="Times New Roman" pitchFamily="18" charset="0"/>
                <a:cs typeface="Times New Roman" pitchFamily="18" charset="0"/>
              </a:rPr>
              <a:t>Types of Wireless Network</a:t>
            </a:r>
          </a:p>
          <a:p>
            <a:pPr marL="336550" indent="-336550">
              <a:lnSpc>
                <a:spcPct val="11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US" dirty="0" smtClean="0">
                <a:latin typeface="Times New Roman" pitchFamily="18" charset="0"/>
                <a:cs typeface="Times New Roman" pitchFamily="18" charset="0"/>
              </a:rPr>
              <a:t>Characteristics of MANETs </a:t>
            </a:r>
            <a:endParaRPr lang="en-IN" dirty="0" smtClean="0">
              <a:latin typeface="Times New Roman" pitchFamily="18" charset="0"/>
              <a:cs typeface="Times New Roman" pitchFamily="18" charset="0"/>
            </a:endParaRPr>
          </a:p>
          <a:p>
            <a:pPr marL="336550" indent="-336550">
              <a:lnSpc>
                <a:spcPct val="11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US" dirty="0" smtClean="0">
                <a:latin typeface="Times New Roman" pitchFamily="18" charset="0"/>
                <a:cs typeface="Times New Roman" pitchFamily="18" charset="0"/>
              </a:rPr>
              <a:t>MANET Application</a:t>
            </a:r>
          </a:p>
          <a:p>
            <a:pPr marL="336550" indent="-336550">
              <a:lnSpc>
                <a:spcPct val="11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US" dirty="0" smtClean="0">
                <a:latin typeface="Times New Roman" pitchFamily="18" charset="0"/>
                <a:cs typeface="Times New Roman" pitchFamily="18" charset="0"/>
              </a:rPr>
              <a:t>Routing in MANET</a:t>
            </a:r>
          </a:p>
          <a:p>
            <a:pPr marL="336550" indent="-336550">
              <a:lnSpc>
                <a:spcPct val="11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US" dirty="0" smtClean="0">
                <a:latin typeface="Times New Roman" pitchFamily="18" charset="0"/>
                <a:cs typeface="Times New Roman" pitchFamily="18" charset="0"/>
              </a:rPr>
              <a:t>Challenges of MANET Routing</a:t>
            </a:r>
          </a:p>
          <a:p>
            <a:pPr marL="336550" indent="-336550">
              <a:lnSpc>
                <a:spcPct val="11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r>
              <a:rPr lang="en-US" smtClean="0">
                <a:latin typeface="Times New Roman" pitchFamily="18" charset="0"/>
                <a:cs typeface="Times New Roman" pitchFamily="18" charset="0"/>
              </a:rPr>
              <a:t>References </a:t>
            </a:r>
            <a:endParaRPr lang="en-GB" dirty="0" smtClean="0">
              <a:latin typeface="Times New Roman" pitchFamily="18" charset="0"/>
              <a:cs typeface="Times New Roman" pitchFamily="18" charset="0"/>
            </a:endParaRPr>
          </a:p>
          <a:p>
            <a:pPr marL="336550" indent="-336550">
              <a:lnSpc>
                <a:spcPct val="100000"/>
              </a:lnSpc>
              <a:spcBef>
                <a:spcPts val="700"/>
              </a:spcBef>
              <a:buClr>
                <a:srgbClr val="CC9900"/>
              </a:buClr>
              <a:buSzPct val="65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dirty="0" smtClean="0">
              <a:solidFill>
                <a:schemeClr val="tx1"/>
              </a:solidFill>
              <a:latin typeface="Times New Roman" pitchFamily="18" charset="0"/>
              <a:cs typeface="Times New Roman" pitchFamily="18" charset="0"/>
            </a:endParaRPr>
          </a:p>
          <a:p>
            <a:pPr marL="336550" indent="-336550">
              <a:lnSpc>
                <a:spcPct val="100000"/>
              </a:lnSpc>
              <a:spcBef>
                <a:spcPts val="700"/>
              </a:spcBef>
              <a:buClr>
                <a:srgbClr val="CC9900"/>
              </a:buClr>
              <a:buSzPct val="65000"/>
              <a:buFont typeface="Wingdings" pitchFamily="2" charset="2"/>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pPr>
            <a:endParaRPr lang="en-GB" dirty="0" smtClean="0">
              <a:solidFill>
                <a:schemeClr val="tx1"/>
              </a:solidFill>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33"/>
                </a:solidFill>
                <a:latin typeface="Times New Roman" pitchFamily="18" charset="0"/>
                <a:cs typeface="Times New Roman" pitchFamily="18" charset="0"/>
              </a:rPr>
              <a:t>Continue</a:t>
            </a:r>
            <a:endParaRPr lang="en-IN" sz="3600" b="1" dirty="0" smtClean="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342900" lvl="2" indent="-342900" algn="just"/>
            <a:r>
              <a:rPr lang="en-US" sz="2600" b="1" dirty="0" smtClean="0">
                <a:latin typeface="Times New Roman" pitchFamily="18" charset="0"/>
                <a:cs typeface="Times New Roman" pitchFamily="18" charset="0"/>
              </a:rPr>
              <a:t>No Centralized Control: </a:t>
            </a:r>
            <a:r>
              <a:rPr lang="en-US" sz="2600" dirty="0" smtClean="0">
                <a:latin typeface="Times New Roman" pitchFamily="18" charset="0"/>
                <a:cs typeface="Times New Roman" pitchFamily="18" charset="0"/>
              </a:rPr>
              <a:t>Participant nodes in Ad hoc networks can change dynamically and can join or leave the network independently. Due to this nature of ad hoc networks it is difficult to provide centralized control.</a:t>
            </a:r>
            <a:endParaRPr lang="en-IN" sz="2600" dirty="0" smtClean="0">
              <a:latin typeface="Times New Roman" pitchFamily="18" charset="0"/>
              <a:cs typeface="Times New Roman" pitchFamily="18" charset="0"/>
            </a:endParaRPr>
          </a:p>
          <a:p>
            <a:pPr marL="342900" lvl="2" indent="-342900" algn="just"/>
            <a:r>
              <a:rPr lang="en-US" sz="2600" b="1" dirty="0" smtClean="0">
                <a:latin typeface="Times New Roman" pitchFamily="18" charset="0"/>
                <a:cs typeface="Times New Roman" pitchFamily="18" charset="0"/>
              </a:rPr>
              <a:t>Bandwidth: </a:t>
            </a:r>
            <a:r>
              <a:rPr lang="en-US" sz="2600" dirty="0" smtClean="0">
                <a:latin typeface="Times New Roman" pitchFamily="18" charset="0"/>
                <a:cs typeface="Times New Roman" pitchFamily="18" charset="0"/>
              </a:rPr>
              <a:t>All nodes share a common channel, thus, only a fraction of bandwidth is available for every node. Hence effective requirement is more.</a:t>
            </a:r>
            <a:endParaRPr lang="en-IN" sz="2600" dirty="0" smtClean="0">
              <a:latin typeface="Times New Roman" pitchFamily="18" charset="0"/>
              <a:cs typeface="Times New Roman" pitchFamily="18" charset="0"/>
            </a:endParaRPr>
          </a:p>
          <a:p>
            <a:pPr marL="342900" lvl="2" indent="-342900" algn="just"/>
            <a:r>
              <a:rPr lang="en-US" sz="2600" b="1" dirty="0" smtClean="0">
                <a:latin typeface="Times New Roman" pitchFamily="18" charset="0"/>
                <a:cs typeface="Times New Roman" pitchFamily="18" charset="0"/>
              </a:rPr>
              <a:t>Residual Battery Power: </a:t>
            </a:r>
            <a:r>
              <a:rPr lang="en-US" sz="2600" dirty="0" smtClean="0">
                <a:latin typeface="Times New Roman" pitchFamily="18" charset="0"/>
                <a:cs typeface="Times New Roman" pitchFamily="18" charset="0"/>
              </a:rPr>
              <a:t>The remaining battery power of a node plays a major role in enhancing the lifetime of a network. Thus, maintaining residual power of a node is also a big challenge.</a:t>
            </a:r>
            <a:endParaRPr lang="en-IN" sz="2600" dirty="0" smtClean="0">
              <a:latin typeface="Times New Roman" pitchFamily="18" charset="0"/>
              <a:cs typeface="Times New Roman" pitchFamily="18" charset="0"/>
            </a:endParaRPr>
          </a:p>
          <a:p>
            <a:endParaRPr lang="en-IN" sz="2400" dirty="0" smtClean="0">
              <a:latin typeface="Times New Roman" pitchFamily="18" charset="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33"/>
                </a:solidFill>
                <a:latin typeface="Times New Roman" pitchFamily="18" charset="0"/>
                <a:cs typeface="Times New Roman" pitchFamily="18" charset="0"/>
              </a:rPr>
              <a:t>Problems With Routing In MANETs</a:t>
            </a:r>
            <a:endParaRPr lang="en-IN" sz="4000" dirty="0"/>
          </a:p>
        </p:txBody>
      </p:sp>
      <p:sp>
        <p:nvSpPr>
          <p:cNvPr id="3" name="Content Placeholder 2"/>
          <p:cNvSpPr>
            <a:spLocks noGrp="1"/>
          </p:cNvSpPr>
          <p:nvPr>
            <p:ph idx="1"/>
          </p:nvPr>
        </p:nvSpPr>
        <p:spPr/>
        <p:txBody>
          <a:bodyPr>
            <a:noAutofit/>
          </a:bodyPr>
          <a:lstStyle/>
          <a:p>
            <a:pPr algn="just"/>
            <a:r>
              <a:rPr lang="en-US" sz="2400" b="1" dirty="0" smtClean="0">
                <a:latin typeface="Times New Roman" pitchFamily="18" charset="0"/>
                <a:cs typeface="Times New Roman" pitchFamily="18" charset="0"/>
              </a:rPr>
              <a:t>Asymmetric </a:t>
            </a:r>
            <a:r>
              <a:rPr lang="en-US" sz="2400" b="1" dirty="0">
                <a:latin typeface="Times New Roman" pitchFamily="18" charset="0"/>
                <a:cs typeface="Times New Roman" pitchFamily="18" charset="0"/>
              </a:rPr>
              <a:t>Links:</a:t>
            </a:r>
            <a:r>
              <a:rPr lang="en-US" sz="2400" dirty="0">
                <a:latin typeface="Times New Roman" pitchFamily="18" charset="0"/>
                <a:cs typeface="Times New Roman" pitchFamily="18" charset="0"/>
              </a:rPr>
              <a:t> In ad-hoc networks, as the nodes are mobile and keep changing their location in the network, so it does not rely on symmetric links as in the case of wired network. </a:t>
            </a:r>
            <a:endParaRPr lang="en-IN" sz="2400"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Dynamic </a:t>
            </a:r>
            <a:r>
              <a:rPr lang="en-US" sz="2400" b="1" dirty="0">
                <a:latin typeface="Times New Roman" pitchFamily="18" charset="0"/>
                <a:cs typeface="Times New Roman" pitchFamily="18" charset="0"/>
              </a:rPr>
              <a:t>Topology:</a:t>
            </a:r>
            <a:r>
              <a:rPr lang="en-US" sz="2400" dirty="0">
                <a:latin typeface="Times New Roman" pitchFamily="18" charset="0"/>
                <a:cs typeface="Times New Roman" pitchFamily="18" charset="0"/>
              </a:rPr>
              <a:t> Nodes in the network are free to move; hence network topology may change unpredictably and randomly over time. </a:t>
            </a:r>
            <a:endParaRPr lang="en-IN" sz="2400"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Routing </a:t>
            </a:r>
            <a:r>
              <a:rPr lang="en-US" sz="2400" b="1" dirty="0">
                <a:latin typeface="Times New Roman" pitchFamily="18" charset="0"/>
                <a:cs typeface="Times New Roman" pitchFamily="18" charset="0"/>
              </a:rPr>
              <a:t>Overhead:</a:t>
            </a:r>
            <a:r>
              <a:rPr lang="en-US" sz="2400" dirty="0">
                <a:latin typeface="Times New Roman" pitchFamily="18" charset="0"/>
                <a:cs typeface="Times New Roman" pitchFamily="18" charset="0"/>
              </a:rPr>
              <a:t> In ad-hoc network nodes may change their position in the network. So, there is a possibility that some stale routes are generated in the routing table which leads to unnecessary routing overhead. </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33"/>
                </a:solidFill>
                <a:latin typeface="Times New Roman" pitchFamily="18" charset="0"/>
                <a:cs typeface="Times New Roman" pitchFamily="18" charset="0"/>
              </a:rPr>
              <a:t>Continue</a:t>
            </a:r>
            <a:endParaRPr lang="en-IN" sz="3600" b="1" dirty="0" smtClean="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400" b="1" dirty="0" smtClean="0">
                <a:latin typeface="Times New Roman" pitchFamily="18" charset="0"/>
                <a:cs typeface="Times New Roman" pitchFamily="18" charset="0"/>
              </a:rPr>
              <a:t>Inference:</a:t>
            </a:r>
            <a:r>
              <a:rPr lang="en-US" sz="2400" dirty="0" smtClean="0">
                <a:latin typeface="Times New Roman" pitchFamily="18" charset="0"/>
                <a:cs typeface="Times New Roman" pitchFamily="18" charset="0"/>
              </a:rPr>
              <a:t> As links come and do depending on the transmission characteristics, one transmission might get collide with other and node may overhear the transmission of other and can corrupt the whole transmission. </a:t>
            </a:r>
            <a:endParaRPr lang="en-IN"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Limited Power Supply and Radio Range:</a:t>
            </a:r>
            <a:r>
              <a:rPr lang="en-US" sz="2400" dirty="0" smtClean="0">
                <a:latin typeface="Times New Roman" pitchFamily="18" charset="0"/>
                <a:cs typeface="Times New Roman" pitchFamily="18" charset="0"/>
              </a:rPr>
              <a:t> Wireless links have lower capacity than wired networks. Due to limited power supply MANETs have limited radio range. </a:t>
            </a:r>
            <a:endParaRPr lang="en-IN"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Energy Consumption:</a:t>
            </a:r>
            <a:r>
              <a:rPr lang="en-US" sz="2400" dirty="0" smtClean="0">
                <a:latin typeface="Times New Roman" pitchFamily="18" charset="0"/>
                <a:cs typeface="Times New Roman" pitchFamily="18" charset="0"/>
              </a:rPr>
              <a:t> Nodes in the mobile ad-hoc networks heavily depends on battery life for their energy. To maximize the lifetime of network energy conservation is the key challenge of MANET. </a:t>
            </a:r>
            <a:endParaRPr lang="en-IN" sz="2400" dirty="0" smtClean="0">
              <a:latin typeface="Times New Roman" pitchFamily="18" charset="0"/>
              <a:cs typeface="Times New Roman" pitchFamily="18" charset="0"/>
            </a:endParaRPr>
          </a:p>
          <a:p>
            <a:pPr algn="just"/>
            <a:endParaRPr lang="en-IN" sz="2400" dirty="0" smtClean="0">
              <a:latin typeface="Times New Roman" pitchFamily="18" charset="0"/>
              <a:cs typeface="Times New Roman" pitchFamily="18" charset="0"/>
            </a:endParaRPr>
          </a:p>
          <a:p>
            <a:endParaRPr lang="en-IN"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33"/>
                </a:solidFill>
                <a:latin typeface="Times New Roman" pitchFamily="18" charset="0"/>
                <a:cs typeface="Times New Roman" pitchFamily="18" charset="0"/>
              </a:rPr>
              <a:t>Continue</a:t>
            </a:r>
            <a:endParaRPr lang="en-IN" sz="3600" b="1" dirty="0" smtClean="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2548880"/>
          </a:xfrm>
        </p:spPr>
        <p:txBody>
          <a:bodyPr>
            <a:normAutofit/>
          </a:bodyPr>
          <a:lstStyle/>
          <a:p>
            <a:pPr algn="just"/>
            <a:r>
              <a:rPr lang="en-US" sz="2400" b="1" dirty="0" smtClean="0">
                <a:latin typeface="Times New Roman" pitchFamily="18" charset="0"/>
                <a:cs typeface="Times New Roman" pitchFamily="18" charset="0"/>
              </a:rPr>
              <a:t>Mobility-induced Route Changes:</a:t>
            </a:r>
            <a:r>
              <a:rPr lang="en-US" sz="2400" dirty="0" smtClean="0">
                <a:latin typeface="Times New Roman" pitchFamily="18" charset="0"/>
                <a:cs typeface="Times New Roman" pitchFamily="18" charset="0"/>
              </a:rPr>
              <a:t> As nodes in the ad-hoc networks are mobile; hence on-going session suffers link failure. This often leads to route changes. </a:t>
            </a:r>
            <a:endParaRPr lang="en-IN" sz="24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Security:</a:t>
            </a:r>
            <a:r>
              <a:rPr lang="en-US" sz="2400" dirty="0" smtClean="0">
                <a:latin typeface="Times New Roman" pitchFamily="18" charset="0"/>
                <a:cs typeface="Times New Roman" pitchFamily="18" charset="0"/>
              </a:rPr>
              <a:t> MANET is prone to eavesdropping and security attacks than infrastructure networks because of its infrastructure less nature. </a:t>
            </a:r>
            <a:endParaRPr lang="en-IN" sz="2400" dirty="0" smtClean="0">
              <a:latin typeface="Times New Roman" pitchFamily="18" charset="0"/>
              <a:cs typeface="Times New Roman" pitchFamily="18" charset="0"/>
            </a:endParaRPr>
          </a:p>
          <a:p>
            <a:endParaRPr lang="en-IN"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6633"/>
                </a:solidFill>
                <a:latin typeface="Times New Roman" pitchFamily="18" charset="0"/>
                <a:cs typeface="Times New Roman" pitchFamily="18" charset="0"/>
              </a:rPr>
              <a:t>Reference </a:t>
            </a:r>
            <a:endParaRPr lang="en-IN" sz="3600" b="1" dirty="0" smtClean="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[1] </a:t>
            </a:r>
            <a:r>
              <a:rPr lang="en-IN" sz="2400" dirty="0" err="1" smtClean="0">
                <a:latin typeface="Times New Roman" pitchFamily="18" charset="0"/>
                <a:cs typeface="Times New Roman" pitchFamily="18" charset="0"/>
              </a:rPr>
              <a:t>Stuedi</a:t>
            </a:r>
            <a:r>
              <a:rPr lang="en-IN" sz="2400" dirty="0" smtClean="0">
                <a:latin typeface="Times New Roman" pitchFamily="18" charset="0"/>
                <a:cs typeface="Times New Roman" pitchFamily="18" charset="0"/>
              </a:rPr>
              <a:t>, Patrick “Quality of service for mobile ad hoc networks” ETH Library, 2003 </a:t>
            </a:r>
          </a:p>
          <a:p>
            <a:pPr algn="just">
              <a:buNone/>
            </a:pPr>
            <a:r>
              <a:rPr lang="en-US" sz="2400" dirty="0" smtClean="0">
                <a:latin typeface="Times New Roman" pitchFamily="18" charset="0"/>
                <a:cs typeface="Times New Roman" pitchFamily="18" charset="0"/>
              </a:rPr>
              <a:t>[2]</a:t>
            </a:r>
            <a:r>
              <a:rPr lang="en-IN" sz="2400" dirty="0" smtClean="0">
                <a:latin typeface="Times New Roman" pitchFamily="18" charset="0"/>
                <a:cs typeface="Times New Roman" pitchFamily="18" charset="0"/>
              </a:rPr>
              <a:t> Alberto </a:t>
            </a:r>
            <a:r>
              <a:rPr lang="en-IN" sz="2400" dirty="0" err="1" smtClean="0">
                <a:latin typeface="Times New Roman" pitchFamily="18" charset="0"/>
                <a:cs typeface="Times New Roman" pitchFamily="18" charset="0"/>
              </a:rPr>
              <a:t>López</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Jukka</a:t>
            </a:r>
            <a:r>
              <a:rPr lang="en-IN" sz="2400" dirty="0" smtClean="0">
                <a:latin typeface="Times New Roman" pitchFamily="18" charset="0"/>
                <a:cs typeface="Times New Roman" pitchFamily="18" charset="0"/>
              </a:rPr>
              <a:t> Manner, Andrej </a:t>
            </a:r>
            <a:r>
              <a:rPr lang="en-IN" sz="2400" dirty="0" err="1" smtClean="0">
                <a:latin typeface="Times New Roman" pitchFamily="18" charset="0"/>
                <a:cs typeface="Times New Roman" pitchFamily="18" charset="0"/>
              </a:rPr>
              <a:t>Mihailovic</a:t>
            </a:r>
            <a:r>
              <a:rPr lang="en-IN" sz="2400" dirty="0" smtClean="0">
                <a:latin typeface="Times New Roman" pitchFamily="18" charset="0"/>
                <a:cs typeface="Times New Roman" pitchFamily="18" charset="0"/>
              </a:rPr>
              <a:t>, Hector </a:t>
            </a:r>
            <a:r>
              <a:rPr lang="en-IN" sz="2400" dirty="0" err="1" smtClean="0">
                <a:latin typeface="Times New Roman" pitchFamily="18" charset="0"/>
                <a:cs typeface="Times New Roman" pitchFamily="18" charset="0"/>
              </a:rPr>
              <a:t>Velayos</a:t>
            </a:r>
            <a:r>
              <a:rPr lang="en-IN" sz="2400" dirty="0" smtClean="0">
                <a:latin typeface="Times New Roman" pitchFamily="18" charset="0"/>
                <a:cs typeface="Times New Roman" pitchFamily="18" charset="0"/>
              </a:rPr>
              <a:t>, Eleanor Hepworth, and </a:t>
            </a:r>
            <a:r>
              <a:rPr lang="en-IN" sz="2400" dirty="0" err="1" smtClean="0">
                <a:latin typeface="Times New Roman" pitchFamily="18" charset="0"/>
                <a:cs typeface="Times New Roman" pitchFamily="18" charset="0"/>
              </a:rPr>
              <a:t>Youssef</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Khouaja</a:t>
            </a:r>
            <a:r>
              <a:rPr lang="en-IN" sz="2400" dirty="0" smtClean="0">
                <a:latin typeface="Times New Roman" pitchFamily="18" charset="0"/>
                <a:cs typeface="Times New Roman" pitchFamily="18" charset="0"/>
              </a:rPr>
              <a:t>. A study on </a:t>
            </a:r>
            <a:r>
              <a:rPr lang="en-IN" sz="2400" dirty="0" err="1" smtClean="0">
                <a:latin typeface="Times New Roman" pitchFamily="18" charset="0"/>
                <a:cs typeface="Times New Roman" pitchFamily="18" charset="0"/>
              </a:rPr>
              <a:t>qos</a:t>
            </a:r>
            <a:r>
              <a:rPr lang="en-IN" sz="2400" dirty="0" smtClean="0">
                <a:latin typeface="Times New Roman" pitchFamily="18" charset="0"/>
                <a:cs typeface="Times New Roman" pitchFamily="18" charset="0"/>
              </a:rPr>
              <a:t> provision for </a:t>
            </a:r>
            <a:r>
              <a:rPr lang="en-IN" sz="2400" dirty="0" err="1" smtClean="0">
                <a:latin typeface="Times New Roman" pitchFamily="18" charset="0"/>
                <a:cs typeface="Times New Roman" pitchFamily="18" charset="0"/>
              </a:rPr>
              <a:t>ip</a:t>
            </a:r>
            <a:r>
              <a:rPr lang="en-IN" sz="2400" dirty="0" smtClean="0">
                <a:latin typeface="Times New Roman" pitchFamily="18" charset="0"/>
                <a:cs typeface="Times New Roman" pitchFamily="18" charset="0"/>
              </a:rPr>
              <a:t>-based radio access networks, 1999. IST project IST-1999-10050 BRAIN.</a:t>
            </a:r>
          </a:p>
          <a:p>
            <a:pPr algn="just">
              <a:buNone/>
            </a:pPr>
            <a:r>
              <a:rPr lang="en-IN" sz="2400" dirty="0" smtClean="0">
                <a:latin typeface="Times New Roman" pitchFamily="18" charset="0"/>
                <a:cs typeface="Times New Roman" pitchFamily="18" charset="0"/>
              </a:rPr>
              <a:t>[3] </a:t>
            </a:r>
            <a:r>
              <a:rPr lang="en-IN" sz="2400" dirty="0" err="1" smtClean="0">
                <a:latin typeface="Times New Roman" pitchFamily="18" charset="0"/>
                <a:cs typeface="Times New Roman" pitchFamily="18" charset="0"/>
              </a:rPr>
              <a:t>Jukka</a:t>
            </a:r>
            <a:r>
              <a:rPr lang="en-IN" sz="2400" dirty="0" smtClean="0">
                <a:latin typeface="Times New Roman" pitchFamily="18" charset="0"/>
                <a:cs typeface="Times New Roman" pitchFamily="18" charset="0"/>
              </a:rPr>
              <a:t> Manner, Alberto Lopez, Andrej </a:t>
            </a:r>
            <a:r>
              <a:rPr lang="en-IN" sz="2400" dirty="0" err="1" smtClean="0">
                <a:latin typeface="Times New Roman" pitchFamily="18" charset="0"/>
                <a:cs typeface="Times New Roman" pitchFamily="18" charset="0"/>
              </a:rPr>
              <a:t>Mihailovic</a:t>
            </a:r>
            <a:r>
              <a:rPr lang="en-IN" sz="2400" dirty="0" smtClean="0">
                <a:latin typeface="Times New Roman" pitchFamily="18" charset="0"/>
                <a:cs typeface="Times New Roman" pitchFamily="18" charset="0"/>
              </a:rPr>
              <a:t>, Hector </a:t>
            </a:r>
            <a:r>
              <a:rPr lang="en-IN" sz="2400" dirty="0" err="1" smtClean="0">
                <a:latin typeface="Times New Roman" pitchFamily="18" charset="0"/>
                <a:cs typeface="Times New Roman" pitchFamily="18" charset="0"/>
              </a:rPr>
              <a:t>Velayos</a:t>
            </a:r>
            <a:r>
              <a:rPr lang="en-IN" sz="2400" dirty="0" smtClean="0">
                <a:latin typeface="Times New Roman" pitchFamily="18" charset="0"/>
                <a:cs typeface="Times New Roman" pitchFamily="18" charset="0"/>
              </a:rPr>
              <a:t>, Eleanor Hepworth, and </a:t>
            </a:r>
            <a:r>
              <a:rPr lang="en-IN" sz="2400" dirty="0" err="1" smtClean="0">
                <a:latin typeface="Times New Roman" pitchFamily="18" charset="0"/>
                <a:cs typeface="Times New Roman" pitchFamily="18" charset="0"/>
              </a:rPr>
              <a:t>Youssef</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Khouaja</a:t>
            </a:r>
            <a:r>
              <a:rPr lang="en-IN" sz="2400" dirty="0" smtClean="0">
                <a:latin typeface="Times New Roman" pitchFamily="18" charset="0"/>
                <a:cs typeface="Times New Roman" pitchFamily="18" charset="0"/>
              </a:rPr>
              <a:t>. Evaluation of mobility and </a:t>
            </a:r>
            <a:r>
              <a:rPr lang="en-IN" sz="2400" dirty="0" err="1" smtClean="0">
                <a:latin typeface="Times New Roman" pitchFamily="18" charset="0"/>
                <a:cs typeface="Times New Roman" pitchFamily="18" charset="0"/>
              </a:rPr>
              <a:t>qos</a:t>
            </a:r>
            <a:r>
              <a:rPr lang="en-IN" sz="2400" dirty="0" smtClean="0">
                <a:latin typeface="Times New Roman" pitchFamily="18" charset="0"/>
                <a:cs typeface="Times New Roman" pitchFamily="18" charset="0"/>
              </a:rPr>
              <a:t> interaction.</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39752" y="2492896"/>
            <a:ext cx="5184575" cy="1107996"/>
          </a:xfrm>
          <a:prstGeom prst="rect">
            <a:avLst/>
          </a:prstGeom>
          <a:noFill/>
        </p:spPr>
        <p:txBody>
          <a:bodyPr wrap="square" lIns="91440" tIns="45720" rIns="91440" bIns="45720">
            <a:spAutoFit/>
          </a:bodyPr>
          <a:lstStyle/>
          <a:p>
            <a:pPr algn="ctr"/>
            <a:r>
              <a:rPr lang="en-US" sz="6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 </a:t>
            </a:r>
            <a:endParaRPr lang="en-IN"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smtClean="0">
                <a:solidFill>
                  <a:srgbClr val="006633"/>
                </a:solidFill>
                <a:latin typeface="Times New Roman" pitchFamily="18" charset="0"/>
                <a:cs typeface="Times New Roman" pitchFamily="18" charset="0"/>
              </a:rPr>
              <a:t>Introduction</a:t>
            </a:r>
            <a:endParaRPr lang="en-IN" sz="3200" b="1" dirty="0"/>
          </a:p>
        </p:txBody>
      </p:sp>
      <p:sp>
        <p:nvSpPr>
          <p:cNvPr id="3" name="Content Placeholder 2"/>
          <p:cNvSpPr>
            <a:spLocks noGrp="1"/>
          </p:cNvSpPr>
          <p:nvPr>
            <p:ph idx="1"/>
          </p:nvPr>
        </p:nvSpPr>
        <p:spPr/>
        <p:txBody>
          <a:bodyPr>
            <a:noAutofit/>
          </a:bodyPr>
          <a:lstStyle/>
          <a:p>
            <a:pPr algn="just"/>
            <a:r>
              <a:rPr lang="en-US" sz="2400" dirty="0" smtClean="0">
                <a:solidFill>
                  <a:schemeClr val="tx1"/>
                </a:solidFill>
                <a:latin typeface="Times New Roman" pitchFamily="18" charset="0"/>
                <a:cs typeface="Times New Roman" pitchFamily="18" charset="0"/>
              </a:rPr>
              <a:t>An ad-hoc network, is a network formed by nodes connected arbitrarily for some temporary time. </a:t>
            </a:r>
          </a:p>
          <a:p>
            <a:pPr algn="just"/>
            <a:r>
              <a:rPr lang="en-US" sz="2400" dirty="0" smtClean="0">
                <a:solidFill>
                  <a:schemeClr val="tx1"/>
                </a:solidFill>
                <a:latin typeface="Times New Roman" pitchFamily="18" charset="0"/>
                <a:cs typeface="Times New Roman" pitchFamily="18" charset="0"/>
              </a:rPr>
              <a:t>The proliferation of cheaper, small and more powerful devices make MANET a fastest growing network. </a:t>
            </a:r>
          </a:p>
          <a:p>
            <a:pPr algn="just"/>
            <a:r>
              <a:rPr lang="en-US" sz="2400" dirty="0" smtClean="0">
                <a:solidFill>
                  <a:schemeClr val="tx1"/>
                </a:solidFill>
                <a:latin typeface="Times New Roman" pitchFamily="18" charset="0"/>
                <a:cs typeface="Times New Roman" pitchFamily="18" charset="0"/>
              </a:rPr>
              <a:t>A Mobile Ad-hoc network (MANET) is a kind of wireless ad-hoc network having arbitrary topology (no fixed infrastructure) with mobility. </a:t>
            </a:r>
          </a:p>
          <a:p>
            <a:pPr algn="just"/>
            <a:r>
              <a:rPr lang="en-US" sz="2400" dirty="0" smtClean="0">
                <a:solidFill>
                  <a:schemeClr val="tx1"/>
                </a:solidFill>
                <a:latin typeface="Times New Roman" pitchFamily="18" charset="0"/>
                <a:cs typeface="Times New Roman" pitchFamily="18" charset="0"/>
              </a:rPr>
              <a:t>Its intrinsic Flexibility, lack of infrastructure, ease of deployment, auto-configuration, low cost and potential applications make it an essential part of future pervasive computing environments. </a:t>
            </a:r>
          </a:p>
          <a:p>
            <a:pPr algn="just"/>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6633"/>
                </a:solidFill>
                <a:latin typeface="Times New Roman" pitchFamily="18" charset="0"/>
                <a:cs typeface="Times New Roman" pitchFamily="18" charset="0"/>
              </a:rPr>
              <a:t>Continue</a:t>
            </a:r>
            <a:endParaRPr lang="en-IN" sz="3200" b="1" dirty="0" smtClean="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600201"/>
            <a:ext cx="8229600" cy="1612776"/>
          </a:xfrm>
        </p:spPr>
        <p:txBody>
          <a:bodyPr>
            <a:normAutofit/>
          </a:bodyPr>
          <a:lstStyle/>
          <a:p>
            <a:pPr algn="just"/>
            <a:r>
              <a:rPr lang="en-US" sz="2400" dirty="0" smtClean="0">
                <a:latin typeface="Times New Roman" pitchFamily="18" charset="0"/>
                <a:cs typeface="Times New Roman" pitchFamily="18" charset="0"/>
              </a:rPr>
              <a:t>Due to nodal mobility, the network topology may change rapidly and unpredictably over time Message routing is a problem in a decentralize environment where the topology fluctuates. </a:t>
            </a:r>
            <a:endParaRPr lang="en-GB" sz="2400" dirty="0" smtClean="0">
              <a:latin typeface="Times New Roman" pitchFamily="18" charset="0"/>
              <a:cs typeface="Times New Roman" pitchFamily="18" charset="0"/>
            </a:endParaRPr>
          </a:p>
          <a:p>
            <a:pPr algn="just"/>
            <a:endParaRPr lang="en-IN"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006633"/>
                </a:solidFill>
                <a:latin typeface="Times New Roman" pitchFamily="18" charset="0"/>
                <a:cs typeface="Times New Roman" pitchFamily="18" charset="0"/>
              </a:rPr>
              <a:t>Types of Wireless Network</a:t>
            </a:r>
            <a:endParaRPr lang="en-IN" sz="3200" b="1" dirty="0" smtClean="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336550" indent="-336550" algn="just">
              <a:lnSpc>
                <a:spcPct val="100000"/>
              </a:lnSpc>
              <a:spcBef>
                <a:spcPts val="700"/>
              </a:spcBef>
              <a:buClr>
                <a:srgbClr val="CC9900"/>
              </a:buClr>
              <a:buSzPct val="65000"/>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2400" dirty="0" smtClean="0">
                <a:solidFill>
                  <a:schemeClr val="tx1"/>
                </a:solidFill>
                <a:latin typeface="Times New Roman" pitchFamily="18" charset="0"/>
                <a:cs typeface="Times New Roman" pitchFamily="18" charset="0"/>
              </a:rPr>
              <a:t>These wireless networks further can be divided into following two classifications i.e. </a:t>
            </a:r>
            <a:endParaRPr lang="en-IN" sz="2400" dirty="0" smtClean="0">
              <a:solidFill>
                <a:schemeClr val="tx1"/>
              </a:solidFill>
              <a:latin typeface="Times New Roman" pitchFamily="18" charset="0"/>
              <a:cs typeface="Times New Roman" pitchFamily="18" charset="0"/>
            </a:endParaRPr>
          </a:p>
          <a:p>
            <a:pPr lvl="1">
              <a:buFont typeface="Wingdings" pitchFamily="2" charset="2"/>
              <a:buChar char="q"/>
            </a:pPr>
            <a:r>
              <a:rPr lang="en-US" sz="2000" b="1" dirty="0" smtClean="0">
                <a:solidFill>
                  <a:schemeClr val="tx1"/>
                </a:solidFill>
                <a:latin typeface="Times New Roman" pitchFamily="18" charset="0"/>
                <a:cs typeface="Times New Roman" pitchFamily="18" charset="0"/>
              </a:rPr>
              <a:t>Infrastructure based wireless network</a:t>
            </a:r>
            <a:endParaRPr lang="en-IN" sz="2000" dirty="0" smtClean="0">
              <a:solidFill>
                <a:schemeClr val="tx1"/>
              </a:solidFill>
              <a:latin typeface="Times New Roman" pitchFamily="18" charset="0"/>
              <a:cs typeface="Times New Roman" pitchFamily="18" charset="0"/>
            </a:endParaRPr>
          </a:p>
          <a:p>
            <a:pPr lvl="1">
              <a:buFont typeface="Wingdings" pitchFamily="2" charset="2"/>
              <a:buChar char="q"/>
            </a:pPr>
            <a:r>
              <a:rPr lang="en-US" sz="2000" b="1" dirty="0" smtClean="0">
                <a:solidFill>
                  <a:schemeClr val="tx1"/>
                </a:solidFill>
                <a:latin typeface="Times New Roman" pitchFamily="18" charset="0"/>
                <a:cs typeface="Times New Roman" pitchFamily="18" charset="0"/>
              </a:rPr>
              <a:t>Infrastructure less wireless network</a:t>
            </a:r>
            <a:endParaRPr lang="en-IN" sz="2000" dirty="0" smtClean="0">
              <a:solidFill>
                <a:schemeClr val="tx1"/>
              </a:solidFill>
              <a:latin typeface="Times New Roman" pitchFamily="18" charset="0"/>
              <a:cs typeface="Times New Roman" pitchFamily="18" charset="0"/>
            </a:endParaRPr>
          </a:p>
          <a:p>
            <a:pPr marL="336550" indent="-336550" algn="just">
              <a:lnSpc>
                <a:spcPct val="100000"/>
              </a:lnSpc>
              <a:spcBef>
                <a:spcPts val="700"/>
              </a:spcBef>
              <a:buClr>
                <a:srgbClr val="CC9900"/>
              </a:buClr>
              <a:buSzPct val="65000"/>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2400" b="1" dirty="0" smtClean="0">
                <a:solidFill>
                  <a:schemeClr val="tx1"/>
                </a:solidFill>
                <a:latin typeface="Times New Roman" pitchFamily="18" charset="0"/>
                <a:cs typeface="Times New Roman" pitchFamily="18" charset="0"/>
              </a:rPr>
              <a:t>Infrastructure Based Networks: </a:t>
            </a:r>
            <a:r>
              <a:rPr lang="en-US" sz="2400" dirty="0" smtClean="0">
                <a:solidFill>
                  <a:schemeClr val="tx1"/>
                </a:solidFill>
                <a:latin typeface="Times New Roman" pitchFamily="18" charset="0"/>
                <a:cs typeface="Times New Roman" pitchFamily="18" charset="0"/>
              </a:rPr>
              <a:t>These are the networks which work with a fixed wired/wireless backbone infrastructure and help all communication over this backbone. Infrastructure based wireless networks are also known as hosted or managed network, which consist of one or more access point being connected to an existing network.</a:t>
            </a:r>
            <a:endParaRPr lang="en-IN" sz="2400" dirty="0" smtClean="0">
              <a:solidFill>
                <a:schemeClr val="tx1"/>
              </a:solidFill>
              <a:latin typeface="Times New Roman" pitchFamily="18" charset="0"/>
              <a:cs typeface="Times New Roman" pitchFamily="18" charset="0"/>
            </a:endParaRPr>
          </a:p>
          <a:p>
            <a:pPr marL="336550" indent="-336550" algn="just">
              <a:lnSpc>
                <a:spcPct val="100000"/>
              </a:lnSpc>
              <a:spcBef>
                <a:spcPts val="700"/>
              </a:spcBef>
              <a:buClr>
                <a:srgbClr val="CC9900"/>
              </a:buClr>
              <a:buSzPct val="65000"/>
              <a:buFont typeface="Wingdings" pitchFamily="2" charset="2"/>
              <a:buChar char=""/>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GB" sz="2400" dirty="0" smtClean="0">
              <a:solidFill>
                <a:schemeClr val="tx1"/>
              </a:solidFill>
              <a:latin typeface="Times New Roman" pitchFamily="18" charset="0"/>
              <a:cs typeface="Times New Roman" pitchFamily="18" charset="0"/>
            </a:endParaRPr>
          </a:p>
          <a:p>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6633"/>
                </a:solidFill>
                <a:latin typeface="Times New Roman" pitchFamily="18" charset="0"/>
                <a:cs typeface="Times New Roman" pitchFamily="18" charset="0"/>
              </a:rPr>
              <a:t>Continue</a:t>
            </a:r>
            <a:endParaRPr lang="en-IN" sz="3200" b="1" dirty="0">
              <a:solidFill>
                <a:srgbClr val="006633"/>
              </a:solidFill>
              <a:latin typeface="Times New Roman" pitchFamily="18" charset="0"/>
              <a:cs typeface="Times New Roman" pitchFamily="18" charset="0"/>
            </a:endParaRPr>
          </a:p>
        </p:txBody>
      </p:sp>
      <p:pic>
        <p:nvPicPr>
          <p:cNvPr id="4" name="Content Placeholder 3"/>
          <p:cNvPicPr>
            <a:picLocks noGrp="1"/>
          </p:cNvPicPr>
          <p:nvPr>
            <p:ph idx="1"/>
          </p:nvPr>
        </p:nvPicPr>
        <p:blipFill>
          <a:blip r:embed="rId2" cstate="print"/>
          <a:srcRect/>
          <a:stretch>
            <a:fillRect/>
          </a:stretch>
        </p:blipFill>
        <p:spPr bwMode="auto">
          <a:xfrm>
            <a:off x="1853604" y="1614728"/>
            <a:ext cx="5436791" cy="44969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006633"/>
                </a:solidFill>
                <a:latin typeface="Times New Roman" pitchFamily="18" charset="0"/>
                <a:cs typeface="Times New Roman" pitchFamily="18" charset="0"/>
              </a:rPr>
              <a:t>Continue</a:t>
            </a:r>
            <a:endParaRPr lang="en-IN" sz="3200" b="1" dirty="0">
              <a:solidFill>
                <a:srgbClr val="006633"/>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400" b="1" dirty="0" smtClean="0">
                <a:solidFill>
                  <a:schemeClr val="tx1"/>
                </a:solidFill>
                <a:latin typeface="Times New Roman" pitchFamily="18" charset="0"/>
                <a:cs typeface="Times New Roman" pitchFamily="18" charset="0"/>
              </a:rPr>
              <a:t>Infrastructure less Wireless Networks</a:t>
            </a:r>
            <a:r>
              <a:rPr lang="en-US" sz="2400" b="1" i="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These networks work without the presence of a base station. Here, wireless devices communicate to each other through point-to-point connections. </a:t>
            </a:r>
          </a:p>
          <a:p>
            <a:pPr algn="just"/>
            <a:r>
              <a:rPr lang="en-US" sz="2400" dirty="0" smtClean="0">
                <a:solidFill>
                  <a:schemeClr val="tx1"/>
                </a:solidFill>
                <a:latin typeface="Times New Roman" pitchFamily="18" charset="0"/>
                <a:cs typeface="Times New Roman" pitchFamily="18" charset="0"/>
              </a:rPr>
              <a:t>Multi-hop data forwarding is the one important aspect in infrastructure less wireless networks. Thus, the nodes that reside in immediate radio range of each other can only communicate via direct point-to-point connections.</a:t>
            </a:r>
            <a:endParaRPr lang="en-IN" sz="2400" dirty="0" smtClean="0">
              <a:solidFill>
                <a:schemeClr val="tx1"/>
              </a:solidFill>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US" sz="3200" b="1" dirty="0" smtClean="0">
                <a:solidFill>
                  <a:srgbClr val="006633"/>
                </a:solidFill>
                <a:latin typeface="Times New Roman" pitchFamily="18" charset="0"/>
                <a:cs typeface="Times New Roman" pitchFamily="18" charset="0"/>
              </a:rPr>
              <a:t>Example of Infrastructure less Wireless network</a:t>
            </a:r>
            <a:endParaRPr lang="en-IN" sz="3200" b="1" dirty="0">
              <a:solidFill>
                <a:srgbClr val="006633"/>
              </a:solidFill>
              <a:latin typeface="Times New Roman" pitchFamily="18" charset="0"/>
              <a:cs typeface="Times New Roman" pitchFamily="18" charset="0"/>
            </a:endParaRPr>
          </a:p>
        </p:txBody>
      </p:sp>
      <p:pic>
        <p:nvPicPr>
          <p:cNvPr id="4" name="Content Placeholder 3"/>
          <p:cNvPicPr>
            <a:picLocks noGrp="1"/>
          </p:cNvPicPr>
          <p:nvPr>
            <p:ph idx="1"/>
          </p:nvPr>
        </p:nvPicPr>
        <p:blipFill>
          <a:blip r:embed="rId2" cstate="print"/>
          <a:srcRect/>
          <a:stretch>
            <a:fillRect/>
          </a:stretch>
        </p:blipFill>
        <p:spPr bwMode="auto">
          <a:xfrm>
            <a:off x="625845" y="1600200"/>
            <a:ext cx="7892310" cy="4525963"/>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006633"/>
                </a:solidFill>
                <a:latin typeface="Times New Roman" pitchFamily="18" charset="0"/>
                <a:cs typeface="Times New Roman" pitchFamily="18" charset="0"/>
              </a:rPr>
              <a:t>Difference between Infrastructure based and Infrastructure less </a:t>
            </a:r>
            <a:r>
              <a:rPr lang="en-US" sz="3200" b="1" dirty="0" smtClean="0">
                <a:solidFill>
                  <a:srgbClr val="006633"/>
                </a:solidFill>
                <a:latin typeface="Times New Roman" pitchFamily="18" charset="0"/>
                <a:cs typeface="Times New Roman" pitchFamily="18" charset="0"/>
              </a:rPr>
              <a:t>Networks</a:t>
            </a:r>
            <a:endParaRPr lang="en-IN" sz="3200" b="1" dirty="0">
              <a:solidFill>
                <a:srgbClr val="006633"/>
              </a:solidFill>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539552" y="1446466"/>
          <a:ext cx="8280919" cy="4726512"/>
        </p:xfrm>
        <a:graphic>
          <a:graphicData uri="http://schemas.openxmlformats.org/drawingml/2006/table">
            <a:tbl>
              <a:tblPr/>
              <a:tblGrid>
                <a:gridCol w="1456644"/>
                <a:gridCol w="2953195"/>
                <a:gridCol w="3871080"/>
              </a:tblGrid>
              <a:tr h="637867">
                <a:tc>
                  <a:txBody>
                    <a:bodyPr/>
                    <a:lstStyle/>
                    <a:p>
                      <a:pPr algn="ctr">
                        <a:lnSpc>
                          <a:spcPct val="115000"/>
                        </a:lnSpc>
                        <a:spcAft>
                          <a:spcPts val="0"/>
                        </a:spcAft>
                      </a:pPr>
                      <a:r>
                        <a:rPr lang="en-US" sz="1600" b="1" dirty="0">
                          <a:solidFill>
                            <a:srgbClr val="000000"/>
                          </a:solidFill>
                          <a:latin typeface="Times New Roman"/>
                          <a:ea typeface="Times New Roman"/>
                          <a:cs typeface="Times New Roman"/>
                        </a:rPr>
                        <a:t>Attribute </a:t>
                      </a:r>
                      <a:endParaRPr lang="en-IN"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Infrastructure based wireless networks</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1600" b="1">
                          <a:solidFill>
                            <a:srgbClr val="000000"/>
                          </a:solidFill>
                          <a:latin typeface="Times New Roman"/>
                          <a:ea typeface="Times New Roman"/>
                          <a:cs typeface="Times New Roman"/>
                        </a:rPr>
                        <a:t>Infrastructure less wireless networks</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57">
                <a:tc>
                  <a:txBody>
                    <a:bodyPr/>
                    <a:lstStyle/>
                    <a:p>
                      <a:pPr>
                        <a:lnSpc>
                          <a:spcPct val="115000"/>
                        </a:lnSpc>
                        <a:spcAft>
                          <a:spcPts val="0"/>
                        </a:spcAft>
                      </a:pPr>
                      <a:r>
                        <a:rPr lang="en-US" sz="1600">
                          <a:solidFill>
                            <a:srgbClr val="000000"/>
                          </a:solidFill>
                          <a:latin typeface="Times New Roman"/>
                          <a:ea typeface="Times New Roman"/>
                          <a:cs typeface="Times New Roman"/>
                        </a:rPr>
                        <a:t>Switching</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Circuit Switching</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Packet Switching</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672">
                <a:tc>
                  <a:txBody>
                    <a:bodyPr/>
                    <a:lstStyle/>
                    <a:p>
                      <a:pPr>
                        <a:lnSpc>
                          <a:spcPct val="115000"/>
                        </a:lnSpc>
                        <a:spcAft>
                          <a:spcPts val="0"/>
                        </a:spcAft>
                      </a:pPr>
                      <a:r>
                        <a:rPr lang="en-US" sz="1600">
                          <a:solidFill>
                            <a:srgbClr val="000000"/>
                          </a:solidFill>
                          <a:latin typeface="Times New Roman"/>
                          <a:ea typeface="Times New Roman"/>
                          <a:cs typeface="Times New Roman"/>
                        </a:rPr>
                        <a:t>Routing</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Centralized Routing policies are followed in the network</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Distributed routing scheme is used in these network</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4229">
                <a:tc>
                  <a:txBody>
                    <a:bodyPr/>
                    <a:lstStyle/>
                    <a:p>
                      <a:pPr>
                        <a:lnSpc>
                          <a:spcPct val="115000"/>
                        </a:lnSpc>
                        <a:spcAft>
                          <a:spcPts val="0"/>
                        </a:spcAft>
                      </a:pPr>
                      <a:r>
                        <a:rPr lang="en-US" sz="1600">
                          <a:solidFill>
                            <a:srgbClr val="000000"/>
                          </a:solidFill>
                          <a:latin typeface="Times New Roman"/>
                          <a:ea typeface="Times New Roman"/>
                          <a:cs typeface="Times New Roman"/>
                        </a:rPr>
                        <a:t>Bandwidth Reservation</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Easy to employ due to centralized control</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solidFill>
                            <a:srgbClr val="000000"/>
                          </a:solidFill>
                          <a:latin typeface="Times New Roman"/>
                          <a:ea typeface="Times New Roman"/>
                          <a:cs typeface="Times New Roman"/>
                        </a:rPr>
                        <a:t>Difficult to employ, as all node are equally responsible in network operation and it leads to lack of operation</a:t>
                      </a:r>
                      <a:endParaRPr lang="en-IN"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114">
                <a:tc>
                  <a:txBody>
                    <a:bodyPr/>
                    <a:lstStyle/>
                    <a:p>
                      <a:pPr>
                        <a:lnSpc>
                          <a:spcPct val="115000"/>
                        </a:lnSpc>
                        <a:spcAft>
                          <a:spcPts val="0"/>
                        </a:spcAft>
                      </a:pPr>
                      <a:r>
                        <a:rPr lang="en-US" sz="1600">
                          <a:solidFill>
                            <a:srgbClr val="000000"/>
                          </a:solidFill>
                          <a:latin typeface="Times New Roman"/>
                          <a:ea typeface="Times New Roman"/>
                          <a:cs typeface="Times New Roman"/>
                        </a:rPr>
                        <a:t>Application Domain</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Civilian and commercial</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Battle field, emergency search and rescue operations</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114">
                <a:tc>
                  <a:txBody>
                    <a:bodyPr/>
                    <a:lstStyle/>
                    <a:p>
                      <a:pPr>
                        <a:lnSpc>
                          <a:spcPct val="115000"/>
                        </a:lnSpc>
                        <a:spcAft>
                          <a:spcPts val="0"/>
                        </a:spcAft>
                      </a:pPr>
                      <a:r>
                        <a:rPr lang="en-US" sz="1600">
                          <a:solidFill>
                            <a:srgbClr val="000000"/>
                          </a:solidFill>
                          <a:latin typeface="Times New Roman"/>
                          <a:ea typeface="Times New Roman"/>
                          <a:cs typeface="Times New Roman"/>
                        </a:rPr>
                        <a:t>Complexity</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Mobile hosts are less complex</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Mobile hosts are highly complex due to holding of various capabilities</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672">
                <a:tc>
                  <a:txBody>
                    <a:bodyPr/>
                    <a:lstStyle/>
                    <a:p>
                      <a:pPr>
                        <a:lnSpc>
                          <a:spcPct val="115000"/>
                        </a:lnSpc>
                        <a:spcAft>
                          <a:spcPts val="0"/>
                        </a:spcAft>
                      </a:pPr>
                      <a:r>
                        <a:rPr lang="en-US" sz="1600">
                          <a:solidFill>
                            <a:srgbClr val="000000"/>
                          </a:solidFill>
                          <a:latin typeface="Times New Roman"/>
                          <a:ea typeface="Times New Roman"/>
                          <a:cs typeface="Times New Roman"/>
                        </a:rPr>
                        <a:t>Routing Goal</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Major goal of routing is to maximize ration and minimize the call drop ratio</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Major goal of routing is to find path with minimum overhead and quick reconfiguration of broken path</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57">
                <a:tc>
                  <a:txBody>
                    <a:bodyPr/>
                    <a:lstStyle/>
                    <a:p>
                      <a:pPr>
                        <a:lnSpc>
                          <a:spcPct val="115000"/>
                        </a:lnSpc>
                        <a:spcAft>
                          <a:spcPts val="0"/>
                        </a:spcAft>
                      </a:pPr>
                      <a:r>
                        <a:rPr lang="en-US" sz="1600">
                          <a:solidFill>
                            <a:srgbClr val="000000"/>
                          </a:solidFill>
                          <a:latin typeface="Times New Roman"/>
                          <a:ea typeface="Times New Roman"/>
                          <a:cs typeface="Times New Roman"/>
                        </a:rPr>
                        <a:t>Link Type</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solidFill>
                            <a:srgbClr val="000000"/>
                          </a:solidFill>
                          <a:latin typeface="Times New Roman"/>
                          <a:ea typeface="Times New Roman"/>
                          <a:cs typeface="Times New Roman"/>
                        </a:rPr>
                        <a:t>Single hop</a:t>
                      </a:r>
                      <a:endParaRPr lang="en-IN"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solidFill>
                            <a:srgbClr val="000000"/>
                          </a:solidFill>
                          <a:latin typeface="Times New Roman"/>
                          <a:ea typeface="Times New Roman"/>
                          <a:cs typeface="Times New Roman"/>
                        </a:rPr>
                        <a:t>Multi hop</a:t>
                      </a:r>
                      <a:endParaRPr lang="en-IN"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1328</Words>
  <Application>Microsoft Office PowerPoint</Application>
  <PresentationFormat>On-screen Show (4:3)</PresentationFormat>
  <Paragraphs>138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UNIT-IV (WMC)-VI Sem Branch: IT Mobile Ad hoc Network</vt:lpstr>
      <vt:lpstr>Index </vt:lpstr>
      <vt:lpstr>Introduction</vt:lpstr>
      <vt:lpstr>Continue</vt:lpstr>
      <vt:lpstr>Types of Wireless Network</vt:lpstr>
      <vt:lpstr>Continue</vt:lpstr>
      <vt:lpstr>Continue</vt:lpstr>
      <vt:lpstr>Example of Infrastructure less Wireless network</vt:lpstr>
      <vt:lpstr>Difference between Infrastructure based and Infrastructure less Networks</vt:lpstr>
      <vt:lpstr>Characteristics of MANETs </vt:lpstr>
      <vt:lpstr>Properties of Ad-Hoc Routing protocols</vt:lpstr>
      <vt:lpstr>Applications of MANETs</vt:lpstr>
      <vt:lpstr>Routing In MANETS</vt:lpstr>
      <vt:lpstr>Categorization of Ad-Hoc Routing Protocol</vt:lpstr>
      <vt:lpstr>Proactive Protocols (Table Driven Routing protocols)</vt:lpstr>
      <vt:lpstr>Reactive Protocols (On-Demand Routing Protocols)</vt:lpstr>
      <vt:lpstr>Continue</vt:lpstr>
      <vt:lpstr>Hybrid Protocols. (Combination of Reactive and Proactive protocols)</vt:lpstr>
      <vt:lpstr>Challenges of Mobile Ad Hoc Networks</vt:lpstr>
      <vt:lpstr>Continue</vt:lpstr>
      <vt:lpstr>Problems With Routing In MANETs</vt:lpstr>
      <vt:lpstr>Continue</vt:lpstr>
      <vt:lpstr>Continue</vt:lpstr>
      <vt:lpstr>Reference </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Gaurav</dc:creator>
  <cp:lastModifiedBy>Windows User</cp:lastModifiedBy>
  <cp:revision>24</cp:revision>
  <dcterms:created xsi:type="dcterms:W3CDTF">2018-06-26T16:46:48Z</dcterms:created>
  <dcterms:modified xsi:type="dcterms:W3CDTF">2020-03-25T08:44:36Z</dcterms:modified>
</cp:coreProperties>
</file>