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5844" y="3034664"/>
            <a:ext cx="685231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C0D5EE"/>
                </a:solidFill>
                <a:latin typeface="Corbel"/>
                <a:cs typeface="Corbel"/>
              </a:defRPr>
            </a:lvl1pPr>
          </a:lstStyle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7375D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C0D5EE"/>
                </a:solidFill>
                <a:latin typeface="Corbel"/>
                <a:cs typeface="Corbel"/>
              </a:defRPr>
            </a:lvl1pPr>
          </a:lstStyle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7375D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C0D5EE"/>
                </a:solidFill>
                <a:latin typeface="Corbel"/>
                <a:cs typeface="Corbel"/>
              </a:defRPr>
            </a:lvl1pPr>
          </a:lstStyle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7375D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C0D5EE"/>
                </a:solidFill>
                <a:latin typeface="Corbel"/>
                <a:cs typeface="Corbel"/>
              </a:defRPr>
            </a:lvl1pPr>
          </a:lstStyle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C0D5EE"/>
                </a:solidFill>
                <a:latin typeface="Corbel"/>
                <a:cs typeface="Corbel"/>
              </a:defRPr>
            </a:lvl1pPr>
          </a:lstStyle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5394" y="2854528"/>
            <a:ext cx="373189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7375D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142745"/>
            <a:ext cx="7767319" cy="4498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37371" y="6476304"/>
            <a:ext cx="18478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C0D5EE"/>
                </a:solidFill>
                <a:latin typeface="Corbel"/>
                <a:cs typeface="Corbel"/>
              </a:defRPr>
            </a:lvl1pPr>
          </a:lstStyle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47" Type="http://schemas.openxmlformats.org/officeDocument/2006/relationships/image" Target="../media/image73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2" Type="http://schemas.openxmlformats.org/officeDocument/2006/relationships/image" Target="../media/image12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14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3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32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2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1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1.png"/><Relationship Id="rId5" Type="http://schemas.openxmlformats.org/officeDocument/2006/relationships/image" Target="../media/image96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1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7.png"/><Relationship Id="rId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7.png"/><Relationship Id="rId4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26" Type="http://schemas.openxmlformats.org/officeDocument/2006/relationships/image" Target="../media/image153.png"/><Relationship Id="rId3" Type="http://schemas.openxmlformats.org/officeDocument/2006/relationships/image" Target="../media/image2.png"/><Relationship Id="rId21" Type="http://schemas.openxmlformats.org/officeDocument/2006/relationships/image" Target="../media/image148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5" Type="http://schemas.openxmlformats.org/officeDocument/2006/relationships/image" Target="../media/image152.png"/><Relationship Id="rId2" Type="http://schemas.openxmlformats.org/officeDocument/2006/relationships/image" Target="../media/image12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29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38.png"/><Relationship Id="rId24" Type="http://schemas.openxmlformats.org/officeDocument/2006/relationships/image" Target="../media/image151.png"/><Relationship Id="rId5" Type="http://schemas.openxmlformats.org/officeDocument/2006/relationships/image" Target="../media/image133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28" Type="http://schemas.openxmlformats.org/officeDocument/2006/relationships/image" Target="../media/image155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132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Relationship Id="rId27" Type="http://schemas.openxmlformats.org/officeDocument/2006/relationships/image" Target="../media/image154.png"/><Relationship Id="rId30" Type="http://schemas.openxmlformats.org/officeDocument/2006/relationships/image" Target="../media/image1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42.png"/><Relationship Id="rId18" Type="http://schemas.openxmlformats.org/officeDocument/2006/relationships/image" Target="../media/image164.png"/><Relationship Id="rId26" Type="http://schemas.openxmlformats.org/officeDocument/2006/relationships/image" Target="../media/image172.png"/><Relationship Id="rId39" Type="http://schemas.openxmlformats.org/officeDocument/2006/relationships/image" Target="../media/image185.png"/><Relationship Id="rId3" Type="http://schemas.openxmlformats.org/officeDocument/2006/relationships/image" Target="../media/image2.png"/><Relationship Id="rId21" Type="http://schemas.openxmlformats.org/officeDocument/2006/relationships/image" Target="../media/image167.png"/><Relationship Id="rId34" Type="http://schemas.openxmlformats.org/officeDocument/2006/relationships/image" Target="../media/image180.png"/><Relationship Id="rId7" Type="http://schemas.openxmlformats.org/officeDocument/2006/relationships/image" Target="../media/image160.png"/><Relationship Id="rId12" Type="http://schemas.openxmlformats.org/officeDocument/2006/relationships/image" Target="../media/image161.png"/><Relationship Id="rId17" Type="http://schemas.openxmlformats.org/officeDocument/2006/relationships/image" Target="../media/image140.png"/><Relationship Id="rId25" Type="http://schemas.openxmlformats.org/officeDocument/2006/relationships/image" Target="../media/image171.png"/><Relationship Id="rId33" Type="http://schemas.openxmlformats.org/officeDocument/2006/relationships/image" Target="../media/image179.png"/><Relationship Id="rId38" Type="http://schemas.openxmlformats.org/officeDocument/2006/relationships/image" Target="../media/image184.png"/><Relationship Id="rId2" Type="http://schemas.openxmlformats.org/officeDocument/2006/relationships/image" Target="../media/image12.png"/><Relationship Id="rId16" Type="http://schemas.openxmlformats.org/officeDocument/2006/relationships/image" Target="../media/image163.png"/><Relationship Id="rId20" Type="http://schemas.openxmlformats.org/officeDocument/2006/relationships/image" Target="../media/image166.png"/><Relationship Id="rId29" Type="http://schemas.openxmlformats.org/officeDocument/2006/relationships/image" Target="../media/image175.png"/><Relationship Id="rId41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57.png"/><Relationship Id="rId24" Type="http://schemas.openxmlformats.org/officeDocument/2006/relationships/image" Target="../media/image170.png"/><Relationship Id="rId32" Type="http://schemas.openxmlformats.org/officeDocument/2006/relationships/image" Target="../media/image178.png"/><Relationship Id="rId37" Type="http://schemas.openxmlformats.org/officeDocument/2006/relationships/image" Target="../media/image183.png"/><Relationship Id="rId40" Type="http://schemas.openxmlformats.org/officeDocument/2006/relationships/image" Target="../media/image186.png"/><Relationship Id="rId5" Type="http://schemas.openxmlformats.org/officeDocument/2006/relationships/image" Target="../media/image32.png"/><Relationship Id="rId15" Type="http://schemas.openxmlformats.org/officeDocument/2006/relationships/image" Target="../media/image162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36" Type="http://schemas.openxmlformats.org/officeDocument/2006/relationships/image" Target="../media/image182.png"/><Relationship Id="rId10" Type="http://schemas.openxmlformats.org/officeDocument/2006/relationships/image" Target="../media/image151.png"/><Relationship Id="rId19" Type="http://schemas.openxmlformats.org/officeDocument/2006/relationships/image" Target="../media/image165.png"/><Relationship Id="rId31" Type="http://schemas.openxmlformats.org/officeDocument/2006/relationships/image" Target="../media/image177.png"/><Relationship Id="rId4" Type="http://schemas.openxmlformats.org/officeDocument/2006/relationships/image" Target="../media/image158.png"/><Relationship Id="rId9" Type="http://schemas.openxmlformats.org/officeDocument/2006/relationships/image" Target="../media/image155.png"/><Relationship Id="rId14" Type="http://schemas.openxmlformats.org/officeDocument/2006/relationships/image" Target="../media/image143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30" Type="http://schemas.openxmlformats.org/officeDocument/2006/relationships/image" Target="../media/image176.png"/><Relationship Id="rId35" Type="http://schemas.openxmlformats.org/officeDocument/2006/relationships/image" Target="../media/image1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.png"/><Relationship Id="rId7" Type="http://schemas.openxmlformats.org/officeDocument/2006/relationships/image" Target="../media/image1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5" Type="http://schemas.openxmlformats.org/officeDocument/2006/relationships/image" Target="../media/image14.png"/><Relationship Id="rId4" Type="http://schemas.openxmlformats.org/officeDocument/2006/relationships/image" Target="../media/image1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1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0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1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206.png"/><Relationship Id="rId4" Type="http://schemas.openxmlformats.org/officeDocument/2006/relationships/image" Target="../media/image2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3.png"/><Relationship Id="rId7" Type="http://schemas.openxmlformats.org/officeDocument/2006/relationships/image" Target="../media/image2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5.png"/><Relationship Id="rId5" Type="http://schemas.openxmlformats.org/officeDocument/2006/relationships/image" Target="../media/image17.png"/><Relationship Id="rId4" Type="http://schemas.openxmlformats.org/officeDocument/2006/relationships/image" Target="../media/image2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0.png"/><Relationship Id="rId4" Type="http://schemas.openxmlformats.org/officeDocument/2006/relationships/image" Target="../media/image2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7658" y="0"/>
            <a:ext cx="5276341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544" y="2356104"/>
            <a:ext cx="5676900" cy="2202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544" y="2357627"/>
            <a:ext cx="5541264" cy="1469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700" y="457200"/>
            <a:ext cx="777230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dirty="0" smtClean="0"/>
              <a:t>Introduction to Practical components of Industrial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and </a:t>
            </a:r>
            <a:br>
              <a:rPr lang="en-US" sz="4800" b="1" dirty="0" smtClean="0"/>
            </a:br>
            <a:r>
              <a:rPr lang="en-US" sz="4800" b="1" dirty="0" smtClean="0"/>
              <a:t>Clinical </a:t>
            </a:r>
            <a:r>
              <a:rPr lang="en-US" sz="4800" b="1" dirty="0" smtClean="0"/>
              <a:t>Trials Problems</a:t>
            </a:r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4782311" y="2357627"/>
            <a:ext cx="1054608" cy="1469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1927" y="3089148"/>
            <a:ext cx="1054608" cy="1469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0744" y="5146547"/>
            <a:ext cx="3569207" cy="1059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2267" y="5148071"/>
            <a:ext cx="2253996" cy="548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6223" y="5148071"/>
            <a:ext cx="1580388" cy="548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6571" y="5148071"/>
            <a:ext cx="371855" cy="548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6794" y="5181601"/>
            <a:ext cx="3221355" cy="1795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smtClean="0">
                <a:solidFill>
                  <a:srgbClr val="17375D"/>
                </a:solidFill>
                <a:latin typeface="Corbel"/>
                <a:cs typeface="Corbel"/>
              </a:rPr>
              <a:t>INTRODUCTORY</a:t>
            </a:r>
            <a:r>
              <a:rPr sz="2000" b="1" spc="-155" smtClean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2000" b="1" smtClean="0">
                <a:solidFill>
                  <a:srgbClr val="17375D"/>
                </a:solidFill>
                <a:latin typeface="Corbel"/>
                <a:cs typeface="Corbel"/>
              </a:rPr>
              <a:t>CONCEPTS</a:t>
            </a:r>
            <a:endParaRPr lang="en-US" sz="2000" b="1" dirty="0" smtClean="0">
              <a:solidFill>
                <a:srgbClr val="17375D"/>
              </a:solidFill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000" b="1" dirty="0">
              <a:solidFill>
                <a:srgbClr val="17375D"/>
              </a:solidFill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 smtClean="0">
                <a:solidFill>
                  <a:srgbClr val="17375D"/>
                </a:solidFill>
                <a:latin typeface="Corbel"/>
                <a:cs typeface="Corbel"/>
              </a:rPr>
              <a:t>Dr. </a:t>
            </a:r>
            <a:r>
              <a:rPr lang="en-US" sz="2000" b="1" dirty="0" err="1" smtClean="0">
                <a:solidFill>
                  <a:srgbClr val="17375D"/>
                </a:solidFill>
                <a:latin typeface="Corbel"/>
                <a:cs typeface="Corbel"/>
              </a:rPr>
              <a:t>Amit</a:t>
            </a:r>
            <a:r>
              <a:rPr lang="en-US" sz="2000" b="1" dirty="0" smtClean="0">
                <a:solidFill>
                  <a:srgbClr val="17375D"/>
                </a:solidFill>
                <a:latin typeface="Corbel"/>
                <a:cs typeface="Corbel"/>
              </a:rPr>
              <a:t> Kumar </a:t>
            </a:r>
            <a:r>
              <a:rPr lang="en-US" sz="2000" b="1" dirty="0" err="1" smtClean="0">
                <a:solidFill>
                  <a:srgbClr val="17375D"/>
                </a:solidFill>
                <a:latin typeface="Corbel"/>
                <a:cs typeface="Corbel"/>
              </a:rPr>
              <a:t>Nayak</a:t>
            </a:r>
            <a:endParaRPr lang="en-US" sz="2000" b="1" dirty="0" smtClean="0">
              <a:solidFill>
                <a:srgbClr val="17375D"/>
              </a:solidFill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 smtClean="0">
                <a:solidFill>
                  <a:srgbClr val="17375D"/>
                </a:solidFill>
                <a:latin typeface="Corbel"/>
                <a:cs typeface="Corbel"/>
              </a:rPr>
              <a:t>LNCP, Bhopal</a:t>
            </a:r>
            <a:endParaRPr sz="2000" smtClean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endParaRPr sz="20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02904" y="6476304"/>
            <a:ext cx="1187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6670">
                <a:lnSpc>
                  <a:spcPts val="1040"/>
                </a:lnSpc>
              </a:pPr>
              <a:t>1</a:t>
            </a:fld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7600" y="6324600"/>
            <a:ext cx="1524000" cy="261620"/>
          </a:xfrm>
          <a:custGeom>
            <a:avLst/>
            <a:gdLst/>
            <a:ahLst/>
            <a:cxnLst/>
            <a:rect l="l" t="t" r="r" b="b"/>
            <a:pathLst>
              <a:path w="1524000" h="261620">
                <a:moveTo>
                  <a:pt x="0" y="261607"/>
                </a:moveTo>
                <a:lnTo>
                  <a:pt x="1524000" y="261607"/>
                </a:lnTo>
                <a:lnTo>
                  <a:pt x="1524000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B1D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600" y="6324600"/>
            <a:ext cx="1524000" cy="261620"/>
          </a:xfrm>
          <a:custGeom>
            <a:avLst/>
            <a:gdLst/>
            <a:ahLst/>
            <a:cxnLst/>
            <a:rect l="l" t="t" r="r" b="b"/>
            <a:pathLst>
              <a:path w="1524000" h="261620">
                <a:moveTo>
                  <a:pt x="0" y="261607"/>
                </a:moveTo>
                <a:lnTo>
                  <a:pt x="1524000" y="261607"/>
                </a:lnTo>
                <a:lnTo>
                  <a:pt x="1524000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86218" y="6350000"/>
            <a:ext cx="1287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rbel"/>
                <a:cs typeface="Corbel"/>
              </a:rPr>
              <a:t>SPONSOR</a:t>
            </a:r>
            <a:r>
              <a:rPr sz="1100" b="1" spc="-70" dirty="0">
                <a:latin typeface="Corbel"/>
                <a:cs typeface="Corbel"/>
              </a:rPr>
              <a:t> </a:t>
            </a:r>
            <a:r>
              <a:rPr sz="1100" b="1" dirty="0">
                <a:latin typeface="Corbel"/>
                <a:cs typeface="Corbel"/>
              </a:rPr>
              <a:t>DEFENCE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10200" y="6172200"/>
            <a:ext cx="1295400" cy="261620"/>
          </a:xfrm>
          <a:custGeom>
            <a:avLst/>
            <a:gdLst/>
            <a:ahLst/>
            <a:cxnLst/>
            <a:rect l="l" t="t" r="r" b="b"/>
            <a:pathLst>
              <a:path w="1295400" h="261620">
                <a:moveTo>
                  <a:pt x="0" y="261607"/>
                </a:moveTo>
                <a:lnTo>
                  <a:pt x="1295400" y="261607"/>
                </a:lnTo>
                <a:lnTo>
                  <a:pt x="1295400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B1D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6172200"/>
            <a:ext cx="1295400" cy="261620"/>
          </a:xfrm>
          <a:custGeom>
            <a:avLst/>
            <a:gdLst/>
            <a:ahLst/>
            <a:cxnLst/>
            <a:rect l="l" t="t" r="r" b="b"/>
            <a:pathLst>
              <a:path w="1295400" h="261620">
                <a:moveTo>
                  <a:pt x="0" y="261607"/>
                </a:moveTo>
                <a:lnTo>
                  <a:pt x="1295400" y="261607"/>
                </a:lnTo>
                <a:lnTo>
                  <a:pt x="1295400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10276" y="6197600"/>
            <a:ext cx="10979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rbel"/>
                <a:cs typeface="Corbel"/>
              </a:rPr>
              <a:t>NDA</a:t>
            </a:r>
            <a:r>
              <a:rPr sz="1100" b="1" spc="-60" dirty="0">
                <a:latin typeface="Corbel"/>
                <a:cs typeface="Corbel"/>
              </a:rPr>
              <a:t> </a:t>
            </a:r>
            <a:r>
              <a:rPr sz="1100" b="1" spc="-5" dirty="0">
                <a:latin typeface="Corbel"/>
                <a:cs typeface="Corbel"/>
              </a:rPr>
              <a:t>SUBMITTED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9747" y="224027"/>
            <a:ext cx="654710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9067" y="224027"/>
            <a:ext cx="68732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8608" y="224027"/>
            <a:ext cx="643128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3952" y="224027"/>
            <a:ext cx="1885188" cy="87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1356" y="224027"/>
            <a:ext cx="641603" cy="877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5940" y="360629"/>
            <a:ext cx="7543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/>
              <a:t>CLINICAL </a:t>
            </a:r>
            <a:r>
              <a:rPr sz="2800" spc="70" dirty="0"/>
              <a:t>PRODUCT DEVELOPMENT </a:t>
            </a:r>
            <a:r>
              <a:rPr sz="2800" spc="-5" dirty="0"/>
              <a:t>-</a:t>
            </a:r>
            <a:r>
              <a:rPr sz="2800" spc="155" dirty="0"/>
              <a:t> </a:t>
            </a:r>
            <a:r>
              <a:rPr sz="2800" spc="70" dirty="0"/>
              <a:t>PHASES</a:t>
            </a:r>
            <a:endParaRPr sz="2800"/>
          </a:p>
        </p:txBody>
      </p:sp>
      <p:sp>
        <p:nvSpPr>
          <p:cNvPr id="16" name="object 16"/>
          <p:cNvSpPr/>
          <p:nvPr/>
        </p:nvSpPr>
        <p:spPr>
          <a:xfrm>
            <a:off x="624840" y="1360931"/>
            <a:ext cx="7513320" cy="54970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3516" y="5954266"/>
            <a:ext cx="277368" cy="903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7523" y="1331975"/>
            <a:ext cx="149351" cy="4855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2200" y="1371600"/>
            <a:ext cx="0" cy="4724400"/>
          </a:xfrm>
          <a:custGeom>
            <a:avLst/>
            <a:gdLst/>
            <a:ahLst/>
            <a:cxnLst/>
            <a:rect l="l" t="t" r="r" b="b"/>
            <a:pathLst>
              <a:path h="4724400">
                <a:moveTo>
                  <a:pt x="0" y="0"/>
                </a:moveTo>
                <a:lnTo>
                  <a:pt x="0" y="47244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23715" y="5954266"/>
            <a:ext cx="277367" cy="903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7723" y="1331975"/>
            <a:ext cx="149351" cy="4855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2400" y="1573911"/>
            <a:ext cx="0" cy="4522470"/>
          </a:xfrm>
          <a:custGeom>
            <a:avLst/>
            <a:gdLst/>
            <a:ahLst/>
            <a:cxnLst/>
            <a:rect l="l" t="t" r="r" b="b"/>
            <a:pathLst>
              <a:path h="4522470">
                <a:moveTo>
                  <a:pt x="0" y="0"/>
                </a:moveTo>
                <a:lnTo>
                  <a:pt x="0" y="452208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61915" y="5954266"/>
            <a:ext cx="277367" cy="903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25923" y="1331975"/>
            <a:ext cx="149351" cy="4855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0600" y="1573911"/>
            <a:ext cx="0" cy="4522470"/>
          </a:xfrm>
          <a:custGeom>
            <a:avLst/>
            <a:gdLst/>
            <a:ahLst/>
            <a:cxnLst/>
            <a:rect l="l" t="t" r="r" b="b"/>
            <a:pathLst>
              <a:path h="4522470">
                <a:moveTo>
                  <a:pt x="0" y="0"/>
                </a:moveTo>
                <a:lnTo>
                  <a:pt x="0" y="452208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23915" y="5954266"/>
            <a:ext cx="277367" cy="903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87923" y="1331975"/>
            <a:ext cx="149351" cy="4855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2600" y="1573911"/>
            <a:ext cx="0" cy="4522470"/>
          </a:xfrm>
          <a:custGeom>
            <a:avLst/>
            <a:gdLst/>
            <a:ahLst/>
            <a:cxnLst/>
            <a:rect l="l" t="t" r="r" b="b"/>
            <a:pathLst>
              <a:path h="4522470">
                <a:moveTo>
                  <a:pt x="0" y="0"/>
                </a:moveTo>
                <a:lnTo>
                  <a:pt x="0" y="452208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81115" y="5954266"/>
            <a:ext cx="277367" cy="903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45123" y="1331975"/>
            <a:ext cx="149351" cy="4855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9800" y="1371600"/>
            <a:ext cx="0" cy="4724400"/>
          </a:xfrm>
          <a:custGeom>
            <a:avLst/>
            <a:gdLst/>
            <a:ahLst/>
            <a:cxnLst/>
            <a:rect l="l" t="t" r="r" b="b"/>
            <a:pathLst>
              <a:path h="4724400">
                <a:moveTo>
                  <a:pt x="0" y="0"/>
                </a:moveTo>
                <a:lnTo>
                  <a:pt x="0" y="47244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14515" y="5954266"/>
            <a:ext cx="277367" cy="903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78523" y="1331975"/>
            <a:ext cx="149351" cy="4855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3200" y="1371600"/>
            <a:ext cx="0" cy="4724400"/>
          </a:xfrm>
          <a:custGeom>
            <a:avLst/>
            <a:gdLst/>
            <a:ahLst/>
            <a:cxnLst/>
            <a:rect l="l" t="t" r="r" b="b"/>
            <a:pathLst>
              <a:path h="4724400">
                <a:moveTo>
                  <a:pt x="0" y="0"/>
                </a:moveTo>
                <a:lnTo>
                  <a:pt x="0" y="47244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24116" y="5954266"/>
            <a:ext cx="277368" cy="903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88123" y="1331975"/>
            <a:ext cx="149351" cy="4855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2800" y="1573911"/>
            <a:ext cx="0" cy="4522470"/>
          </a:xfrm>
          <a:custGeom>
            <a:avLst/>
            <a:gdLst/>
            <a:ahLst/>
            <a:cxnLst/>
            <a:rect l="l" t="t" r="r" b="b"/>
            <a:pathLst>
              <a:path h="4522470">
                <a:moveTo>
                  <a:pt x="0" y="0"/>
                </a:moveTo>
                <a:lnTo>
                  <a:pt x="0" y="452208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28316" y="5954266"/>
            <a:ext cx="277368" cy="903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2323" y="1331975"/>
            <a:ext cx="149351" cy="4855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67000" y="1371600"/>
            <a:ext cx="0" cy="4724400"/>
          </a:xfrm>
          <a:custGeom>
            <a:avLst/>
            <a:gdLst/>
            <a:ahLst/>
            <a:cxnLst/>
            <a:rect l="l" t="t" r="r" b="b"/>
            <a:pathLst>
              <a:path h="4724400">
                <a:moveTo>
                  <a:pt x="0" y="0"/>
                </a:moveTo>
                <a:lnTo>
                  <a:pt x="0" y="47244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81316" y="5954266"/>
            <a:ext cx="277368" cy="903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45323" y="1331975"/>
            <a:ext cx="149351" cy="4855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20000" y="1573911"/>
            <a:ext cx="0" cy="4522470"/>
          </a:xfrm>
          <a:custGeom>
            <a:avLst/>
            <a:gdLst/>
            <a:ahLst/>
            <a:cxnLst/>
            <a:rect l="l" t="t" r="r" b="b"/>
            <a:pathLst>
              <a:path h="4522470">
                <a:moveTo>
                  <a:pt x="0" y="0"/>
                </a:moveTo>
                <a:lnTo>
                  <a:pt x="0" y="452208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7719" y="1112519"/>
            <a:ext cx="1335024" cy="5471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8972" y="1121663"/>
            <a:ext cx="1135380" cy="5669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38200" y="1143025"/>
            <a:ext cx="1219200" cy="431165"/>
          </a:xfrm>
          <a:prstGeom prst="rect">
            <a:avLst/>
          </a:prstGeom>
          <a:solidFill>
            <a:srgbClr val="F7F74A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66065" marR="183515" indent="-74930">
              <a:lnSpc>
                <a:spcPct val="100000"/>
              </a:lnSpc>
              <a:spcBef>
                <a:spcPts val="290"/>
              </a:spcBef>
            </a:pPr>
            <a:r>
              <a:rPr sz="1100" b="1" spc="-5" dirty="0">
                <a:latin typeface="Corbel"/>
                <a:cs typeface="Corbel"/>
              </a:rPr>
              <a:t>P</a:t>
            </a:r>
            <a:r>
              <a:rPr sz="1100" b="1" dirty="0">
                <a:latin typeface="Corbel"/>
                <a:cs typeface="Corbel"/>
              </a:rPr>
              <a:t>RECL</a:t>
            </a:r>
            <a:r>
              <a:rPr sz="1100" b="1" spc="-10" dirty="0">
                <a:latin typeface="Corbel"/>
                <a:cs typeface="Corbel"/>
              </a:rPr>
              <a:t>I</a:t>
            </a:r>
            <a:r>
              <a:rPr sz="1100" b="1" dirty="0">
                <a:latin typeface="Corbel"/>
                <a:cs typeface="Corbel"/>
              </a:rPr>
              <a:t>N</a:t>
            </a:r>
            <a:r>
              <a:rPr sz="1100" b="1" spc="-5" dirty="0">
                <a:latin typeface="Corbel"/>
                <a:cs typeface="Corbel"/>
              </a:rPr>
              <a:t>ICAL  </a:t>
            </a:r>
            <a:r>
              <a:rPr sz="1100" b="1" dirty="0">
                <a:latin typeface="Corbel"/>
                <a:cs typeface="Corbel"/>
              </a:rPr>
              <a:t>RESEARCH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169920" y="1112519"/>
            <a:ext cx="2706624" cy="5471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26408" y="1121663"/>
            <a:ext cx="1019556" cy="5669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00400" y="1143025"/>
            <a:ext cx="2590800" cy="431165"/>
          </a:xfrm>
          <a:custGeom>
            <a:avLst/>
            <a:gdLst/>
            <a:ahLst/>
            <a:cxnLst/>
            <a:rect l="l" t="t" r="r" b="b"/>
            <a:pathLst>
              <a:path w="2590800" h="431165">
                <a:moveTo>
                  <a:pt x="0" y="430885"/>
                </a:moveTo>
                <a:lnTo>
                  <a:pt x="2590800" y="430885"/>
                </a:lnTo>
                <a:lnTo>
                  <a:pt x="2590800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solidFill>
            <a:srgbClr val="F7F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00400" y="1143025"/>
            <a:ext cx="2590800" cy="431165"/>
          </a:xfrm>
          <a:custGeom>
            <a:avLst/>
            <a:gdLst/>
            <a:ahLst/>
            <a:cxnLst/>
            <a:rect l="l" t="t" r="r" b="b"/>
            <a:pathLst>
              <a:path w="2590800" h="431165">
                <a:moveTo>
                  <a:pt x="0" y="430885"/>
                </a:moveTo>
                <a:lnTo>
                  <a:pt x="2590800" y="430885"/>
                </a:lnTo>
                <a:lnTo>
                  <a:pt x="2590800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153661" y="1167130"/>
            <a:ext cx="71310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orbel"/>
                <a:cs typeface="Corbel"/>
              </a:rPr>
              <a:t>CLINICAL  </a:t>
            </a:r>
            <a:r>
              <a:rPr sz="1100" b="1" dirty="0">
                <a:latin typeface="Corbel"/>
                <a:cs typeface="Corbel"/>
              </a:rPr>
              <a:t>RES</a:t>
            </a:r>
            <a:r>
              <a:rPr sz="1100" b="1" spc="-5" dirty="0">
                <a:latin typeface="Corbel"/>
                <a:cs typeface="Corbel"/>
              </a:rPr>
              <a:t>E</a:t>
            </a:r>
            <a:r>
              <a:rPr sz="1100" b="1" spc="-10" dirty="0">
                <a:latin typeface="Corbel"/>
                <a:cs typeface="Corbel"/>
              </a:rPr>
              <a:t>A</a:t>
            </a:r>
            <a:r>
              <a:rPr sz="1100" b="1" dirty="0">
                <a:latin typeface="Corbel"/>
                <a:cs typeface="Corbel"/>
              </a:rPr>
              <a:t>RCH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675119" y="1112519"/>
            <a:ext cx="1335024" cy="5471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2488" y="1121663"/>
            <a:ext cx="806196" cy="566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1143025"/>
            <a:ext cx="1219200" cy="431165"/>
          </a:xfrm>
          <a:custGeom>
            <a:avLst/>
            <a:gdLst/>
            <a:ahLst/>
            <a:cxnLst/>
            <a:rect l="l" t="t" r="r" b="b"/>
            <a:pathLst>
              <a:path w="1219200" h="431165">
                <a:moveTo>
                  <a:pt x="0" y="430885"/>
                </a:moveTo>
                <a:lnTo>
                  <a:pt x="1219200" y="430885"/>
                </a:lnTo>
                <a:lnTo>
                  <a:pt x="1219200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solidFill>
            <a:srgbClr val="F7F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05600" y="1143025"/>
            <a:ext cx="1219200" cy="431165"/>
          </a:xfrm>
          <a:custGeom>
            <a:avLst/>
            <a:gdLst/>
            <a:ahLst/>
            <a:cxnLst/>
            <a:rect l="l" t="t" r="r" b="b"/>
            <a:pathLst>
              <a:path w="1219200" h="431165">
                <a:moveTo>
                  <a:pt x="0" y="430885"/>
                </a:moveTo>
                <a:lnTo>
                  <a:pt x="1219200" y="430885"/>
                </a:lnTo>
                <a:lnTo>
                  <a:pt x="1219200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051293" y="1167130"/>
            <a:ext cx="52832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orbel"/>
                <a:cs typeface="Corbel"/>
              </a:rPr>
              <a:t>NDA  REVI</a:t>
            </a:r>
            <a:r>
              <a:rPr sz="1100" b="1" spc="-5" dirty="0">
                <a:latin typeface="Corbel"/>
                <a:cs typeface="Corbel"/>
              </a:rPr>
              <a:t>E</a:t>
            </a:r>
            <a:r>
              <a:rPr sz="1100" b="1" dirty="0">
                <a:latin typeface="Corbel"/>
                <a:cs typeface="Corbel"/>
              </a:rPr>
              <a:t>W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60119" y="3398520"/>
            <a:ext cx="1335024" cy="5471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13103" y="3407664"/>
            <a:ext cx="856487" cy="5669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90600" y="3429025"/>
            <a:ext cx="1219200" cy="431165"/>
          </a:xfrm>
          <a:prstGeom prst="rect">
            <a:avLst/>
          </a:prstGeom>
          <a:solidFill>
            <a:srgbClr val="F7F74A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32740" marR="325120" indent="19685">
              <a:lnSpc>
                <a:spcPct val="100000"/>
              </a:lnSpc>
              <a:spcBef>
                <a:spcPts val="295"/>
              </a:spcBef>
            </a:pPr>
            <a:r>
              <a:rPr sz="1100" b="1" spc="-5" dirty="0">
                <a:latin typeface="Corbel"/>
                <a:cs typeface="Corbel"/>
              </a:rPr>
              <a:t>ANIMAL  </a:t>
            </a:r>
            <a:r>
              <a:rPr sz="1100" b="1" spc="-10" dirty="0">
                <a:latin typeface="Corbel"/>
                <a:cs typeface="Corbel"/>
              </a:rPr>
              <a:t>T</a:t>
            </a:r>
            <a:r>
              <a:rPr sz="1100" b="1" dirty="0">
                <a:latin typeface="Corbel"/>
                <a:cs typeface="Corbel"/>
              </a:rPr>
              <a:t>E</a:t>
            </a:r>
            <a:r>
              <a:rPr sz="1100" b="1" spc="-5" dirty="0">
                <a:latin typeface="Corbel"/>
                <a:cs typeface="Corbel"/>
              </a:rPr>
              <a:t>S</a:t>
            </a:r>
            <a:r>
              <a:rPr sz="1100" b="1" spc="-10" dirty="0">
                <a:latin typeface="Corbel"/>
                <a:cs typeface="Corbel"/>
              </a:rPr>
              <a:t>T</a:t>
            </a:r>
            <a:r>
              <a:rPr sz="1100" b="1" spc="-5" dirty="0">
                <a:latin typeface="Corbel"/>
                <a:cs typeface="Corbel"/>
              </a:rPr>
              <a:t>I</a:t>
            </a:r>
            <a:r>
              <a:rPr sz="1100" b="1" dirty="0">
                <a:latin typeface="Corbel"/>
                <a:cs typeface="Corbel"/>
              </a:rPr>
              <a:t>NG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60119" y="2560320"/>
            <a:ext cx="1335024" cy="5471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1747" y="2569464"/>
            <a:ext cx="1219200" cy="5669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990600" y="2590825"/>
            <a:ext cx="1219200" cy="431165"/>
          </a:xfrm>
          <a:prstGeom prst="rect">
            <a:avLst/>
          </a:prstGeom>
          <a:solidFill>
            <a:srgbClr val="F7F74A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51765" marR="143510" indent="30480">
              <a:lnSpc>
                <a:spcPct val="100000"/>
              </a:lnSpc>
              <a:spcBef>
                <a:spcPts val="295"/>
              </a:spcBef>
            </a:pPr>
            <a:r>
              <a:rPr sz="1100" b="1" spc="-5" dirty="0">
                <a:latin typeface="Corbel"/>
                <a:cs typeface="Corbel"/>
              </a:rPr>
              <a:t>SYNTHESIS </a:t>
            </a:r>
            <a:r>
              <a:rPr sz="1100" b="1" dirty="0">
                <a:latin typeface="Corbel"/>
                <a:cs typeface="Corbel"/>
              </a:rPr>
              <a:t>&amp;  </a:t>
            </a:r>
            <a:r>
              <a:rPr sz="1100" b="1" spc="-5" dirty="0">
                <a:latin typeface="Corbel"/>
                <a:cs typeface="Corbel"/>
              </a:rPr>
              <a:t>PU</a:t>
            </a:r>
            <a:r>
              <a:rPr sz="1100" b="1" dirty="0">
                <a:latin typeface="Corbel"/>
                <a:cs typeface="Corbel"/>
              </a:rPr>
              <a:t>RIF</a:t>
            </a:r>
            <a:r>
              <a:rPr sz="1100" b="1" spc="-10" dirty="0">
                <a:latin typeface="Corbel"/>
                <a:cs typeface="Corbel"/>
              </a:rPr>
              <a:t>I</a:t>
            </a:r>
            <a:r>
              <a:rPr sz="1100" b="1" spc="-5" dirty="0">
                <a:latin typeface="Corbel"/>
                <a:cs typeface="Corbel"/>
              </a:rPr>
              <a:t>CA</a:t>
            </a:r>
            <a:r>
              <a:rPr sz="1100" b="1" spc="-10" dirty="0">
                <a:latin typeface="Corbel"/>
                <a:cs typeface="Corbel"/>
              </a:rPr>
              <a:t>T</a:t>
            </a:r>
            <a:r>
              <a:rPr sz="1100" b="1" spc="-5" dirty="0">
                <a:latin typeface="Corbel"/>
                <a:cs typeface="Corbel"/>
              </a:rPr>
              <a:t>I</a:t>
            </a:r>
            <a:r>
              <a:rPr sz="1100" b="1" dirty="0">
                <a:latin typeface="Corbel"/>
                <a:cs typeface="Corbel"/>
              </a:rPr>
              <a:t>ON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447800" y="3048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228600"/>
                </a:moveTo>
                <a:lnTo>
                  <a:pt x="0" y="228600"/>
                </a:lnTo>
                <a:lnTo>
                  <a:pt x="152400" y="381000"/>
                </a:lnTo>
                <a:lnTo>
                  <a:pt x="304800" y="228600"/>
                </a:lnTo>
                <a:close/>
              </a:path>
              <a:path w="304800" h="381000">
                <a:moveTo>
                  <a:pt x="228600" y="0"/>
                </a:moveTo>
                <a:lnTo>
                  <a:pt x="76200" y="0"/>
                </a:lnTo>
                <a:lnTo>
                  <a:pt x="76200" y="228600"/>
                </a:lnTo>
                <a:lnTo>
                  <a:pt x="2286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47800" y="3048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228600"/>
                </a:lnTo>
                <a:lnTo>
                  <a:pt x="304800" y="228600"/>
                </a:lnTo>
                <a:lnTo>
                  <a:pt x="152400" y="3810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34995" y="1868423"/>
            <a:ext cx="1421892" cy="5852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40735" y="1982723"/>
            <a:ext cx="810767" cy="3992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67000" y="1905000"/>
            <a:ext cx="1295400" cy="457200"/>
          </a:xfrm>
          <a:custGeom>
            <a:avLst/>
            <a:gdLst/>
            <a:ahLst/>
            <a:cxnLst/>
            <a:rect l="l" t="t" r="r" b="b"/>
            <a:pathLst>
              <a:path w="1295400" h="457200">
                <a:moveTo>
                  <a:pt x="859027" y="0"/>
                </a:moveTo>
                <a:lnTo>
                  <a:pt x="859027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859027" y="342900"/>
                </a:lnTo>
                <a:lnTo>
                  <a:pt x="859027" y="457200"/>
                </a:lnTo>
                <a:lnTo>
                  <a:pt x="1295400" y="228600"/>
                </a:lnTo>
                <a:lnTo>
                  <a:pt x="85902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67000" y="1905000"/>
            <a:ext cx="1295400" cy="457200"/>
          </a:xfrm>
          <a:custGeom>
            <a:avLst/>
            <a:gdLst/>
            <a:ahLst/>
            <a:cxnLst/>
            <a:rect l="l" t="t" r="r" b="b"/>
            <a:pathLst>
              <a:path w="1295400" h="457200">
                <a:moveTo>
                  <a:pt x="0" y="114300"/>
                </a:moveTo>
                <a:lnTo>
                  <a:pt x="859027" y="114300"/>
                </a:lnTo>
                <a:lnTo>
                  <a:pt x="859027" y="0"/>
                </a:lnTo>
                <a:lnTo>
                  <a:pt x="1295400" y="228600"/>
                </a:lnTo>
                <a:lnTo>
                  <a:pt x="859027" y="457200"/>
                </a:lnTo>
                <a:lnTo>
                  <a:pt x="859027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938398" y="2028570"/>
            <a:ext cx="5346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orbel"/>
                <a:cs typeface="Corbel"/>
              </a:rPr>
              <a:t>PHASE</a:t>
            </a:r>
            <a:r>
              <a:rPr sz="1100" spc="-4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1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092195" y="2403348"/>
            <a:ext cx="1805939" cy="58216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48811" y="2211323"/>
            <a:ext cx="819912" cy="10607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24200" y="2438400"/>
            <a:ext cx="1676400" cy="457200"/>
          </a:xfrm>
          <a:custGeom>
            <a:avLst/>
            <a:gdLst/>
            <a:ahLst/>
            <a:cxnLst/>
            <a:rect l="l" t="t" r="r" b="b"/>
            <a:pathLst>
              <a:path w="1676400" h="457200">
                <a:moveTo>
                  <a:pt x="1101471" y="0"/>
                </a:moveTo>
                <a:lnTo>
                  <a:pt x="1101471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101471" y="342900"/>
                </a:lnTo>
                <a:lnTo>
                  <a:pt x="1101471" y="457200"/>
                </a:lnTo>
                <a:lnTo>
                  <a:pt x="1676400" y="228600"/>
                </a:lnTo>
                <a:lnTo>
                  <a:pt x="11014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24200" y="2438400"/>
            <a:ext cx="1676400" cy="457200"/>
          </a:xfrm>
          <a:custGeom>
            <a:avLst/>
            <a:gdLst/>
            <a:ahLst/>
            <a:cxnLst/>
            <a:rect l="l" t="t" r="r" b="b"/>
            <a:pathLst>
              <a:path w="1676400" h="457200">
                <a:moveTo>
                  <a:pt x="0" y="114300"/>
                </a:moveTo>
                <a:lnTo>
                  <a:pt x="1101471" y="114300"/>
                </a:lnTo>
                <a:lnTo>
                  <a:pt x="1101471" y="0"/>
                </a:lnTo>
                <a:lnTo>
                  <a:pt x="1676400" y="228600"/>
                </a:lnTo>
                <a:lnTo>
                  <a:pt x="1101471" y="457200"/>
                </a:lnTo>
                <a:lnTo>
                  <a:pt x="1101471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546728" y="2592451"/>
            <a:ext cx="5435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orbel"/>
                <a:cs typeface="Corbel"/>
              </a:rPr>
              <a:t>PHASE</a:t>
            </a:r>
            <a:r>
              <a:rPr sz="1100" spc="-4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2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920996" y="4917947"/>
            <a:ext cx="2196083" cy="5806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53000" y="4953000"/>
            <a:ext cx="2057400" cy="457200"/>
          </a:xfrm>
          <a:custGeom>
            <a:avLst/>
            <a:gdLst/>
            <a:ahLst/>
            <a:cxnLst/>
            <a:rect l="l" t="t" r="r" b="b"/>
            <a:pathLst>
              <a:path w="2057400" h="457200">
                <a:moveTo>
                  <a:pt x="1133094" y="0"/>
                </a:moveTo>
                <a:lnTo>
                  <a:pt x="1133094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133094" y="342900"/>
                </a:lnTo>
                <a:lnTo>
                  <a:pt x="1133094" y="457200"/>
                </a:lnTo>
                <a:lnTo>
                  <a:pt x="2057400" y="228600"/>
                </a:lnTo>
                <a:lnTo>
                  <a:pt x="1133094" y="0"/>
                </a:lnTo>
                <a:close/>
              </a:path>
            </a:pathLst>
          </a:custGeom>
          <a:solidFill>
            <a:srgbClr val="B1D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53000" y="4953000"/>
            <a:ext cx="2057400" cy="457200"/>
          </a:xfrm>
          <a:custGeom>
            <a:avLst/>
            <a:gdLst/>
            <a:ahLst/>
            <a:cxnLst/>
            <a:rect l="l" t="t" r="r" b="b"/>
            <a:pathLst>
              <a:path w="2057400" h="457200">
                <a:moveTo>
                  <a:pt x="0" y="114300"/>
                </a:moveTo>
                <a:lnTo>
                  <a:pt x="1133094" y="114300"/>
                </a:lnTo>
                <a:lnTo>
                  <a:pt x="1133094" y="0"/>
                </a:lnTo>
                <a:lnTo>
                  <a:pt x="2057400" y="228600"/>
                </a:lnTo>
                <a:lnTo>
                  <a:pt x="1133094" y="457200"/>
                </a:lnTo>
                <a:lnTo>
                  <a:pt x="1133094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54196" y="4917947"/>
            <a:ext cx="1885188" cy="5806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86200" y="4953000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1062482" y="0"/>
                </a:moveTo>
                <a:lnTo>
                  <a:pt x="1062482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062482" y="342900"/>
                </a:lnTo>
                <a:lnTo>
                  <a:pt x="1062482" y="457200"/>
                </a:lnTo>
                <a:lnTo>
                  <a:pt x="1752600" y="228600"/>
                </a:lnTo>
                <a:lnTo>
                  <a:pt x="1062482" y="0"/>
                </a:lnTo>
                <a:close/>
              </a:path>
            </a:pathLst>
          </a:custGeom>
          <a:solidFill>
            <a:srgbClr val="B1D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86200" y="4953000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0" y="114300"/>
                </a:moveTo>
                <a:lnTo>
                  <a:pt x="1062482" y="114300"/>
                </a:lnTo>
                <a:lnTo>
                  <a:pt x="1062482" y="0"/>
                </a:lnTo>
                <a:lnTo>
                  <a:pt x="1752600" y="228600"/>
                </a:lnTo>
                <a:lnTo>
                  <a:pt x="1062482" y="457200"/>
                </a:lnTo>
                <a:lnTo>
                  <a:pt x="1062482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34995" y="3393947"/>
            <a:ext cx="5468111" cy="5806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91711" y="3506723"/>
            <a:ext cx="2781299" cy="3992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67000" y="3429000"/>
            <a:ext cx="5334000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67000" y="3429000"/>
            <a:ext cx="5334000" cy="457200"/>
          </a:xfrm>
          <a:custGeom>
            <a:avLst/>
            <a:gdLst/>
            <a:ahLst/>
            <a:cxnLst/>
            <a:rect l="l" t="t" r="r" b="b"/>
            <a:pathLst>
              <a:path w="5334000" h="457200">
                <a:moveTo>
                  <a:pt x="0" y="114300"/>
                </a:moveTo>
                <a:lnTo>
                  <a:pt x="4565015" y="114300"/>
                </a:lnTo>
                <a:lnTo>
                  <a:pt x="4565015" y="0"/>
                </a:lnTo>
                <a:lnTo>
                  <a:pt x="5334000" y="228600"/>
                </a:lnTo>
                <a:lnTo>
                  <a:pt x="4565015" y="457200"/>
                </a:lnTo>
                <a:lnTo>
                  <a:pt x="4565015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890009" y="3552825"/>
            <a:ext cx="25025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orbel"/>
                <a:cs typeface="Corbel"/>
              </a:rPr>
              <a:t>ACCELERATED</a:t>
            </a:r>
            <a:r>
              <a:rPr sz="1100" b="1" spc="-25" dirty="0">
                <a:latin typeface="Corbel"/>
                <a:cs typeface="Corbel"/>
              </a:rPr>
              <a:t> </a:t>
            </a:r>
            <a:r>
              <a:rPr sz="1100" b="1" spc="-5" dirty="0">
                <a:latin typeface="Corbel"/>
                <a:cs typeface="Corbel"/>
              </a:rPr>
              <a:t>DEVELOPMENT/REVIEW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60119" y="1798320"/>
            <a:ext cx="1335024" cy="5471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40891" y="1807464"/>
            <a:ext cx="1199387" cy="5669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990600" y="1828825"/>
            <a:ext cx="1219200" cy="431165"/>
          </a:xfrm>
          <a:prstGeom prst="rect">
            <a:avLst/>
          </a:prstGeom>
          <a:solidFill>
            <a:srgbClr val="F7F74A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60655" marR="154305" indent="114300">
              <a:lnSpc>
                <a:spcPct val="100000"/>
              </a:lnSpc>
              <a:spcBef>
                <a:spcPts val="295"/>
              </a:spcBef>
            </a:pPr>
            <a:r>
              <a:rPr sz="1100" b="1" spc="-5" dirty="0">
                <a:latin typeface="Corbel"/>
                <a:cs typeface="Corbel"/>
              </a:rPr>
              <a:t>RATIONAL  </a:t>
            </a:r>
            <a:r>
              <a:rPr sz="1100" b="1" dirty="0">
                <a:latin typeface="Corbel"/>
                <a:cs typeface="Corbel"/>
              </a:rPr>
              <a:t>DRUG</a:t>
            </a:r>
            <a:r>
              <a:rPr sz="1100" b="1" spc="-70" dirty="0">
                <a:latin typeface="Corbel"/>
                <a:cs typeface="Corbel"/>
              </a:rPr>
              <a:t> </a:t>
            </a:r>
            <a:r>
              <a:rPr sz="1100" b="1" spc="-5" dirty="0">
                <a:latin typeface="Corbel"/>
                <a:cs typeface="Corbel"/>
              </a:rPr>
              <a:t>DESIGN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447800" y="2286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52400"/>
                </a:moveTo>
                <a:lnTo>
                  <a:pt x="0" y="152400"/>
                </a:lnTo>
                <a:lnTo>
                  <a:pt x="152400" y="304800"/>
                </a:lnTo>
                <a:lnTo>
                  <a:pt x="304800" y="152400"/>
                </a:lnTo>
                <a:close/>
              </a:path>
              <a:path w="304800" h="304800">
                <a:moveTo>
                  <a:pt x="228600" y="0"/>
                </a:moveTo>
                <a:lnTo>
                  <a:pt x="76200" y="0"/>
                </a:lnTo>
                <a:lnTo>
                  <a:pt x="76200" y="152400"/>
                </a:lnTo>
                <a:lnTo>
                  <a:pt x="228600" y="1524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47800" y="2286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152400"/>
                </a:lnTo>
                <a:lnTo>
                  <a:pt x="304800" y="152400"/>
                </a:lnTo>
                <a:lnTo>
                  <a:pt x="152400" y="30480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27250" y="1441450"/>
            <a:ext cx="241300" cy="2413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46450" y="3270250"/>
            <a:ext cx="241300" cy="2413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89850" y="3194050"/>
            <a:ext cx="241300" cy="2413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51650" y="5632450"/>
            <a:ext cx="241300" cy="2413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89850" y="5632450"/>
            <a:ext cx="241300" cy="2413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32050" y="6089650"/>
            <a:ext cx="241300" cy="2413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46850" y="6089650"/>
            <a:ext cx="241300" cy="2413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37450" y="6089650"/>
            <a:ext cx="241300" cy="2413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30396" y="3851147"/>
            <a:ext cx="4172711" cy="58064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49596" y="3963923"/>
            <a:ext cx="1362455" cy="3992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62400" y="3886200"/>
            <a:ext cx="4038600" cy="4572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62400" y="3886200"/>
            <a:ext cx="4038600" cy="457200"/>
          </a:xfrm>
          <a:custGeom>
            <a:avLst/>
            <a:gdLst/>
            <a:ahLst/>
            <a:cxnLst/>
            <a:rect l="l" t="t" r="r" b="b"/>
            <a:pathLst>
              <a:path w="4038600" h="457200">
                <a:moveTo>
                  <a:pt x="0" y="114300"/>
                </a:moveTo>
                <a:lnTo>
                  <a:pt x="3269615" y="114300"/>
                </a:lnTo>
                <a:lnTo>
                  <a:pt x="3269615" y="0"/>
                </a:lnTo>
                <a:lnTo>
                  <a:pt x="4038600" y="228600"/>
                </a:lnTo>
                <a:lnTo>
                  <a:pt x="3269615" y="457200"/>
                </a:lnTo>
                <a:lnTo>
                  <a:pt x="3269615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5248147" y="4010025"/>
            <a:ext cx="1085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orbel"/>
                <a:cs typeface="Corbel"/>
              </a:rPr>
              <a:t>TREATMENT</a:t>
            </a:r>
            <a:r>
              <a:rPr sz="1100" b="1" spc="-60" dirty="0">
                <a:latin typeface="Corbel"/>
                <a:cs typeface="Corbel"/>
              </a:rPr>
              <a:t> </a:t>
            </a:r>
            <a:r>
              <a:rPr sz="1100" b="1" dirty="0">
                <a:latin typeface="Corbel"/>
                <a:cs typeface="Corbel"/>
              </a:rPr>
              <a:t>IND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997196" y="2938272"/>
            <a:ext cx="2583179" cy="5791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29200" y="2971800"/>
            <a:ext cx="2438400" cy="457200"/>
          </a:xfrm>
          <a:custGeom>
            <a:avLst/>
            <a:gdLst/>
            <a:ahLst/>
            <a:cxnLst/>
            <a:rect l="l" t="t" r="r" b="b"/>
            <a:pathLst>
              <a:path w="2438400" h="457200">
                <a:moveTo>
                  <a:pt x="1295019" y="0"/>
                </a:moveTo>
                <a:lnTo>
                  <a:pt x="1295019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295019" y="342900"/>
                </a:lnTo>
                <a:lnTo>
                  <a:pt x="1295019" y="457200"/>
                </a:lnTo>
                <a:lnTo>
                  <a:pt x="2438400" y="228600"/>
                </a:lnTo>
                <a:lnTo>
                  <a:pt x="1295019" y="0"/>
                </a:lnTo>
                <a:close/>
              </a:path>
            </a:pathLst>
          </a:custGeom>
          <a:solidFill>
            <a:srgbClr val="B68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29200" y="2971800"/>
            <a:ext cx="2438400" cy="457200"/>
          </a:xfrm>
          <a:custGeom>
            <a:avLst/>
            <a:gdLst/>
            <a:ahLst/>
            <a:cxnLst/>
            <a:rect l="l" t="t" r="r" b="b"/>
            <a:pathLst>
              <a:path w="2438400" h="457200">
                <a:moveTo>
                  <a:pt x="0" y="114300"/>
                </a:moveTo>
                <a:lnTo>
                  <a:pt x="1295019" y="114300"/>
                </a:lnTo>
                <a:lnTo>
                  <a:pt x="1295019" y="0"/>
                </a:lnTo>
                <a:lnTo>
                  <a:pt x="2438400" y="228600"/>
                </a:lnTo>
                <a:lnTo>
                  <a:pt x="1295019" y="457200"/>
                </a:lnTo>
                <a:lnTo>
                  <a:pt x="1295019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01796" y="4308347"/>
            <a:ext cx="4401311" cy="5806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06340" y="4421123"/>
            <a:ext cx="1420367" cy="3992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33800" y="4343400"/>
            <a:ext cx="4267200" cy="4572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33800" y="4343400"/>
            <a:ext cx="4267200" cy="457200"/>
          </a:xfrm>
          <a:custGeom>
            <a:avLst/>
            <a:gdLst/>
            <a:ahLst/>
            <a:cxnLst/>
            <a:rect l="l" t="t" r="r" b="b"/>
            <a:pathLst>
              <a:path w="4267200" h="457200">
                <a:moveTo>
                  <a:pt x="0" y="114300"/>
                </a:moveTo>
                <a:lnTo>
                  <a:pt x="3498215" y="114300"/>
                </a:lnTo>
                <a:lnTo>
                  <a:pt x="3498215" y="0"/>
                </a:lnTo>
                <a:lnTo>
                  <a:pt x="4267200" y="228600"/>
                </a:lnTo>
                <a:lnTo>
                  <a:pt x="3498215" y="457200"/>
                </a:lnTo>
                <a:lnTo>
                  <a:pt x="3498215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5104891" y="4467605"/>
            <a:ext cx="1143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orbel"/>
                <a:cs typeface="Corbel"/>
              </a:rPr>
              <a:t>PARALLEL</a:t>
            </a:r>
            <a:r>
              <a:rPr sz="1100" b="1" spc="-55" dirty="0">
                <a:latin typeface="Corbel"/>
                <a:cs typeface="Corbel"/>
              </a:rPr>
              <a:t> </a:t>
            </a:r>
            <a:r>
              <a:rPr sz="1100" b="1" dirty="0">
                <a:latin typeface="Corbel"/>
                <a:cs typeface="Corbel"/>
              </a:rPr>
              <a:t>TRACK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625596" y="2935223"/>
            <a:ext cx="2033016" cy="58369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07179" y="2744723"/>
            <a:ext cx="812291" cy="106070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57600" y="2971800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1357757" y="0"/>
                </a:moveTo>
                <a:lnTo>
                  <a:pt x="1357757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357757" y="342900"/>
                </a:lnTo>
                <a:lnTo>
                  <a:pt x="1357757" y="457200"/>
                </a:lnTo>
                <a:lnTo>
                  <a:pt x="1905000" y="228600"/>
                </a:lnTo>
                <a:lnTo>
                  <a:pt x="135775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57600" y="2971800"/>
            <a:ext cx="1905000" cy="457200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0" y="114300"/>
                </a:moveTo>
                <a:lnTo>
                  <a:pt x="1357757" y="114300"/>
                </a:lnTo>
                <a:lnTo>
                  <a:pt x="1357757" y="0"/>
                </a:lnTo>
                <a:lnTo>
                  <a:pt x="1905000" y="228600"/>
                </a:lnTo>
                <a:lnTo>
                  <a:pt x="1357757" y="457200"/>
                </a:lnTo>
                <a:lnTo>
                  <a:pt x="1357757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4205478" y="3126105"/>
            <a:ext cx="5353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orbel"/>
                <a:cs typeface="Corbel"/>
              </a:rPr>
              <a:t>PHASE</a:t>
            </a:r>
            <a:r>
              <a:rPr sz="1100" spc="-4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3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851650" y="3194050"/>
            <a:ext cx="241300" cy="2413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676400" y="6324600"/>
            <a:ext cx="1295400" cy="261620"/>
          </a:xfrm>
          <a:prstGeom prst="rect">
            <a:avLst/>
          </a:prstGeom>
          <a:solidFill>
            <a:srgbClr val="B1DA7D"/>
          </a:solidFill>
          <a:ln w="127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05"/>
              </a:spcBef>
            </a:pPr>
            <a:r>
              <a:rPr sz="1100" b="1" dirty="0">
                <a:latin typeface="Corbel"/>
                <a:cs typeface="Corbel"/>
              </a:rPr>
              <a:t>IND</a:t>
            </a:r>
            <a:r>
              <a:rPr sz="1100" b="1" spc="-20" dirty="0">
                <a:latin typeface="Corbel"/>
                <a:cs typeface="Corbel"/>
              </a:rPr>
              <a:t> </a:t>
            </a:r>
            <a:r>
              <a:rPr sz="1100" b="1" spc="-5" dirty="0">
                <a:latin typeface="Corbel"/>
                <a:cs typeface="Corbel"/>
              </a:rPr>
              <a:t>SUBMITTED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248400" y="6596392"/>
            <a:ext cx="1676400" cy="261620"/>
          </a:xfrm>
          <a:custGeom>
            <a:avLst/>
            <a:gdLst/>
            <a:ahLst/>
            <a:cxnLst/>
            <a:rect l="l" t="t" r="r" b="b"/>
            <a:pathLst>
              <a:path w="1676400" h="261620">
                <a:moveTo>
                  <a:pt x="0" y="261607"/>
                </a:moveTo>
                <a:lnTo>
                  <a:pt x="1676400" y="261607"/>
                </a:lnTo>
                <a:lnTo>
                  <a:pt x="1676400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B1D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48400" y="6596392"/>
            <a:ext cx="1676400" cy="261620"/>
          </a:xfrm>
          <a:custGeom>
            <a:avLst/>
            <a:gdLst/>
            <a:ahLst/>
            <a:cxnLst/>
            <a:rect l="l" t="t" r="r" b="b"/>
            <a:pathLst>
              <a:path w="1676400" h="261620">
                <a:moveTo>
                  <a:pt x="0" y="261607"/>
                </a:moveTo>
                <a:lnTo>
                  <a:pt x="1676400" y="261607"/>
                </a:lnTo>
                <a:lnTo>
                  <a:pt x="1676400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6499605" y="6621881"/>
            <a:ext cx="11747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rbel"/>
                <a:cs typeface="Corbel"/>
              </a:rPr>
              <a:t>REVIEW</a:t>
            </a:r>
            <a:r>
              <a:rPr sz="1100" b="1" spc="-65" dirty="0">
                <a:latin typeface="Corbel"/>
                <a:cs typeface="Corbel"/>
              </a:rPr>
              <a:t> </a:t>
            </a:r>
            <a:r>
              <a:rPr sz="1100" b="1" spc="-5" dirty="0">
                <a:latin typeface="Corbel"/>
                <a:cs typeface="Corbel"/>
              </a:rPr>
              <a:t>DECISION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014971" y="6411466"/>
            <a:ext cx="451103" cy="44653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078980" y="6112764"/>
            <a:ext cx="323088" cy="53187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184770" y="6248349"/>
            <a:ext cx="111125" cy="305435"/>
          </a:xfrm>
          <a:custGeom>
            <a:avLst/>
            <a:gdLst/>
            <a:ahLst/>
            <a:cxnLst/>
            <a:rect l="l" t="t" r="r" b="b"/>
            <a:pathLst>
              <a:path w="111125" h="305434">
                <a:moveTo>
                  <a:pt x="55620" y="37748"/>
                </a:moveTo>
                <a:lnTo>
                  <a:pt x="46040" y="53981"/>
                </a:lnTo>
                <a:lnTo>
                  <a:pt x="44703" y="304800"/>
                </a:lnTo>
                <a:lnTo>
                  <a:pt x="63753" y="304901"/>
                </a:lnTo>
                <a:lnTo>
                  <a:pt x="64899" y="90030"/>
                </a:lnTo>
                <a:lnTo>
                  <a:pt x="64978" y="53981"/>
                </a:lnTo>
                <a:lnTo>
                  <a:pt x="55620" y="37748"/>
                </a:lnTo>
                <a:close/>
              </a:path>
              <a:path w="111125" h="305434">
                <a:moveTo>
                  <a:pt x="66647" y="18859"/>
                </a:moveTo>
                <a:lnTo>
                  <a:pt x="46227" y="18859"/>
                </a:lnTo>
                <a:lnTo>
                  <a:pt x="65277" y="18961"/>
                </a:lnTo>
                <a:lnTo>
                  <a:pt x="65090" y="54175"/>
                </a:lnTo>
                <a:lnTo>
                  <a:pt x="91567" y="100101"/>
                </a:lnTo>
                <a:lnTo>
                  <a:pt x="94106" y="104648"/>
                </a:lnTo>
                <a:lnTo>
                  <a:pt x="99949" y="106222"/>
                </a:lnTo>
                <a:lnTo>
                  <a:pt x="109093" y="100965"/>
                </a:lnTo>
                <a:lnTo>
                  <a:pt x="110617" y="95135"/>
                </a:lnTo>
                <a:lnTo>
                  <a:pt x="108076" y="90576"/>
                </a:lnTo>
                <a:lnTo>
                  <a:pt x="66647" y="18859"/>
                </a:lnTo>
                <a:close/>
              </a:path>
              <a:path w="111125" h="305434">
                <a:moveTo>
                  <a:pt x="55752" y="0"/>
                </a:moveTo>
                <a:lnTo>
                  <a:pt x="0" y="94564"/>
                </a:lnTo>
                <a:lnTo>
                  <a:pt x="1524" y="100406"/>
                </a:lnTo>
                <a:lnTo>
                  <a:pt x="5969" y="103073"/>
                </a:lnTo>
                <a:lnTo>
                  <a:pt x="10540" y="105752"/>
                </a:lnTo>
                <a:lnTo>
                  <a:pt x="16382" y="104241"/>
                </a:lnTo>
                <a:lnTo>
                  <a:pt x="46040" y="53981"/>
                </a:lnTo>
                <a:lnTo>
                  <a:pt x="46227" y="18859"/>
                </a:lnTo>
                <a:lnTo>
                  <a:pt x="66647" y="18859"/>
                </a:lnTo>
                <a:lnTo>
                  <a:pt x="55752" y="0"/>
                </a:lnTo>
                <a:close/>
              </a:path>
              <a:path w="111125" h="305434">
                <a:moveTo>
                  <a:pt x="65252" y="23660"/>
                </a:moveTo>
                <a:lnTo>
                  <a:pt x="47498" y="23660"/>
                </a:lnTo>
                <a:lnTo>
                  <a:pt x="63880" y="23749"/>
                </a:lnTo>
                <a:lnTo>
                  <a:pt x="55620" y="37748"/>
                </a:lnTo>
                <a:lnTo>
                  <a:pt x="65090" y="54175"/>
                </a:lnTo>
                <a:lnTo>
                  <a:pt x="65252" y="23660"/>
                </a:lnTo>
                <a:close/>
              </a:path>
              <a:path w="111125" h="305434">
                <a:moveTo>
                  <a:pt x="46227" y="18859"/>
                </a:moveTo>
                <a:lnTo>
                  <a:pt x="46040" y="53981"/>
                </a:lnTo>
                <a:lnTo>
                  <a:pt x="55620" y="37748"/>
                </a:lnTo>
                <a:lnTo>
                  <a:pt x="47498" y="23660"/>
                </a:lnTo>
                <a:lnTo>
                  <a:pt x="65252" y="23660"/>
                </a:lnTo>
                <a:lnTo>
                  <a:pt x="65277" y="18961"/>
                </a:lnTo>
                <a:lnTo>
                  <a:pt x="46227" y="18859"/>
                </a:lnTo>
                <a:close/>
              </a:path>
              <a:path w="111125" h="305434">
                <a:moveTo>
                  <a:pt x="47498" y="23660"/>
                </a:moveTo>
                <a:lnTo>
                  <a:pt x="55620" y="37748"/>
                </a:lnTo>
                <a:lnTo>
                  <a:pt x="63880" y="23749"/>
                </a:lnTo>
                <a:lnTo>
                  <a:pt x="47498" y="23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80250" y="6089650"/>
            <a:ext cx="241300" cy="2413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74650" y="6470650"/>
            <a:ext cx="241300" cy="2413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764540" y="6578600"/>
            <a:ext cx="1668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rbel"/>
                <a:cs typeface="Corbel"/>
              </a:rPr>
              <a:t>SPONSOR/FDA</a:t>
            </a:r>
            <a:r>
              <a:rPr sz="1100" b="1" spc="-45" dirty="0">
                <a:latin typeface="Corbel"/>
                <a:cs typeface="Corbel"/>
              </a:rPr>
              <a:t> </a:t>
            </a:r>
            <a:r>
              <a:rPr sz="1100" b="1" spc="-5" dirty="0">
                <a:latin typeface="Corbel"/>
                <a:cs typeface="Corbel"/>
              </a:rPr>
              <a:t>MEETINGS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965450" y="6546850"/>
            <a:ext cx="241300" cy="24129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3355975" y="6621881"/>
            <a:ext cx="15830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orbel"/>
                <a:cs typeface="Corbel"/>
              </a:rPr>
              <a:t>ADVISORY</a:t>
            </a:r>
            <a:r>
              <a:rPr sz="1100" b="1" spc="-40" dirty="0">
                <a:latin typeface="Corbel"/>
                <a:cs typeface="Corbel"/>
              </a:rPr>
              <a:t> </a:t>
            </a:r>
            <a:r>
              <a:rPr sz="1100" b="1" spc="-5" dirty="0">
                <a:latin typeface="Corbel"/>
                <a:cs typeface="Corbel"/>
              </a:rPr>
              <a:t>COMMITTEES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447800" y="38862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207772" y="0"/>
                </a:moveTo>
                <a:lnTo>
                  <a:pt x="0" y="0"/>
                </a:lnTo>
                <a:lnTo>
                  <a:pt x="0" y="478027"/>
                </a:lnTo>
                <a:lnTo>
                  <a:pt x="609600" y="478027"/>
                </a:lnTo>
                <a:lnTo>
                  <a:pt x="609600" y="609600"/>
                </a:lnTo>
                <a:lnTo>
                  <a:pt x="914400" y="374014"/>
                </a:lnTo>
                <a:lnTo>
                  <a:pt x="779919" y="270129"/>
                </a:lnTo>
                <a:lnTo>
                  <a:pt x="207772" y="270129"/>
                </a:lnTo>
                <a:lnTo>
                  <a:pt x="207772" y="0"/>
                </a:lnTo>
                <a:close/>
              </a:path>
              <a:path w="914400" h="609600">
                <a:moveTo>
                  <a:pt x="609600" y="138556"/>
                </a:moveTo>
                <a:lnTo>
                  <a:pt x="609600" y="270129"/>
                </a:lnTo>
                <a:lnTo>
                  <a:pt x="779919" y="270129"/>
                </a:lnTo>
                <a:lnTo>
                  <a:pt x="609600" y="138556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47800" y="3886200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207772" y="0"/>
                </a:moveTo>
                <a:lnTo>
                  <a:pt x="207772" y="270129"/>
                </a:lnTo>
                <a:lnTo>
                  <a:pt x="609600" y="270129"/>
                </a:lnTo>
                <a:lnTo>
                  <a:pt x="609600" y="138556"/>
                </a:lnTo>
                <a:lnTo>
                  <a:pt x="914400" y="374014"/>
                </a:lnTo>
                <a:lnTo>
                  <a:pt x="609600" y="609600"/>
                </a:lnTo>
                <a:lnTo>
                  <a:pt x="609600" y="478027"/>
                </a:lnTo>
                <a:lnTo>
                  <a:pt x="0" y="478027"/>
                </a:lnTo>
                <a:lnTo>
                  <a:pt x="0" y="0"/>
                </a:lnTo>
                <a:lnTo>
                  <a:pt x="207772" y="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47800" y="4343400"/>
            <a:ext cx="914400" cy="1143000"/>
          </a:xfrm>
          <a:custGeom>
            <a:avLst/>
            <a:gdLst/>
            <a:ahLst/>
            <a:cxnLst/>
            <a:rect l="l" t="t" r="r" b="b"/>
            <a:pathLst>
              <a:path w="914400" h="1143000">
                <a:moveTo>
                  <a:pt x="193929" y="0"/>
                </a:moveTo>
                <a:lnTo>
                  <a:pt x="0" y="0"/>
                </a:lnTo>
                <a:lnTo>
                  <a:pt x="0" y="938657"/>
                </a:lnTo>
                <a:lnTo>
                  <a:pt x="498729" y="938657"/>
                </a:lnTo>
                <a:lnTo>
                  <a:pt x="498729" y="1143000"/>
                </a:lnTo>
                <a:lnTo>
                  <a:pt x="914400" y="841629"/>
                </a:lnTo>
                <a:lnTo>
                  <a:pt x="780747" y="744727"/>
                </a:lnTo>
                <a:lnTo>
                  <a:pt x="193929" y="744727"/>
                </a:lnTo>
                <a:lnTo>
                  <a:pt x="193929" y="0"/>
                </a:lnTo>
                <a:close/>
              </a:path>
              <a:path w="914400" h="1143000">
                <a:moveTo>
                  <a:pt x="498729" y="540257"/>
                </a:moveTo>
                <a:lnTo>
                  <a:pt x="498729" y="744727"/>
                </a:lnTo>
                <a:lnTo>
                  <a:pt x="780747" y="744727"/>
                </a:lnTo>
                <a:lnTo>
                  <a:pt x="498729" y="540257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47800" y="4343400"/>
            <a:ext cx="914400" cy="1143000"/>
          </a:xfrm>
          <a:custGeom>
            <a:avLst/>
            <a:gdLst/>
            <a:ahLst/>
            <a:cxnLst/>
            <a:rect l="l" t="t" r="r" b="b"/>
            <a:pathLst>
              <a:path w="914400" h="1143000">
                <a:moveTo>
                  <a:pt x="193929" y="0"/>
                </a:moveTo>
                <a:lnTo>
                  <a:pt x="193929" y="744727"/>
                </a:lnTo>
                <a:lnTo>
                  <a:pt x="498729" y="744727"/>
                </a:lnTo>
                <a:lnTo>
                  <a:pt x="498729" y="540257"/>
                </a:lnTo>
                <a:lnTo>
                  <a:pt x="914400" y="841629"/>
                </a:lnTo>
                <a:lnTo>
                  <a:pt x="498729" y="1143000"/>
                </a:lnTo>
                <a:lnTo>
                  <a:pt x="498729" y="938657"/>
                </a:lnTo>
                <a:lnTo>
                  <a:pt x="0" y="938657"/>
                </a:lnTo>
                <a:lnTo>
                  <a:pt x="0" y="0"/>
                </a:lnTo>
                <a:lnTo>
                  <a:pt x="193929" y="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91996" y="4003547"/>
            <a:ext cx="1653539" cy="50596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647444" y="4078223"/>
            <a:ext cx="1117092" cy="3992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24000" y="4038600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1042543" y="0"/>
                </a:moveTo>
                <a:lnTo>
                  <a:pt x="1042543" y="95250"/>
                </a:lnTo>
                <a:lnTo>
                  <a:pt x="0" y="95250"/>
                </a:lnTo>
                <a:lnTo>
                  <a:pt x="0" y="285750"/>
                </a:lnTo>
                <a:lnTo>
                  <a:pt x="1042543" y="285750"/>
                </a:lnTo>
                <a:lnTo>
                  <a:pt x="1042543" y="381000"/>
                </a:lnTo>
                <a:lnTo>
                  <a:pt x="1524000" y="190500"/>
                </a:lnTo>
                <a:lnTo>
                  <a:pt x="104254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24000" y="4038600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95250"/>
                </a:moveTo>
                <a:lnTo>
                  <a:pt x="1042543" y="95250"/>
                </a:lnTo>
                <a:lnTo>
                  <a:pt x="1042543" y="0"/>
                </a:lnTo>
                <a:lnTo>
                  <a:pt x="1524000" y="190500"/>
                </a:lnTo>
                <a:lnTo>
                  <a:pt x="1042543" y="381000"/>
                </a:lnTo>
                <a:lnTo>
                  <a:pt x="1042543" y="285750"/>
                </a:lnTo>
                <a:lnTo>
                  <a:pt x="0" y="285750"/>
                </a:lnTo>
                <a:lnTo>
                  <a:pt x="0" y="9525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1744726" y="4124325"/>
            <a:ext cx="8407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orbel"/>
                <a:cs typeface="Corbel"/>
              </a:rPr>
              <a:t>SHORT</a:t>
            </a:r>
            <a:r>
              <a:rPr sz="1100" spc="-40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TERM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491996" y="4917947"/>
            <a:ext cx="2956560" cy="58064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40279" y="4863084"/>
            <a:ext cx="1048512" cy="73456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24000" y="4953000"/>
            <a:ext cx="2819400" cy="457200"/>
          </a:xfrm>
          <a:custGeom>
            <a:avLst/>
            <a:gdLst/>
            <a:ahLst/>
            <a:cxnLst/>
            <a:rect l="l" t="t" r="r" b="b"/>
            <a:pathLst>
              <a:path w="2819400" h="457200">
                <a:moveTo>
                  <a:pt x="1981200" y="0"/>
                </a:moveTo>
                <a:lnTo>
                  <a:pt x="1981200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981200" y="342900"/>
                </a:lnTo>
                <a:lnTo>
                  <a:pt x="1981200" y="457200"/>
                </a:lnTo>
                <a:lnTo>
                  <a:pt x="2819400" y="228600"/>
                </a:lnTo>
                <a:lnTo>
                  <a:pt x="19812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524000" y="4953000"/>
            <a:ext cx="2819400" cy="457200"/>
          </a:xfrm>
          <a:custGeom>
            <a:avLst/>
            <a:gdLst/>
            <a:ahLst/>
            <a:cxnLst/>
            <a:rect l="l" t="t" r="r" b="b"/>
            <a:pathLst>
              <a:path w="2819400" h="457200">
                <a:moveTo>
                  <a:pt x="0" y="114300"/>
                </a:moveTo>
                <a:lnTo>
                  <a:pt x="1981200" y="114300"/>
                </a:lnTo>
                <a:lnTo>
                  <a:pt x="1981200" y="0"/>
                </a:lnTo>
                <a:lnTo>
                  <a:pt x="2819400" y="228600"/>
                </a:lnTo>
                <a:lnTo>
                  <a:pt x="1981200" y="457200"/>
                </a:lnTo>
                <a:lnTo>
                  <a:pt x="19812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484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2338197" y="5077205"/>
            <a:ext cx="7727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orbel"/>
                <a:cs typeface="Corbel"/>
              </a:rPr>
              <a:t>LONG</a:t>
            </a:r>
            <a:r>
              <a:rPr sz="1100" spc="-60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TERM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07719" y="5303520"/>
            <a:ext cx="1487424" cy="54711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74775" y="5312664"/>
            <a:ext cx="1379220" cy="56692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838200" y="5334000"/>
            <a:ext cx="1371600" cy="431165"/>
          </a:xfrm>
          <a:prstGeom prst="rect">
            <a:avLst/>
          </a:prstGeom>
          <a:solidFill>
            <a:srgbClr val="F7F74A"/>
          </a:solidFill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46685" marR="140335" indent="36195">
              <a:lnSpc>
                <a:spcPct val="100000"/>
              </a:lnSpc>
              <a:spcBef>
                <a:spcPts val="300"/>
              </a:spcBef>
            </a:pPr>
            <a:r>
              <a:rPr sz="1100" b="1" spc="-5" dirty="0">
                <a:latin typeface="Corbel"/>
                <a:cs typeface="Corbel"/>
              </a:rPr>
              <a:t>INSTITUTIONAL  </a:t>
            </a:r>
            <a:r>
              <a:rPr sz="1100" b="1" dirty="0">
                <a:latin typeface="Corbel"/>
                <a:cs typeface="Corbel"/>
              </a:rPr>
              <a:t>REVIEW</a:t>
            </a:r>
            <a:r>
              <a:rPr sz="1100" b="1" spc="-105" dirty="0">
                <a:latin typeface="Corbel"/>
                <a:cs typeface="Corbel"/>
              </a:rPr>
              <a:t> </a:t>
            </a:r>
            <a:r>
              <a:rPr sz="1100" b="1" dirty="0">
                <a:latin typeface="Corbel"/>
                <a:cs typeface="Corbel"/>
              </a:rPr>
              <a:t>BOARDS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8077200" y="6019800"/>
            <a:ext cx="1066800" cy="261620"/>
          </a:xfrm>
          <a:custGeom>
            <a:avLst/>
            <a:gdLst/>
            <a:ahLst/>
            <a:cxnLst/>
            <a:rect l="l" t="t" r="r" b="b"/>
            <a:pathLst>
              <a:path w="1066800" h="261620">
                <a:moveTo>
                  <a:pt x="0" y="261607"/>
                </a:moveTo>
                <a:lnTo>
                  <a:pt x="1066800" y="261607"/>
                </a:lnTo>
                <a:lnTo>
                  <a:pt x="1066800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solidFill>
            <a:srgbClr val="B1D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077200" y="6019800"/>
            <a:ext cx="1066800" cy="261620"/>
          </a:xfrm>
          <a:custGeom>
            <a:avLst/>
            <a:gdLst/>
            <a:ahLst/>
            <a:cxnLst/>
            <a:rect l="l" t="t" r="r" b="b"/>
            <a:pathLst>
              <a:path w="1066800" h="261620">
                <a:moveTo>
                  <a:pt x="0" y="261607"/>
                </a:moveTo>
                <a:lnTo>
                  <a:pt x="1066800" y="261607"/>
                </a:lnTo>
                <a:lnTo>
                  <a:pt x="1066800" y="0"/>
                </a:lnTo>
                <a:lnTo>
                  <a:pt x="0" y="0"/>
                </a:lnTo>
                <a:lnTo>
                  <a:pt x="0" y="26160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8325739" y="6045200"/>
            <a:ext cx="5715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latin typeface="Corbel"/>
                <a:cs typeface="Corbel"/>
              </a:rPr>
              <a:t>LA</a:t>
            </a:r>
            <a:r>
              <a:rPr sz="1100" b="1" spc="-5" dirty="0">
                <a:latin typeface="Corbel"/>
                <a:cs typeface="Corbel"/>
              </a:rPr>
              <a:t>U</a:t>
            </a:r>
            <a:r>
              <a:rPr sz="1100" b="1" dirty="0">
                <a:latin typeface="Corbel"/>
                <a:cs typeface="Corbel"/>
              </a:rPr>
              <a:t>NCH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7918450" y="6013450"/>
            <a:ext cx="241300" cy="2413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8460740" y="6443878"/>
            <a:ext cx="146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C0D5EE"/>
                </a:solidFill>
                <a:latin typeface="Corbel"/>
                <a:cs typeface="Corbel"/>
              </a:rPr>
              <a:t>10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85928"/>
            <a:ext cx="3784091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6055" y="18592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322529"/>
            <a:ext cx="3234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/>
              <a:t>IMPORTANT</a:t>
            </a:r>
            <a:r>
              <a:rPr sz="2800" spc="-10" dirty="0"/>
              <a:t> </a:t>
            </a:r>
            <a:r>
              <a:rPr sz="2800" spc="65" dirty="0"/>
              <a:t>TERMS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449564" y="6476304"/>
            <a:ext cx="1720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5400">
                <a:lnSpc>
                  <a:spcPts val="1040"/>
                </a:lnSpc>
              </a:pPr>
              <a:t>11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1164082"/>
            <a:ext cx="6855459" cy="511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3535" algn="just">
              <a:lnSpc>
                <a:spcPct val="100000"/>
              </a:lnSpc>
              <a:spcBef>
                <a:spcPts val="10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INVESTIGATIONAL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NEW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b="1" spc="-15" dirty="0">
                <a:solidFill>
                  <a:srgbClr val="17375D"/>
                </a:solidFill>
                <a:latin typeface="Corbel"/>
                <a:cs typeface="Corbel"/>
              </a:rPr>
              <a:t>(IND):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new drug, antibiotic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drug,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or biological drug  that is used 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investigation. It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also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includes 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biological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product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used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vitro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for  diagnostic</a:t>
            </a:r>
            <a:r>
              <a:rPr sz="1400" spc="-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purposes.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0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INSTITUTIONAL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REVIEW BOARD (IRB):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1.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committee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physicians, statisticians,  researchers, community advocates,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others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that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ensures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that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trial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is ethical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that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rights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of study participants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protected.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All clinical trials 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U.S.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must  be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approved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by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an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IRB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before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begin. 2. Every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institution that conducts or supports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biomedical or behavioral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research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involving human participants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must,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federal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regulation,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have an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IRB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that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initially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approves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periodically reviews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research in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order 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protect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rights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human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participants.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is similar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the Independent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Ethics  Committee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(IEC)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outside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United</a:t>
            </a:r>
            <a:r>
              <a:rPr sz="1400" spc="-1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States.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10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NEW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b="1" spc="-15" dirty="0">
                <a:solidFill>
                  <a:srgbClr val="17375D"/>
                </a:solidFill>
                <a:latin typeface="Corbel"/>
                <a:cs typeface="Corbel"/>
              </a:rPr>
              <a:t>APPLICATION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(NDA):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An application submitted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by the manufacturer of a  drug 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FDA - after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trials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have been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completed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-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for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license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market the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for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specified</a:t>
            </a:r>
            <a:r>
              <a:rPr sz="1400" spc="-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indication.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10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TREATMENT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IND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: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stands for Investigational New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application, which is part of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10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process</a:t>
            </a:r>
            <a:r>
              <a:rPr sz="1400" spc="10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</a:t>
            </a:r>
            <a:r>
              <a:rPr sz="1400" spc="10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get</a:t>
            </a:r>
            <a:r>
              <a:rPr sz="1400" spc="1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approval</a:t>
            </a:r>
            <a:r>
              <a:rPr sz="1400" spc="114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from</a:t>
            </a:r>
            <a:r>
              <a:rPr sz="1400" spc="1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1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FDA</a:t>
            </a:r>
            <a:r>
              <a:rPr sz="1400" spc="10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for</a:t>
            </a:r>
            <a:r>
              <a:rPr sz="1400" spc="1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marketing</a:t>
            </a:r>
            <a:r>
              <a:rPr sz="1400" spc="10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</a:t>
            </a:r>
            <a:r>
              <a:rPr sz="1400" spc="1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new</a:t>
            </a:r>
            <a:r>
              <a:rPr sz="1400" spc="10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prescription</a:t>
            </a:r>
            <a:r>
              <a:rPr sz="1400" spc="1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</a:t>
            </a:r>
            <a:r>
              <a:rPr sz="1400" spc="10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in</a:t>
            </a:r>
            <a:r>
              <a:rPr sz="1400" spc="114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endParaRPr sz="1400">
              <a:latin typeface="Corbel"/>
              <a:cs typeface="Corbel"/>
            </a:endParaRPr>
          </a:p>
          <a:p>
            <a:pPr marL="355600" marR="5080" algn="just">
              <a:lnSpc>
                <a:spcPct val="100000"/>
              </a:lnSpc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U.S.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makes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promising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new drugs available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desperately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ill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participants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as early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development process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possible. </a:t>
            </a:r>
            <a:r>
              <a:rPr sz="1400" spc="-15" dirty="0">
                <a:solidFill>
                  <a:srgbClr val="17375D"/>
                </a:solidFill>
                <a:latin typeface="Corbel"/>
                <a:cs typeface="Corbel"/>
              </a:rPr>
              <a:t>Treatment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INDs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made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available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 participants before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general marketing begins, typically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during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III studies. </a:t>
            </a:r>
            <a:r>
              <a:rPr sz="1400" spc="-45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considered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for a treatment IND 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participant cannot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eligible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be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definitive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</a:t>
            </a:r>
            <a:r>
              <a:rPr sz="1400" spc="-1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trial.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429768"/>
            <a:ext cx="469849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0455" y="42976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66419"/>
            <a:ext cx="4149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5" dirty="0"/>
              <a:t>RATIONAL </a:t>
            </a:r>
            <a:r>
              <a:rPr sz="2800" spc="60" dirty="0"/>
              <a:t>DRUG</a:t>
            </a:r>
            <a:r>
              <a:rPr sz="2800" spc="390" dirty="0"/>
              <a:t> </a:t>
            </a:r>
            <a:r>
              <a:rPr sz="2800" spc="70" dirty="0"/>
              <a:t>DESIGN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449564" y="6476304"/>
            <a:ext cx="1720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5400">
                <a:lnSpc>
                  <a:spcPts val="1040"/>
                </a:lnSpc>
              </a:pPr>
              <a:t>12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1240282"/>
            <a:ext cx="7465059" cy="5109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3535" algn="just">
              <a:lnSpc>
                <a:spcPct val="100000"/>
              </a:lnSpc>
              <a:spcBef>
                <a:spcPts val="10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Drugs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work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interacting with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target </a:t>
            </a: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molecules (receptors)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our bodies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and altering their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activities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way that is beneficial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our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health.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some cases,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effect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drug is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 stimulate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activity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its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target (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an agonist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) while in other cases the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blocks the activity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of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its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target (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an</a:t>
            </a: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antagonist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).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Throughout most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history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of medical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science, new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have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been discovered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though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process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trial-and-error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or simply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through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sheer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luck.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demand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for new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more  effective drugs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has increased,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new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method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development called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Rational Drug Design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has begun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replace the old methods.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rational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design, biologically active compounds are  specifically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designed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or chosen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work with a particular drug target.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Rational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design often  involves the use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molecular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design software, which researchers use 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create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three-dimensional  models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and their biological targets. For this reason,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process is also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known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as  computer-aided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</a:t>
            </a:r>
            <a:r>
              <a:rPr sz="1400" spc="-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design.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There</a:t>
            </a:r>
            <a:r>
              <a:rPr sz="1400" spc="1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are</a:t>
            </a:r>
            <a:r>
              <a:rPr sz="1400" spc="1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two</a:t>
            </a:r>
            <a:r>
              <a:rPr sz="1400" spc="1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major</a:t>
            </a:r>
            <a:r>
              <a:rPr sz="1400" spc="1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types</a:t>
            </a:r>
            <a:r>
              <a:rPr sz="1400" spc="1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</a:t>
            </a:r>
            <a:r>
              <a:rPr sz="1400" spc="1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</a:t>
            </a:r>
            <a:r>
              <a:rPr sz="1400" spc="1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design.</a:t>
            </a:r>
            <a:r>
              <a:rPr sz="1400" spc="1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1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first</a:t>
            </a:r>
            <a:r>
              <a:rPr sz="1400" spc="1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is</a:t>
            </a:r>
            <a:r>
              <a:rPr sz="1400" spc="1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referred</a:t>
            </a:r>
            <a:r>
              <a:rPr sz="1400" spc="1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</a:t>
            </a:r>
            <a:r>
              <a:rPr sz="1400" spc="1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as</a:t>
            </a:r>
            <a:r>
              <a:rPr sz="1400" spc="1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ligand-based</a:t>
            </a:r>
            <a:r>
              <a:rPr sz="1400" b="1" spc="114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drug</a:t>
            </a:r>
            <a:r>
              <a:rPr sz="1400" b="1" spc="1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design</a:t>
            </a:r>
            <a:endParaRPr sz="14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second,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structure-based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drug</a:t>
            </a:r>
            <a:r>
              <a:rPr sz="1400" b="1" spc="-9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design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645160" marR="5080" indent="-283845" algn="just">
              <a:lnSpc>
                <a:spcPct val="100000"/>
              </a:lnSpc>
              <a:spcBef>
                <a:spcPts val="5"/>
              </a:spcBef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Ligand based </a:t>
            </a:r>
            <a:r>
              <a:rPr sz="1200" b="1" dirty="0">
                <a:solidFill>
                  <a:srgbClr val="17375D"/>
                </a:solidFill>
                <a:latin typeface="Corbel"/>
                <a:cs typeface="Corbel"/>
              </a:rPr>
              <a:t>-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Ligand-based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design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(or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indirect </a:t>
            </a:r>
            <a:r>
              <a:rPr sz="1200" b="1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design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) relies on knowledge of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other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molecules  that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bind 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the biological target of interest. These other molecules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may be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used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derive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pharmacophore 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model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which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defines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minimum necessary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structural characteristics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molecule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must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possess in order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to  bind 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200" spc="-4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target.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6350" indent="-283845" algn="just">
              <a:lnSpc>
                <a:spcPct val="100000"/>
              </a:lnSpc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Structure based </a:t>
            </a:r>
            <a:r>
              <a:rPr sz="1200" b="1" dirty="0">
                <a:solidFill>
                  <a:srgbClr val="17375D"/>
                </a:solidFill>
                <a:latin typeface="Corbel"/>
                <a:cs typeface="Corbel"/>
              </a:rPr>
              <a:t>-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Structure-based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design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(or </a:t>
            </a:r>
            <a:r>
              <a:rPr sz="1200" b="1" dirty="0">
                <a:solidFill>
                  <a:srgbClr val="17375D"/>
                </a:solidFill>
                <a:latin typeface="Corbel"/>
                <a:cs typeface="Corbel"/>
              </a:rPr>
              <a:t>direct drug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design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)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relies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on knowledge of the three  dimensional structure of the biological target obtained through methods such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as x-ray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crystallography </a:t>
            </a:r>
            <a:r>
              <a:rPr sz="1200" spc="-20" dirty="0">
                <a:solidFill>
                  <a:srgbClr val="17375D"/>
                </a:solidFill>
                <a:latin typeface="Corbel"/>
                <a:cs typeface="Corbel"/>
              </a:rPr>
              <a:t>or 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NMR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 spectroscopy.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224027"/>
            <a:ext cx="8372856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4819" y="224027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360629"/>
            <a:ext cx="7815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>
                <a:solidFill>
                  <a:srgbClr val="17375D"/>
                </a:solidFill>
                <a:latin typeface="Corbel"/>
                <a:cs typeface="Corbel"/>
              </a:rPr>
              <a:t>EXAMPLE </a:t>
            </a:r>
            <a:r>
              <a:rPr sz="2800" spc="4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2800" spc="35" dirty="0">
                <a:solidFill>
                  <a:srgbClr val="17375D"/>
                </a:solidFill>
                <a:latin typeface="Corbel"/>
                <a:cs typeface="Corbel"/>
              </a:rPr>
              <a:t>AN </a:t>
            </a:r>
            <a:r>
              <a:rPr sz="2800" spc="75" dirty="0">
                <a:solidFill>
                  <a:srgbClr val="17375D"/>
                </a:solidFill>
                <a:latin typeface="Corbel"/>
                <a:cs typeface="Corbel"/>
              </a:rPr>
              <a:t>ANTICANCER </a:t>
            </a:r>
            <a:r>
              <a:rPr sz="2800" spc="6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2800" spc="40" dirty="0">
                <a:solidFill>
                  <a:srgbClr val="17375D"/>
                </a:solidFill>
                <a:latin typeface="Corbel"/>
                <a:cs typeface="Corbel"/>
              </a:rPr>
              <a:t>IN</a:t>
            </a:r>
            <a:r>
              <a:rPr sz="2800" spc="58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2800" spc="65" dirty="0">
                <a:solidFill>
                  <a:srgbClr val="17375D"/>
                </a:solidFill>
                <a:latin typeface="Corbel"/>
                <a:cs typeface="Corbel"/>
              </a:rPr>
              <a:t>ACTION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008634"/>
            <a:ext cx="7922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rbel"/>
                <a:cs typeface="Corbel"/>
              </a:rPr>
              <a:t>Mechanism </a:t>
            </a:r>
            <a:r>
              <a:rPr sz="1800" b="1" dirty="0">
                <a:latin typeface="Corbel"/>
                <a:cs typeface="Corbel"/>
              </a:rPr>
              <a:t>of </a:t>
            </a:r>
            <a:r>
              <a:rPr sz="1800" b="1" spc="-5" dirty="0">
                <a:latin typeface="Corbel"/>
                <a:cs typeface="Corbel"/>
              </a:rPr>
              <a:t>Action </a:t>
            </a:r>
            <a:r>
              <a:rPr sz="1800" b="1" dirty="0">
                <a:latin typeface="Corbel"/>
                <a:cs typeface="Corbel"/>
              </a:rPr>
              <a:t>- </a:t>
            </a:r>
            <a:r>
              <a:rPr sz="1800" b="1" spc="-5" dirty="0">
                <a:latin typeface="Corbel"/>
                <a:cs typeface="Corbel"/>
              </a:rPr>
              <a:t>Imatinib mesylate </a:t>
            </a:r>
            <a:r>
              <a:rPr sz="1800" b="1" spc="-15" dirty="0">
                <a:latin typeface="Corbel"/>
                <a:cs typeface="Corbel"/>
              </a:rPr>
              <a:t>(Gleevec) </a:t>
            </a:r>
            <a:r>
              <a:rPr sz="1800" b="1" dirty="0">
                <a:latin typeface="Corbel"/>
                <a:cs typeface="Corbel"/>
              </a:rPr>
              <a:t>in </a:t>
            </a:r>
            <a:r>
              <a:rPr sz="1800" b="1" spc="-5" dirty="0">
                <a:latin typeface="Corbel"/>
                <a:cs typeface="Corbel"/>
              </a:rPr>
              <a:t>Chronic Myeloid</a:t>
            </a:r>
            <a:r>
              <a:rPr sz="1800" b="1" spc="-25" dirty="0">
                <a:latin typeface="Corbel"/>
                <a:cs typeface="Corbel"/>
              </a:rPr>
              <a:t> </a:t>
            </a:r>
            <a:r>
              <a:rPr sz="1800" b="1" spc="-5" dirty="0">
                <a:latin typeface="Corbel"/>
                <a:cs typeface="Corbel"/>
              </a:rPr>
              <a:t>Leukemia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7800" y="1676400"/>
            <a:ext cx="6096000" cy="457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49564" y="6476304"/>
            <a:ext cx="1720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5400">
                <a:lnSpc>
                  <a:spcPts val="1040"/>
                </a:lnSpc>
              </a:pPr>
              <a:t>13</a:t>
            </a:fld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179" y="355091"/>
            <a:ext cx="4692396" cy="787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6655" y="355091"/>
            <a:ext cx="620268" cy="787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04003" y="355091"/>
            <a:ext cx="3700272" cy="787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01356" y="355091"/>
            <a:ext cx="579120" cy="787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478028"/>
            <a:ext cx="75139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65" dirty="0"/>
              <a:t>STRATEGIES </a:t>
            </a:r>
            <a:r>
              <a:rPr sz="2500" spc="40" dirty="0"/>
              <a:t>OF </a:t>
            </a:r>
            <a:r>
              <a:rPr sz="2500" spc="85" dirty="0"/>
              <a:t>STRUCTURE-BASED </a:t>
            </a:r>
            <a:r>
              <a:rPr sz="2500" spc="65" dirty="0"/>
              <a:t>DRUG</a:t>
            </a:r>
            <a:r>
              <a:rPr sz="2500" spc="525" dirty="0"/>
              <a:t> </a:t>
            </a:r>
            <a:r>
              <a:rPr sz="2500" spc="75" dirty="0"/>
              <a:t>DESIGN</a:t>
            </a:r>
            <a:endParaRPr sz="2500"/>
          </a:p>
        </p:txBody>
      </p:sp>
      <p:sp>
        <p:nvSpPr>
          <p:cNvPr id="9" name="object 9"/>
          <p:cNvSpPr txBox="1"/>
          <p:nvPr/>
        </p:nvSpPr>
        <p:spPr>
          <a:xfrm>
            <a:off x="1246428" y="1388109"/>
            <a:ext cx="1029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Corbel"/>
                <a:cs typeface="Corbel"/>
              </a:rPr>
              <a:t>STRATEGY</a:t>
            </a:r>
            <a:r>
              <a:rPr sz="1400" b="1" spc="-125" dirty="0">
                <a:latin typeface="Corbel"/>
                <a:cs typeface="Corbel"/>
              </a:rPr>
              <a:t> </a:t>
            </a:r>
            <a:r>
              <a:rPr sz="1400" b="1" dirty="0">
                <a:latin typeface="Corbel"/>
                <a:cs typeface="Corbel"/>
              </a:rPr>
              <a:t>A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4960" y="1388109"/>
            <a:ext cx="10306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Corbel"/>
                <a:cs typeface="Corbel"/>
              </a:rPr>
              <a:t>STRATEGY</a:t>
            </a:r>
            <a:r>
              <a:rPr sz="1400" b="1" spc="-70" dirty="0">
                <a:latin typeface="Corbel"/>
                <a:cs typeface="Corbel"/>
              </a:rPr>
              <a:t> </a:t>
            </a:r>
            <a:r>
              <a:rPr sz="1400" b="1" dirty="0">
                <a:latin typeface="Corbel"/>
                <a:cs typeface="Corbel"/>
              </a:rPr>
              <a:t>B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9622" y="3435476"/>
            <a:ext cx="2311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orbel"/>
                <a:cs typeface="Corbel"/>
              </a:rPr>
              <a:t>NO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340" y="3936872"/>
            <a:ext cx="23050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rbel"/>
                <a:cs typeface="Corbel"/>
              </a:rPr>
              <a:t>NO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22416" y="3936872"/>
            <a:ext cx="273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orbel"/>
                <a:cs typeface="Corbel"/>
              </a:rPr>
              <a:t>YES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28189" y="4708397"/>
            <a:ext cx="274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orbel"/>
                <a:cs typeface="Corbel"/>
              </a:rPr>
              <a:t>Y</a:t>
            </a:r>
            <a:r>
              <a:rPr sz="1100" b="1" dirty="0">
                <a:latin typeface="Corbel"/>
                <a:cs typeface="Corbel"/>
              </a:rPr>
              <a:t>ES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93360" y="4708397"/>
            <a:ext cx="273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orbel"/>
                <a:cs typeface="Corbel"/>
              </a:rPr>
              <a:t>YES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38009" y="4708397"/>
            <a:ext cx="231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rbel"/>
                <a:cs typeface="Corbel"/>
              </a:rPr>
              <a:t>NO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4400" y="1752600"/>
            <a:ext cx="1676400" cy="533400"/>
          </a:xfrm>
          <a:custGeom>
            <a:avLst/>
            <a:gdLst/>
            <a:ahLst/>
            <a:cxnLst/>
            <a:rect l="l" t="t" r="r" b="b"/>
            <a:pathLst>
              <a:path w="1676400" h="533400">
                <a:moveTo>
                  <a:pt x="1587500" y="0"/>
                </a:moveTo>
                <a:lnTo>
                  <a:pt x="88900" y="0"/>
                </a:lnTo>
                <a:lnTo>
                  <a:pt x="54296" y="6979"/>
                </a:lnTo>
                <a:lnTo>
                  <a:pt x="26038" y="26019"/>
                </a:lnTo>
                <a:lnTo>
                  <a:pt x="6986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25"/>
                </a:lnTo>
                <a:lnTo>
                  <a:pt x="26038" y="507380"/>
                </a:lnTo>
                <a:lnTo>
                  <a:pt x="54296" y="526420"/>
                </a:lnTo>
                <a:lnTo>
                  <a:pt x="88900" y="533400"/>
                </a:lnTo>
                <a:lnTo>
                  <a:pt x="1587500" y="533400"/>
                </a:lnTo>
                <a:lnTo>
                  <a:pt x="1622125" y="526420"/>
                </a:lnTo>
                <a:lnTo>
                  <a:pt x="1650380" y="507380"/>
                </a:lnTo>
                <a:lnTo>
                  <a:pt x="1669420" y="479125"/>
                </a:lnTo>
                <a:lnTo>
                  <a:pt x="1676400" y="444500"/>
                </a:lnTo>
                <a:lnTo>
                  <a:pt x="1676400" y="88900"/>
                </a:lnTo>
                <a:lnTo>
                  <a:pt x="1669420" y="54274"/>
                </a:lnTo>
                <a:lnTo>
                  <a:pt x="1650380" y="26019"/>
                </a:lnTo>
                <a:lnTo>
                  <a:pt x="1622125" y="6979"/>
                </a:lnTo>
                <a:lnTo>
                  <a:pt x="1587500" y="0"/>
                </a:lnTo>
                <a:close/>
              </a:path>
            </a:pathLst>
          </a:custGeom>
          <a:solidFill>
            <a:srgbClr val="CCE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" y="1752600"/>
            <a:ext cx="1676400" cy="533400"/>
          </a:xfrm>
          <a:custGeom>
            <a:avLst/>
            <a:gdLst/>
            <a:ahLst/>
            <a:cxnLst/>
            <a:rect l="l" t="t" r="r" b="b"/>
            <a:pathLst>
              <a:path w="1676400" h="533400">
                <a:moveTo>
                  <a:pt x="0" y="88900"/>
                </a:moveTo>
                <a:lnTo>
                  <a:pt x="6986" y="54274"/>
                </a:lnTo>
                <a:lnTo>
                  <a:pt x="26038" y="26019"/>
                </a:lnTo>
                <a:lnTo>
                  <a:pt x="54296" y="6979"/>
                </a:lnTo>
                <a:lnTo>
                  <a:pt x="88900" y="0"/>
                </a:lnTo>
                <a:lnTo>
                  <a:pt x="1587500" y="0"/>
                </a:lnTo>
                <a:lnTo>
                  <a:pt x="1622125" y="6979"/>
                </a:lnTo>
                <a:lnTo>
                  <a:pt x="1650380" y="26019"/>
                </a:lnTo>
                <a:lnTo>
                  <a:pt x="1669420" y="54274"/>
                </a:lnTo>
                <a:lnTo>
                  <a:pt x="1676400" y="88900"/>
                </a:lnTo>
                <a:lnTo>
                  <a:pt x="1676400" y="444500"/>
                </a:lnTo>
                <a:lnTo>
                  <a:pt x="1669420" y="479125"/>
                </a:lnTo>
                <a:lnTo>
                  <a:pt x="1650380" y="507380"/>
                </a:lnTo>
                <a:lnTo>
                  <a:pt x="1622125" y="526420"/>
                </a:lnTo>
                <a:lnTo>
                  <a:pt x="1587500" y="533400"/>
                </a:lnTo>
                <a:lnTo>
                  <a:pt x="88900" y="533400"/>
                </a:lnTo>
                <a:lnTo>
                  <a:pt x="54296" y="526420"/>
                </a:lnTo>
                <a:lnTo>
                  <a:pt x="26038" y="507380"/>
                </a:lnTo>
                <a:lnTo>
                  <a:pt x="6986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62634" y="1830451"/>
            <a:ext cx="137985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orbel"/>
                <a:cs typeface="Corbel"/>
              </a:rPr>
              <a:t>PHARMACOPHORE**  IDENTIFICATION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0600" y="27432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1435100" y="0"/>
                </a:moveTo>
                <a:lnTo>
                  <a:pt x="88900" y="0"/>
                </a:lnTo>
                <a:lnTo>
                  <a:pt x="54296" y="6979"/>
                </a:lnTo>
                <a:lnTo>
                  <a:pt x="26038" y="26019"/>
                </a:lnTo>
                <a:lnTo>
                  <a:pt x="6986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25"/>
                </a:lnTo>
                <a:lnTo>
                  <a:pt x="26038" y="507380"/>
                </a:lnTo>
                <a:lnTo>
                  <a:pt x="54296" y="526420"/>
                </a:lnTo>
                <a:lnTo>
                  <a:pt x="88900" y="533400"/>
                </a:lnTo>
                <a:lnTo>
                  <a:pt x="1435100" y="533400"/>
                </a:lnTo>
                <a:lnTo>
                  <a:pt x="1469725" y="526420"/>
                </a:lnTo>
                <a:lnTo>
                  <a:pt x="1497980" y="507380"/>
                </a:lnTo>
                <a:lnTo>
                  <a:pt x="1517020" y="479125"/>
                </a:lnTo>
                <a:lnTo>
                  <a:pt x="1524000" y="444500"/>
                </a:lnTo>
                <a:lnTo>
                  <a:pt x="1524000" y="88900"/>
                </a:lnTo>
                <a:lnTo>
                  <a:pt x="1517020" y="54274"/>
                </a:lnTo>
                <a:lnTo>
                  <a:pt x="1497980" y="26019"/>
                </a:lnTo>
                <a:lnTo>
                  <a:pt x="1469725" y="6979"/>
                </a:lnTo>
                <a:lnTo>
                  <a:pt x="14351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0600" y="27432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0" y="88900"/>
                </a:moveTo>
                <a:lnTo>
                  <a:pt x="6986" y="54274"/>
                </a:lnTo>
                <a:lnTo>
                  <a:pt x="26038" y="26019"/>
                </a:lnTo>
                <a:lnTo>
                  <a:pt x="54296" y="6979"/>
                </a:lnTo>
                <a:lnTo>
                  <a:pt x="88900" y="0"/>
                </a:lnTo>
                <a:lnTo>
                  <a:pt x="1435100" y="0"/>
                </a:lnTo>
                <a:lnTo>
                  <a:pt x="1469725" y="6979"/>
                </a:lnTo>
                <a:lnTo>
                  <a:pt x="1497980" y="26019"/>
                </a:lnTo>
                <a:lnTo>
                  <a:pt x="1517020" y="54274"/>
                </a:lnTo>
                <a:lnTo>
                  <a:pt x="1524000" y="88900"/>
                </a:lnTo>
                <a:lnTo>
                  <a:pt x="1524000" y="444500"/>
                </a:lnTo>
                <a:lnTo>
                  <a:pt x="1517020" y="479125"/>
                </a:lnTo>
                <a:lnTo>
                  <a:pt x="1497980" y="507380"/>
                </a:lnTo>
                <a:lnTo>
                  <a:pt x="1469725" y="526420"/>
                </a:lnTo>
                <a:lnTo>
                  <a:pt x="1435100" y="533400"/>
                </a:lnTo>
                <a:lnTo>
                  <a:pt x="88900" y="533400"/>
                </a:lnTo>
                <a:lnTo>
                  <a:pt x="54296" y="526420"/>
                </a:lnTo>
                <a:lnTo>
                  <a:pt x="26038" y="507380"/>
                </a:lnTo>
                <a:lnTo>
                  <a:pt x="6986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35786" y="2821051"/>
            <a:ext cx="12331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orbel"/>
                <a:cs typeface="Corbel"/>
              </a:rPr>
              <a:t>PH</a:t>
            </a:r>
            <a:r>
              <a:rPr sz="1100" b="1" spc="-10" dirty="0">
                <a:latin typeface="Corbel"/>
                <a:cs typeface="Corbel"/>
              </a:rPr>
              <a:t>A</a:t>
            </a:r>
            <a:r>
              <a:rPr sz="1100" b="1" dirty="0">
                <a:latin typeface="Corbel"/>
                <a:cs typeface="Corbel"/>
              </a:rPr>
              <a:t>RMAC</a:t>
            </a:r>
            <a:r>
              <a:rPr sz="1100" b="1" spc="5" dirty="0">
                <a:latin typeface="Corbel"/>
                <a:cs typeface="Corbel"/>
              </a:rPr>
              <a:t>O</a:t>
            </a:r>
            <a:r>
              <a:rPr sz="1100" b="1" spc="-5" dirty="0">
                <a:latin typeface="Corbel"/>
                <a:cs typeface="Corbel"/>
              </a:rPr>
              <a:t>PHO</a:t>
            </a:r>
            <a:r>
              <a:rPr sz="1100" b="1" dirty="0">
                <a:latin typeface="Corbel"/>
                <a:cs typeface="Corbel"/>
              </a:rPr>
              <a:t>RE</a:t>
            </a:r>
            <a:endParaRPr sz="1100">
              <a:latin typeface="Corbel"/>
              <a:cs typeface="Corbel"/>
            </a:endParaRPr>
          </a:p>
          <a:p>
            <a:pPr marL="635" algn="ctr">
              <a:lnSpc>
                <a:spcPct val="100000"/>
              </a:lnSpc>
            </a:pPr>
            <a:r>
              <a:rPr sz="1100" b="1" spc="-5" dirty="0">
                <a:latin typeface="Corbel"/>
                <a:cs typeface="Corbel"/>
              </a:rPr>
              <a:t>MODIFICATION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6800" y="5105400"/>
            <a:ext cx="1447800" cy="533400"/>
          </a:xfrm>
          <a:custGeom>
            <a:avLst/>
            <a:gdLst/>
            <a:ahLst/>
            <a:cxnLst/>
            <a:rect l="l" t="t" r="r" b="b"/>
            <a:pathLst>
              <a:path w="1447800" h="533400">
                <a:moveTo>
                  <a:pt x="1358900" y="0"/>
                </a:moveTo>
                <a:lnTo>
                  <a:pt x="88900" y="0"/>
                </a:lnTo>
                <a:lnTo>
                  <a:pt x="54296" y="6979"/>
                </a:lnTo>
                <a:lnTo>
                  <a:pt x="26038" y="26019"/>
                </a:lnTo>
                <a:lnTo>
                  <a:pt x="6986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86" y="479103"/>
                </a:lnTo>
                <a:lnTo>
                  <a:pt x="26038" y="507361"/>
                </a:lnTo>
                <a:lnTo>
                  <a:pt x="54296" y="526413"/>
                </a:lnTo>
                <a:lnTo>
                  <a:pt x="88900" y="533400"/>
                </a:lnTo>
                <a:lnTo>
                  <a:pt x="1358900" y="533400"/>
                </a:lnTo>
                <a:lnTo>
                  <a:pt x="1393525" y="526413"/>
                </a:lnTo>
                <a:lnTo>
                  <a:pt x="1421780" y="507361"/>
                </a:lnTo>
                <a:lnTo>
                  <a:pt x="1440820" y="479103"/>
                </a:lnTo>
                <a:lnTo>
                  <a:pt x="1447800" y="444500"/>
                </a:lnTo>
                <a:lnTo>
                  <a:pt x="1447800" y="88900"/>
                </a:lnTo>
                <a:lnTo>
                  <a:pt x="1440820" y="54274"/>
                </a:lnTo>
                <a:lnTo>
                  <a:pt x="1421780" y="26019"/>
                </a:lnTo>
                <a:lnTo>
                  <a:pt x="1393525" y="6979"/>
                </a:lnTo>
                <a:lnTo>
                  <a:pt x="13589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6800" y="5105400"/>
            <a:ext cx="1447800" cy="533400"/>
          </a:xfrm>
          <a:custGeom>
            <a:avLst/>
            <a:gdLst/>
            <a:ahLst/>
            <a:cxnLst/>
            <a:rect l="l" t="t" r="r" b="b"/>
            <a:pathLst>
              <a:path w="1447800" h="533400">
                <a:moveTo>
                  <a:pt x="0" y="88900"/>
                </a:moveTo>
                <a:lnTo>
                  <a:pt x="6986" y="54274"/>
                </a:lnTo>
                <a:lnTo>
                  <a:pt x="26038" y="26019"/>
                </a:lnTo>
                <a:lnTo>
                  <a:pt x="54296" y="6979"/>
                </a:lnTo>
                <a:lnTo>
                  <a:pt x="88900" y="0"/>
                </a:lnTo>
                <a:lnTo>
                  <a:pt x="1358900" y="0"/>
                </a:lnTo>
                <a:lnTo>
                  <a:pt x="1393525" y="6979"/>
                </a:lnTo>
                <a:lnTo>
                  <a:pt x="1421780" y="26019"/>
                </a:lnTo>
                <a:lnTo>
                  <a:pt x="1440820" y="54274"/>
                </a:lnTo>
                <a:lnTo>
                  <a:pt x="1447800" y="88900"/>
                </a:lnTo>
                <a:lnTo>
                  <a:pt x="1447800" y="444500"/>
                </a:lnTo>
                <a:lnTo>
                  <a:pt x="1440820" y="479103"/>
                </a:lnTo>
                <a:lnTo>
                  <a:pt x="1421780" y="507361"/>
                </a:lnTo>
                <a:lnTo>
                  <a:pt x="1393525" y="526413"/>
                </a:lnTo>
                <a:lnTo>
                  <a:pt x="1358900" y="533400"/>
                </a:lnTo>
                <a:lnTo>
                  <a:pt x="88900" y="533400"/>
                </a:lnTo>
                <a:lnTo>
                  <a:pt x="54296" y="526413"/>
                </a:lnTo>
                <a:lnTo>
                  <a:pt x="26038" y="507361"/>
                </a:lnTo>
                <a:lnTo>
                  <a:pt x="6986" y="479103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08938" y="5267705"/>
            <a:ext cx="1162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orbel"/>
                <a:cs typeface="Corbel"/>
              </a:rPr>
              <a:t>POTENTIAL</a:t>
            </a:r>
            <a:r>
              <a:rPr sz="1100" b="1" spc="-50" dirty="0">
                <a:latin typeface="Corbel"/>
                <a:cs typeface="Corbel"/>
              </a:rPr>
              <a:t> </a:t>
            </a:r>
            <a:r>
              <a:rPr sz="1100" b="1" dirty="0">
                <a:latin typeface="Corbel"/>
                <a:cs typeface="Corbel"/>
              </a:rPr>
              <a:t>DRUG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8200" y="3810000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914400" y="0"/>
                </a:moveTo>
                <a:lnTo>
                  <a:pt x="0" y="381000"/>
                </a:lnTo>
                <a:lnTo>
                  <a:pt x="914400" y="762000"/>
                </a:lnTo>
                <a:lnTo>
                  <a:pt x="1828800" y="3810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8200" y="3810000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0" y="381000"/>
                </a:moveTo>
                <a:lnTo>
                  <a:pt x="914400" y="0"/>
                </a:lnTo>
                <a:lnTo>
                  <a:pt x="1828800" y="381000"/>
                </a:lnTo>
                <a:lnTo>
                  <a:pt x="914400" y="762000"/>
                </a:lnTo>
                <a:lnTo>
                  <a:pt x="0" y="3810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97888" y="4002404"/>
            <a:ext cx="7092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rbel"/>
                <a:cs typeface="Corbel"/>
              </a:rPr>
              <a:t>FIT FOR  RECE</a:t>
            </a:r>
            <a:r>
              <a:rPr sz="1100" b="1" spc="-5" dirty="0">
                <a:latin typeface="Corbel"/>
                <a:cs typeface="Corbel"/>
              </a:rPr>
              <a:t>P</a:t>
            </a:r>
            <a:r>
              <a:rPr sz="1100" b="1" spc="-10" dirty="0">
                <a:latin typeface="Corbel"/>
                <a:cs typeface="Corbel"/>
              </a:rPr>
              <a:t>T</a:t>
            </a:r>
            <a:r>
              <a:rPr sz="1100" b="1" dirty="0">
                <a:latin typeface="Corbel"/>
                <a:cs typeface="Corbel"/>
              </a:rPr>
              <a:t>OR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76400" y="23622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76400" y="23622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228600"/>
                </a:moveTo>
                <a:lnTo>
                  <a:pt x="38100" y="2286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228600"/>
                </a:lnTo>
                <a:lnTo>
                  <a:pt x="152400" y="228600"/>
                </a:lnTo>
                <a:lnTo>
                  <a:pt x="76200" y="3048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76400" y="33528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6400" y="33528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228600"/>
                </a:moveTo>
                <a:lnTo>
                  <a:pt x="38100" y="2286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228600"/>
                </a:lnTo>
                <a:lnTo>
                  <a:pt x="152400" y="228600"/>
                </a:lnTo>
                <a:lnTo>
                  <a:pt x="76200" y="3048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76400" y="47244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76400" y="47244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228600"/>
                </a:moveTo>
                <a:lnTo>
                  <a:pt x="38100" y="2286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228600"/>
                </a:lnTo>
                <a:lnTo>
                  <a:pt x="152400" y="228600"/>
                </a:lnTo>
                <a:lnTo>
                  <a:pt x="76200" y="3048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3048000"/>
            <a:ext cx="304800" cy="1219200"/>
          </a:xfrm>
          <a:custGeom>
            <a:avLst/>
            <a:gdLst/>
            <a:ahLst/>
            <a:cxnLst/>
            <a:rect l="l" t="t" r="r" b="b"/>
            <a:pathLst>
              <a:path w="304800" h="1219200">
                <a:moveTo>
                  <a:pt x="114300" y="76200"/>
                </a:moveTo>
                <a:lnTo>
                  <a:pt x="38100" y="76200"/>
                </a:lnTo>
                <a:lnTo>
                  <a:pt x="38100" y="1219200"/>
                </a:lnTo>
                <a:lnTo>
                  <a:pt x="304800" y="1219200"/>
                </a:lnTo>
                <a:lnTo>
                  <a:pt x="304800" y="1143000"/>
                </a:lnTo>
                <a:lnTo>
                  <a:pt x="114300" y="1143000"/>
                </a:lnTo>
                <a:lnTo>
                  <a:pt x="114300" y="76200"/>
                </a:lnTo>
                <a:close/>
              </a:path>
              <a:path w="304800" h="1219200">
                <a:moveTo>
                  <a:pt x="76200" y="0"/>
                </a:moveTo>
                <a:lnTo>
                  <a:pt x="0" y="762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400" y="3048000"/>
            <a:ext cx="304800" cy="1219200"/>
          </a:xfrm>
          <a:custGeom>
            <a:avLst/>
            <a:gdLst/>
            <a:ahLst/>
            <a:cxnLst/>
            <a:rect l="l" t="t" r="r" b="b"/>
            <a:pathLst>
              <a:path w="304800" h="1219200">
                <a:moveTo>
                  <a:pt x="304800" y="1143000"/>
                </a:moveTo>
                <a:lnTo>
                  <a:pt x="114300" y="1143000"/>
                </a:lnTo>
                <a:lnTo>
                  <a:pt x="114300" y="76200"/>
                </a:lnTo>
                <a:lnTo>
                  <a:pt x="152400" y="76200"/>
                </a:lnTo>
                <a:lnTo>
                  <a:pt x="76200" y="0"/>
                </a:lnTo>
                <a:lnTo>
                  <a:pt x="0" y="76200"/>
                </a:lnTo>
                <a:lnTo>
                  <a:pt x="38100" y="76200"/>
                </a:lnTo>
                <a:lnTo>
                  <a:pt x="38100" y="1219200"/>
                </a:lnTo>
                <a:lnTo>
                  <a:pt x="304800" y="1219200"/>
                </a:lnTo>
                <a:lnTo>
                  <a:pt x="304800" y="1143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600" y="29718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304800" y="0"/>
                </a:moveTo>
                <a:lnTo>
                  <a:pt x="3048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304800" y="114300"/>
                </a:lnTo>
                <a:lnTo>
                  <a:pt x="304800" y="152400"/>
                </a:lnTo>
                <a:lnTo>
                  <a:pt x="381000" y="76200"/>
                </a:lnTo>
                <a:lnTo>
                  <a:pt x="304800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9600" y="29718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38100"/>
                </a:moveTo>
                <a:lnTo>
                  <a:pt x="304800" y="38100"/>
                </a:lnTo>
                <a:lnTo>
                  <a:pt x="304800" y="0"/>
                </a:lnTo>
                <a:lnTo>
                  <a:pt x="381000" y="76200"/>
                </a:lnTo>
                <a:lnTo>
                  <a:pt x="304800" y="152400"/>
                </a:lnTo>
                <a:lnTo>
                  <a:pt x="3048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6200" y="53340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14351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03"/>
                </a:lnTo>
                <a:lnTo>
                  <a:pt x="26019" y="507361"/>
                </a:lnTo>
                <a:lnTo>
                  <a:pt x="54274" y="526413"/>
                </a:lnTo>
                <a:lnTo>
                  <a:pt x="88900" y="533400"/>
                </a:lnTo>
                <a:lnTo>
                  <a:pt x="1435100" y="533400"/>
                </a:lnTo>
                <a:lnTo>
                  <a:pt x="1469725" y="526413"/>
                </a:lnTo>
                <a:lnTo>
                  <a:pt x="1497980" y="507361"/>
                </a:lnTo>
                <a:lnTo>
                  <a:pt x="1517020" y="479103"/>
                </a:lnTo>
                <a:lnTo>
                  <a:pt x="1524000" y="444500"/>
                </a:lnTo>
                <a:lnTo>
                  <a:pt x="1524000" y="88900"/>
                </a:lnTo>
                <a:lnTo>
                  <a:pt x="1517020" y="54274"/>
                </a:lnTo>
                <a:lnTo>
                  <a:pt x="1497980" y="26019"/>
                </a:lnTo>
                <a:lnTo>
                  <a:pt x="1469725" y="6979"/>
                </a:lnTo>
                <a:lnTo>
                  <a:pt x="14351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86200" y="53340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435100" y="0"/>
                </a:lnTo>
                <a:lnTo>
                  <a:pt x="1469725" y="6979"/>
                </a:lnTo>
                <a:lnTo>
                  <a:pt x="1497980" y="26019"/>
                </a:lnTo>
                <a:lnTo>
                  <a:pt x="1517020" y="54274"/>
                </a:lnTo>
                <a:lnTo>
                  <a:pt x="1524000" y="88900"/>
                </a:lnTo>
                <a:lnTo>
                  <a:pt x="1524000" y="444500"/>
                </a:lnTo>
                <a:lnTo>
                  <a:pt x="1517020" y="479103"/>
                </a:lnTo>
                <a:lnTo>
                  <a:pt x="1497980" y="507361"/>
                </a:lnTo>
                <a:lnTo>
                  <a:pt x="1469725" y="526413"/>
                </a:lnTo>
                <a:lnTo>
                  <a:pt x="1435100" y="533400"/>
                </a:lnTo>
                <a:lnTo>
                  <a:pt x="88900" y="533400"/>
                </a:lnTo>
                <a:lnTo>
                  <a:pt x="54274" y="526413"/>
                </a:lnTo>
                <a:lnTo>
                  <a:pt x="26019" y="507361"/>
                </a:lnTo>
                <a:lnTo>
                  <a:pt x="6979" y="479103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067047" y="5496255"/>
            <a:ext cx="11626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orbel"/>
                <a:cs typeface="Corbel"/>
              </a:rPr>
              <a:t>POTENTIAL</a:t>
            </a:r>
            <a:r>
              <a:rPr sz="1100" b="1" spc="-45" dirty="0">
                <a:latin typeface="Corbel"/>
                <a:cs typeface="Corbel"/>
              </a:rPr>
              <a:t> </a:t>
            </a:r>
            <a:r>
              <a:rPr sz="1100" b="1" spc="-5" dirty="0">
                <a:latin typeface="Corbel"/>
                <a:cs typeface="Corbel"/>
              </a:rPr>
              <a:t>DRUG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19800" y="50292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14351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1435100" y="533400"/>
                </a:lnTo>
                <a:lnTo>
                  <a:pt x="1469725" y="526420"/>
                </a:lnTo>
                <a:lnTo>
                  <a:pt x="1497980" y="507380"/>
                </a:lnTo>
                <a:lnTo>
                  <a:pt x="1517020" y="479125"/>
                </a:lnTo>
                <a:lnTo>
                  <a:pt x="1524000" y="444500"/>
                </a:lnTo>
                <a:lnTo>
                  <a:pt x="1524000" y="88900"/>
                </a:lnTo>
                <a:lnTo>
                  <a:pt x="1517020" y="54274"/>
                </a:lnTo>
                <a:lnTo>
                  <a:pt x="1497980" y="26019"/>
                </a:lnTo>
                <a:lnTo>
                  <a:pt x="1469725" y="6979"/>
                </a:lnTo>
                <a:lnTo>
                  <a:pt x="1435100" y="0"/>
                </a:lnTo>
                <a:close/>
              </a:path>
            </a:pathLst>
          </a:custGeom>
          <a:solidFill>
            <a:srgbClr val="B1D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19800" y="50292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435100" y="0"/>
                </a:lnTo>
                <a:lnTo>
                  <a:pt x="1469725" y="6979"/>
                </a:lnTo>
                <a:lnTo>
                  <a:pt x="1497980" y="26019"/>
                </a:lnTo>
                <a:lnTo>
                  <a:pt x="1517020" y="54274"/>
                </a:lnTo>
                <a:lnTo>
                  <a:pt x="1524000" y="88900"/>
                </a:lnTo>
                <a:lnTo>
                  <a:pt x="1524000" y="444500"/>
                </a:lnTo>
                <a:lnTo>
                  <a:pt x="1517020" y="479125"/>
                </a:lnTo>
                <a:lnTo>
                  <a:pt x="1497980" y="507380"/>
                </a:lnTo>
                <a:lnTo>
                  <a:pt x="1469725" y="526420"/>
                </a:lnTo>
                <a:lnTo>
                  <a:pt x="143510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408165" y="5107685"/>
            <a:ext cx="7499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rbel"/>
                <a:cs typeface="Corbel"/>
              </a:rPr>
              <a:t>CHANGE  FR</a:t>
            </a:r>
            <a:r>
              <a:rPr sz="1100" b="1" spc="-10" dirty="0">
                <a:latin typeface="Corbel"/>
                <a:cs typeface="Corbel"/>
              </a:rPr>
              <a:t>A</a:t>
            </a:r>
            <a:r>
              <a:rPr sz="1100" b="1" spc="-5" dirty="0">
                <a:latin typeface="Corbel"/>
                <a:cs typeface="Corbel"/>
              </a:rPr>
              <a:t>GMENT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943600" y="27432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14351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1435100" y="533400"/>
                </a:lnTo>
                <a:lnTo>
                  <a:pt x="1469725" y="526420"/>
                </a:lnTo>
                <a:lnTo>
                  <a:pt x="1497980" y="507380"/>
                </a:lnTo>
                <a:lnTo>
                  <a:pt x="1517020" y="479125"/>
                </a:lnTo>
                <a:lnTo>
                  <a:pt x="1524000" y="444500"/>
                </a:lnTo>
                <a:lnTo>
                  <a:pt x="1524000" y="88900"/>
                </a:lnTo>
                <a:lnTo>
                  <a:pt x="1517020" y="54274"/>
                </a:lnTo>
                <a:lnTo>
                  <a:pt x="1497980" y="26019"/>
                </a:lnTo>
                <a:lnTo>
                  <a:pt x="1469725" y="6979"/>
                </a:lnTo>
                <a:lnTo>
                  <a:pt x="14351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43600" y="27432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435100" y="0"/>
                </a:lnTo>
                <a:lnTo>
                  <a:pt x="1469725" y="6979"/>
                </a:lnTo>
                <a:lnTo>
                  <a:pt x="1497980" y="26019"/>
                </a:lnTo>
                <a:lnTo>
                  <a:pt x="1517020" y="54274"/>
                </a:lnTo>
                <a:lnTo>
                  <a:pt x="1524000" y="88900"/>
                </a:lnTo>
                <a:lnTo>
                  <a:pt x="1524000" y="444500"/>
                </a:lnTo>
                <a:lnTo>
                  <a:pt x="1517020" y="479125"/>
                </a:lnTo>
                <a:lnTo>
                  <a:pt x="1497980" y="507380"/>
                </a:lnTo>
                <a:lnTo>
                  <a:pt x="1469725" y="526420"/>
                </a:lnTo>
                <a:lnTo>
                  <a:pt x="143510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90817" y="2737231"/>
            <a:ext cx="829944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orbel"/>
                <a:cs typeface="Corbel"/>
              </a:rPr>
              <a:t>LIGAND  </a:t>
            </a:r>
            <a:r>
              <a:rPr sz="1100" b="1" dirty="0">
                <a:latin typeface="Corbel"/>
                <a:cs typeface="Corbel"/>
              </a:rPr>
              <a:t>FR</a:t>
            </a:r>
            <a:r>
              <a:rPr sz="1100" b="1" spc="-10" dirty="0">
                <a:latin typeface="Corbel"/>
                <a:cs typeface="Corbel"/>
              </a:rPr>
              <a:t>A</a:t>
            </a:r>
            <a:r>
              <a:rPr sz="1100" b="1" spc="-5" dirty="0">
                <a:latin typeface="Corbel"/>
                <a:cs typeface="Corbel"/>
              </a:rPr>
              <a:t>GMEN</a:t>
            </a:r>
            <a:r>
              <a:rPr sz="1100" b="1" spc="-10" dirty="0">
                <a:latin typeface="Corbel"/>
                <a:cs typeface="Corbel"/>
              </a:rPr>
              <a:t>T</a:t>
            </a:r>
            <a:r>
              <a:rPr sz="1100" b="1" dirty="0">
                <a:latin typeface="Corbel"/>
                <a:cs typeface="Corbel"/>
              </a:rPr>
              <a:t>S  GROWING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943600" y="17526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14351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1435100" y="533400"/>
                </a:lnTo>
                <a:lnTo>
                  <a:pt x="1469725" y="526420"/>
                </a:lnTo>
                <a:lnTo>
                  <a:pt x="1497980" y="507380"/>
                </a:lnTo>
                <a:lnTo>
                  <a:pt x="1517020" y="479125"/>
                </a:lnTo>
                <a:lnTo>
                  <a:pt x="1524000" y="444500"/>
                </a:lnTo>
                <a:lnTo>
                  <a:pt x="1524000" y="88900"/>
                </a:lnTo>
                <a:lnTo>
                  <a:pt x="1517020" y="54274"/>
                </a:lnTo>
                <a:lnTo>
                  <a:pt x="1497980" y="26019"/>
                </a:lnTo>
                <a:lnTo>
                  <a:pt x="1469725" y="6979"/>
                </a:lnTo>
                <a:lnTo>
                  <a:pt x="1435100" y="0"/>
                </a:lnTo>
                <a:close/>
              </a:path>
            </a:pathLst>
          </a:custGeom>
          <a:solidFill>
            <a:srgbClr val="CAD0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43600" y="1752600"/>
            <a:ext cx="1524000" cy="533400"/>
          </a:xfrm>
          <a:custGeom>
            <a:avLst/>
            <a:gdLst/>
            <a:ahLst/>
            <a:cxnLst/>
            <a:rect l="l" t="t" r="r" b="b"/>
            <a:pathLst>
              <a:path w="15240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435100" y="0"/>
                </a:lnTo>
                <a:lnTo>
                  <a:pt x="1469725" y="6979"/>
                </a:lnTo>
                <a:lnTo>
                  <a:pt x="1497980" y="26019"/>
                </a:lnTo>
                <a:lnTo>
                  <a:pt x="1517020" y="54274"/>
                </a:lnTo>
                <a:lnTo>
                  <a:pt x="1524000" y="88900"/>
                </a:lnTo>
                <a:lnTo>
                  <a:pt x="1524000" y="444500"/>
                </a:lnTo>
                <a:lnTo>
                  <a:pt x="1517020" y="479125"/>
                </a:lnTo>
                <a:lnTo>
                  <a:pt x="1497980" y="507380"/>
                </a:lnTo>
                <a:lnTo>
                  <a:pt x="1469725" y="526420"/>
                </a:lnTo>
                <a:lnTo>
                  <a:pt x="143510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173470" y="1830451"/>
            <a:ext cx="106616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orbel"/>
                <a:cs typeface="Corbel"/>
              </a:rPr>
              <a:t>ACTIVE SITE  ID</a:t>
            </a:r>
            <a:r>
              <a:rPr sz="1100" b="1" dirty="0">
                <a:latin typeface="Corbel"/>
                <a:cs typeface="Corbel"/>
              </a:rPr>
              <a:t>EN</a:t>
            </a:r>
            <a:r>
              <a:rPr sz="1100" b="1" spc="-10" dirty="0">
                <a:latin typeface="Corbel"/>
                <a:cs typeface="Corbel"/>
              </a:rPr>
              <a:t>T</a:t>
            </a:r>
            <a:r>
              <a:rPr sz="1100" b="1" spc="-5" dirty="0">
                <a:latin typeface="Corbel"/>
                <a:cs typeface="Corbel"/>
              </a:rPr>
              <a:t>I</a:t>
            </a:r>
            <a:r>
              <a:rPr sz="1100" b="1" dirty="0">
                <a:latin typeface="Corbel"/>
                <a:cs typeface="Corbel"/>
              </a:rPr>
              <a:t>F</a:t>
            </a:r>
            <a:r>
              <a:rPr sz="1100" b="1" spc="-5" dirty="0">
                <a:latin typeface="Corbel"/>
                <a:cs typeface="Corbel"/>
              </a:rPr>
              <a:t>ICA</a:t>
            </a:r>
            <a:r>
              <a:rPr sz="1100" b="1" spc="-10" dirty="0">
                <a:latin typeface="Corbel"/>
                <a:cs typeface="Corbel"/>
              </a:rPr>
              <a:t>T</a:t>
            </a:r>
            <a:r>
              <a:rPr sz="1100" b="1" spc="-5" dirty="0">
                <a:latin typeface="Corbel"/>
                <a:cs typeface="Corbel"/>
              </a:rPr>
              <a:t>I</a:t>
            </a:r>
            <a:r>
              <a:rPr sz="1100" b="1" dirty="0">
                <a:latin typeface="Corbel"/>
                <a:cs typeface="Corbel"/>
              </a:rPr>
              <a:t>ON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733800" y="3733800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914400" y="0"/>
                </a:moveTo>
                <a:lnTo>
                  <a:pt x="0" y="381000"/>
                </a:lnTo>
                <a:lnTo>
                  <a:pt x="914400" y="762000"/>
                </a:lnTo>
                <a:lnTo>
                  <a:pt x="1828800" y="3810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33800" y="3733800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0" y="381000"/>
                </a:moveTo>
                <a:lnTo>
                  <a:pt x="914400" y="0"/>
                </a:lnTo>
                <a:lnTo>
                  <a:pt x="1828800" y="381000"/>
                </a:lnTo>
                <a:lnTo>
                  <a:pt x="914400" y="762000"/>
                </a:lnTo>
                <a:lnTo>
                  <a:pt x="0" y="3810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286503" y="3926204"/>
            <a:ext cx="7239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orbel"/>
                <a:cs typeface="Corbel"/>
              </a:rPr>
              <a:t>C</a:t>
            </a:r>
            <a:r>
              <a:rPr sz="1100" b="1" spc="5" dirty="0">
                <a:latin typeface="Corbel"/>
                <a:cs typeface="Corbel"/>
              </a:rPr>
              <a:t>O</a:t>
            </a:r>
            <a:r>
              <a:rPr sz="1100" b="1" spc="-5" dirty="0">
                <a:latin typeface="Corbel"/>
                <a:cs typeface="Corbel"/>
              </a:rPr>
              <a:t>MP</a:t>
            </a:r>
            <a:r>
              <a:rPr sz="1100" b="1" spc="-10" dirty="0">
                <a:latin typeface="Corbel"/>
                <a:cs typeface="Corbel"/>
              </a:rPr>
              <a:t>L</a:t>
            </a:r>
            <a:r>
              <a:rPr sz="1100" b="1" dirty="0">
                <a:latin typeface="Corbel"/>
                <a:cs typeface="Corbel"/>
              </a:rPr>
              <a:t>E</a:t>
            </a:r>
            <a:r>
              <a:rPr sz="1100" b="1" spc="-10" dirty="0">
                <a:latin typeface="Corbel"/>
                <a:cs typeface="Corbel"/>
              </a:rPr>
              <a:t>T</a:t>
            </a:r>
            <a:r>
              <a:rPr sz="1100" b="1" dirty="0">
                <a:latin typeface="Corbel"/>
                <a:cs typeface="Corbel"/>
              </a:rPr>
              <a:t>E  GROWING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867400" y="3733800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914400" y="0"/>
                </a:moveTo>
                <a:lnTo>
                  <a:pt x="0" y="381000"/>
                </a:lnTo>
                <a:lnTo>
                  <a:pt x="914400" y="762000"/>
                </a:lnTo>
                <a:lnTo>
                  <a:pt x="1828800" y="3810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67400" y="3733800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0" y="381000"/>
                </a:moveTo>
                <a:lnTo>
                  <a:pt x="914400" y="0"/>
                </a:lnTo>
                <a:lnTo>
                  <a:pt x="1828800" y="381000"/>
                </a:lnTo>
                <a:lnTo>
                  <a:pt x="914400" y="762000"/>
                </a:lnTo>
                <a:lnTo>
                  <a:pt x="0" y="3810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427978" y="3926204"/>
            <a:ext cx="7092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rbel"/>
                <a:cs typeface="Corbel"/>
              </a:rPr>
              <a:t>FIT FOR  RECE</a:t>
            </a:r>
            <a:r>
              <a:rPr sz="1100" b="1" spc="-5" dirty="0">
                <a:latin typeface="Corbel"/>
                <a:cs typeface="Corbel"/>
              </a:rPr>
              <a:t>P</a:t>
            </a:r>
            <a:r>
              <a:rPr sz="1100" b="1" spc="-10" dirty="0">
                <a:latin typeface="Corbel"/>
                <a:cs typeface="Corbel"/>
              </a:rPr>
              <a:t>T</a:t>
            </a:r>
            <a:r>
              <a:rPr sz="1100" b="1" dirty="0">
                <a:latin typeface="Corbel"/>
                <a:cs typeface="Corbel"/>
              </a:rPr>
              <a:t>OR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705600" y="23622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05600" y="23622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228600"/>
                </a:moveTo>
                <a:lnTo>
                  <a:pt x="38100" y="2286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228600"/>
                </a:lnTo>
                <a:lnTo>
                  <a:pt x="152400" y="228600"/>
                </a:lnTo>
                <a:lnTo>
                  <a:pt x="76200" y="3048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0" y="33528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05600" y="33528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228600"/>
                </a:moveTo>
                <a:lnTo>
                  <a:pt x="38100" y="2286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228600"/>
                </a:lnTo>
                <a:lnTo>
                  <a:pt x="152400" y="228600"/>
                </a:lnTo>
                <a:lnTo>
                  <a:pt x="76200" y="30480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05600" y="457200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152400" y="381000"/>
                </a:moveTo>
                <a:lnTo>
                  <a:pt x="0" y="381000"/>
                </a:lnTo>
                <a:lnTo>
                  <a:pt x="76200" y="457200"/>
                </a:lnTo>
                <a:lnTo>
                  <a:pt x="152400" y="381000"/>
                </a:lnTo>
                <a:close/>
              </a:path>
              <a:path w="152400" h="457200">
                <a:moveTo>
                  <a:pt x="114300" y="0"/>
                </a:moveTo>
                <a:lnTo>
                  <a:pt x="38100" y="0"/>
                </a:lnTo>
                <a:lnTo>
                  <a:pt x="38100" y="381000"/>
                </a:lnTo>
                <a:lnTo>
                  <a:pt x="114300" y="381000"/>
                </a:lnTo>
                <a:lnTo>
                  <a:pt x="114300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05600" y="457200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0" y="381000"/>
                </a:moveTo>
                <a:lnTo>
                  <a:pt x="38100" y="3810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381000"/>
                </a:lnTo>
                <a:lnTo>
                  <a:pt x="152400" y="381000"/>
                </a:lnTo>
                <a:lnTo>
                  <a:pt x="76200" y="4572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72000" y="4572000"/>
            <a:ext cx="152400" cy="609600"/>
          </a:xfrm>
          <a:custGeom>
            <a:avLst/>
            <a:gdLst/>
            <a:ahLst/>
            <a:cxnLst/>
            <a:rect l="l" t="t" r="r" b="b"/>
            <a:pathLst>
              <a:path w="152400" h="609600">
                <a:moveTo>
                  <a:pt x="152400" y="533400"/>
                </a:moveTo>
                <a:lnTo>
                  <a:pt x="0" y="533400"/>
                </a:lnTo>
                <a:lnTo>
                  <a:pt x="76200" y="609600"/>
                </a:lnTo>
                <a:lnTo>
                  <a:pt x="152400" y="533400"/>
                </a:lnTo>
                <a:close/>
              </a:path>
              <a:path w="152400" h="609600">
                <a:moveTo>
                  <a:pt x="114300" y="0"/>
                </a:moveTo>
                <a:lnTo>
                  <a:pt x="38100" y="0"/>
                </a:lnTo>
                <a:lnTo>
                  <a:pt x="38100" y="533400"/>
                </a:lnTo>
                <a:lnTo>
                  <a:pt x="114300" y="533400"/>
                </a:lnTo>
                <a:lnTo>
                  <a:pt x="114300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72000" y="4572000"/>
            <a:ext cx="152400" cy="609600"/>
          </a:xfrm>
          <a:custGeom>
            <a:avLst/>
            <a:gdLst/>
            <a:ahLst/>
            <a:cxnLst/>
            <a:rect l="l" t="t" r="r" b="b"/>
            <a:pathLst>
              <a:path w="152400" h="609600">
                <a:moveTo>
                  <a:pt x="0" y="533400"/>
                </a:moveTo>
                <a:lnTo>
                  <a:pt x="38100" y="5334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533400"/>
                </a:lnTo>
                <a:lnTo>
                  <a:pt x="152400" y="533400"/>
                </a:lnTo>
                <a:lnTo>
                  <a:pt x="76200" y="60960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86400" y="40386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76200" y="0"/>
                </a:moveTo>
                <a:lnTo>
                  <a:pt x="0" y="76200"/>
                </a:lnTo>
                <a:lnTo>
                  <a:pt x="76200" y="152400"/>
                </a:lnTo>
                <a:lnTo>
                  <a:pt x="76200" y="114300"/>
                </a:lnTo>
                <a:lnTo>
                  <a:pt x="381000" y="114300"/>
                </a:lnTo>
                <a:lnTo>
                  <a:pt x="3810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86400" y="40386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381000" y="114300"/>
                </a:moveTo>
                <a:lnTo>
                  <a:pt x="76200" y="114300"/>
                </a:lnTo>
                <a:lnTo>
                  <a:pt x="76200" y="152400"/>
                </a:lnTo>
                <a:lnTo>
                  <a:pt x="0" y="76200"/>
                </a:lnTo>
                <a:lnTo>
                  <a:pt x="76200" y="0"/>
                </a:lnTo>
                <a:lnTo>
                  <a:pt x="76200" y="38100"/>
                </a:lnTo>
                <a:lnTo>
                  <a:pt x="381000" y="38100"/>
                </a:lnTo>
                <a:lnTo>
                  <a:pt x="381000" y="114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48200" y="2971800"/>
            <a:ext cx="1143000" cy="609600"/>
          </a:xfrm>
          <a:custGeom>
            <a:avLst/>
            <a:gdLst/>
            <a:ahLst/>
            <a:cxnLst/>
            <a:rect l="l" t="t" r="r" b="b"/>
            <a:pathLst>
              <a:path w="1143000" h="609600">
                <a:moveTo>
                  <a:pt x="1004442" y="0"/>
                </a:moveTo>
                <a:lnTo>
                  <a:pt x="1004442" y="117728"/>
                </a:lnTo>
                <a:lnTo>
                  <a:pt x="0" y="117728"/>
                </a:lnTo>
                <a:lnTo>
                  <a:pt x="0" y="609600"/>
                </a:lnTo>
                <a:lnTo>
                  <a:pt x="55372" y="609600"/>
                </a:lnTo>
                <a:lnTo>
                  <a:pt x="55372" y="173227"/>
                </a:lnTo>
                <a:lnTo>
                  <a:pt x="1116521" y="173227"/>
                </a:lnTo>
                <a:lnTo>
                  <a:pt x="1143000" y="145414"/>
                </a:lnTo>
                <a:lnTo>
                  <a:pt x="1004442" y="0"/>
                </a:lnTo>
                <a:close/>
              </a:path>
              <a:path w="1143000" h="609600">
                <a:moveTo>
                  <a:pt x="1116521" y="173227"/>
                </a:moveTo>
                <a:lnTo>
                  <a:pt x="1004442" y="173227"/>
                </a:lnTo>
                <a:lnTo>
                  <a:pt x="1004442" y="290957"/>
                </a:lnTo>
                <a:lnTo>
                  <a:pt x="1116521" y="173227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48200" y="2971800"/>
            <a:ext cx="1143000" cy="609600"/>
          </a:xfrm>
          <a:custGeom>
            <a:avLst/>
            <a:gdLst/>
            <a:ahLst/>
            <a:cxnLst/>
            <a:rect l="l" t="t" r="r" b="b"/>
            <a:pathLst>
              <a:path w="1143000" h="609600">
                <a:moveTo>
                  <a:pt x="55372" y="609600"/>
                </a:moveTo>
                <a:lnTo>
                  <a:pt x="55372" y="173227"/>
                </a:lnTo>
                <a:lnTo>
                  <a:pt x="1004442" y="173227"/>
                </a:lnTo>
                <a:lnTo>
                  <a:pt x="1004442" y="290957"/>
                </a:lnTo>
                <a:lnTo>
                  <a:pt x="1143000" y="145414"/>
                </a:lnTo>
                <a:lnTo>
                  <a:pt x="1004442" y="0"/>
                </a:lnTo>
                <a:lnTo>
                  <a:pt x="1004442" y="117728"/>
                </a:lnTo>
                <a:lnTo>
                  <a:pt x="0" y="117728"/>
                </a:lnTo>
                <a:lnTo>
                  <a:pt x="0" y="609600"/>
                </a:lnTo>
                <a:lnTo>
                  <a:pt x="55372" y="609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72400" y="3048000"/>
            <a:ext cx="533400" cy="2171700"/>
          </a:xfrm>
          <a:custGeom>
            <a:avLst/>
            <a:gdLst/>
            <a:ahLst/>
            <a:cxnLst/>
            <a:rect l="l" t="t" r="r" b="b"/>
            <a:pathLst>
              <a:path w="533400" h="2171700">
                <a:moveTo>
                  <a:pt x="433070" y="156590"/>
                </a:moveTo>
                <a:lnTo>
                  <a:pt x="363727" y="156590"/>
                </a:lnTo>
                <a:lnTo>
                  <a:pt x="363727" y="2102485"/>
                </a:lnTo>
                <a:lnTo>
                  <a:pt x="0" y="2102485"/>
                </a:lnTo>
                <a:lnTo>
                  <a:pt x="0" y="2171700"/>
                </a:lnTo>
                <a:lnTo>
                  <a:pt x="433070" y="2171700"/>
                </a:lnTo>
                <a:lnTo>
                  <a:pt x="433070" y="156590"/>
                </a:lnTo>
                <a:close/>
              </a:path>
              <a:path w="533400" h="2171700">
                <a:moveTo>
                  <a:pt x="398399" y="0"/>
                </a:moveTo>
                <a:lnTo>
                  <a:pt x="263398" y="156590"/>
                </a:lnTo>
                <a:lnTo>
                  <a:pt x="533400" y="156590"/>
                </a:lnTo>
                <a:lnTo>
                  <a:pt x="398399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72400" y="3048000"/>
            <a:ext cx="533400" cy="2171700"/>
          </a:xfrm>
          <a:custGeom>
            <a:avLst/>
            <a:gdLst/>
            <a:ahLst/>
            <a:cxnLst/>
            <a:rect l="l" t="t" r="r" b="b"/>
            <a:pathLst>
              <a:path w="533400" h="2171700">
                <a:moveTo>
                  <a:pt x="0" y="2102485"/>
                </a:moveTo>
                <a:lnTo>
                  <a:pt x="363727" y="2102485"/>
                </a:lnTo>
                <a:lnTo>
                  <a:pt x="363727" y="156590"/>
                </a:lnTo>
                <a:lnTo>
                  <a:pt x="263398" y="156590"/>
                </a:lnTo>
                <a:lnTo>
                  <a:pt x="398399" y="0"/>
                </a:lnTo>
                <a:lnTo>
                  <a:pt x="533400" y="156590"/>
                </a:lnTo>
                <a:lnTo>
                  <a:pt x="433070" y="156590"/>
                </a:lnTo>
                <a:lnTo>
                  <a:pt x="433070" y="2171700"/>
                </a:lnTo>
                <a:lnTo>
                  <a:pt x="0" y="2171700"/>
                </a:lnTo>
                <a:lnTo>
                  <a:pt x="0" y="210248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20000" y="29718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76200" y="0"/>
                </a:moveTo>
                <a:lnTo>
                  <a:pt x="0" y="76200"/>
                </a:lnTo>
                <a:lnTo>
                  <a:pt x="76200" y="152400"/>
                </a:lnTo>
                <a:lnTo>
                  <a:pt x="76200" y="114300"/>
                </a:lnTo>
                <a:lnTo>
                  <a:pt x="381000" y="114300"/>
                </a:lnTo>
                <a:lnTo>
                  <a:pt x="3810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686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20000" y="29718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381000" y="114300"/>
                </a:moveTo>
                <a:lnTo>
                  <a:pt x="76200" y="114300"/>
                </a:lnTo>
                <a:lnTo>
                  <a:pt x="76200" y="152400"/>
                </a:lnTo>
                <a:lnTo>
                  <a:pt x="0" y="76200"/>
                </a:lnTo>
                <a:lnTo>
                  <a:pt x="76200" y="0"/>
                </a:lnTo>
                <a:lnTo>
                  <a:pt x="76200" y="38100"/>
                </a:lnTo>
                <a:lnTo>
                  <a:pt x="381000" y="38100"/>
                </a:lnTo>
                <a:lnTo>
                  <a:pt x="381000" y="114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35940" y="6273800"/>
            <a:ext cx="73139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rbel"/>
                <a:cs typeface="Corbel"/>
              </a:rPr>
              <a:t>**A </a:t>
            </a:r>
            <a:r>
              <a:rPr sz="1100" b="1" spc="-5" dirty="0">
                <a:latin typeface="Corbel"/>
                <a:cs typeface="Corbel"/>
              </a:rPr>
              <a:t>pharmacophore </a:t>
            </a:r>
            <a:r>
              <a:rPr sz="1100" b="1" dirty="0">
                <a:latin typeface="Corbel"/>
                <a:cs typeface="Corbel"/>
              </a:rPr>
              <a:t>was </a:t>
            </a:r>
            <a:r>
              <a:rPr sz="1100" b="1" spc="-5" dirty="0">
                <a:latin typeface="Corbel"/>
                <a:cs typeface="Corbel"/>
              </a:rPr>
              <a:t>first </a:t>
            </a:r>
            <a:r>
              <a:rPr sz="1100" b="1" dirty="0">
                <a:latin typeface="Corbel"/>
                <a:cs typeface="Corbel"/>
              </a:rPr>
              <a:t>defined </a:t>
            </a:r>
            <a:r>
              <a:rPr sz="1100" b="1" spc="-5" dirty="0">
                <a:latin typeface="Corbel"/>
                <a:cs typeface="Corbel"/>
              </a:rPr>
              <a:t>by Paul </a:t>
            </a:r>
            <a:r>
              <a:rPr sz="1100" b="1" dirty="0">
                <a:latin typeface="Corbel"/>
                <a:cs typeface="Corbel"/>
              </a:rPr>
              <a:t>Ehrlich in 1909 </a:t>
            </a:r>
            <a:r>
              <a:rPr sz="1100" b="1" spc="-5" dirty="0">
                <a:latin typeface="Corbel"/>
                <a:cs typeface="Corbel"/>
              </a:rPr>
              <a:t>as "a molecular framework that </a:t>
            </a:r>
            <a:r>
              <a:rPr sz="1100" b="1" dirty="0">
                <a:latin typeface="Corbel"/>
                <a:cs typeface="Corbel"/>
              </a:rPr>
              <a:t>carries (phoros) </a:t>
            </a:r>
            <a:r>
              <a:rPr sz="1100" b="1" spc="-5" dirty="0">
                <a:latin typeface="Corbel"/>
                <a:cs typeface="Corbel"/>
              </a:rPr>
              <a:t>the </a:t>
            </a:r>
            <a:r>
              <a:rPr sz="1100" b="1" dirty="0">
                <a:latin typeface="Corbel"/>
                <a:cs typeface="Corbel"/>
              </a:rPr>
              <a:t>essential  </a:t>
            </a:r>
            <a:r>
              <a:rPr sz="1100" b="1" spc="-5" dirty="0">
                <a:latin typeface="Corbel"/>
                <a:cs typeface="Corbel"/>
              </a:rPr>
              <a:t>features </a:t>
            </a:r>
            <a:r>
              <a:rPr sz="1100" b="1" dirty="0">
                <a:latin typeface="Corbel"/>
                <a:cs typeface="Corbel"/>
              </a:rPr>
              <a:t>responsible </a:t>
            </a:r>
            <a:r>
              <a:rPr sz="1100" b="1" spc="-5" dirty="0">
                <a:latin typeface="Corbel"/>
                <a:cs typeface="Corbel"/>
              </a:rPr>
              <a:t>for </a:t>
            </a:r>
            <a:r>
              <a:rPr sz="1100" b="1" dirty="0">
                <a:latin typeface="Corbel"/>
                <a:cs typeface="Corbel"/>
              </a:rPr>
              <a:t>a </a:t>
            </a:r>
            <a:r>
              <a:rPr sz="1100" b="1" spc="-5" dirty="0">
                <a:latin typeface="Corbel"/>
                <a:cs typeface="Corbel"/>
              </a:rPr>
              <a:t>drug’s (=pharmacon's) biological activity" (Ehrlich. Dtsch. Chem. Ges. </a:t>
            </a:r>
            <a:r>
              <a:rPr sz="1100" b="1" dirty="0">
                <a:latin typeface="Corbel"/>
                <a:cs typeface="Corbel"/>
              </a:rPr>
              <a:t>1909, 42:</a:t>
            </a:r>
            <a:r>
              <a:rPr sz="1100" b="1" spc="-90" dirty="0">
                <a:latin typeface="Corbel"/>
                <a:cs typeface="Corbel"/>
              </a:rPr>
              <a:t> </a:t>
            </a:r>
            <a:r>
              <a:rPr sz="1100" b="1" spc="-5" dirty="0">
                <a:latin typeface="Corbel"/>
                <a:cs typeface="Corbel"/>
              </a:rPr>
              <a:t>p.17)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460740" y="6443878"/>
            <a:ext cx="147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C0D5EE"/>
                </a:solidFill>
                <a:latin typeface="Corbel"/>
                <a:cs typeface="Corbel"/>
              </a:rPr>
              <a:t>14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5211" y="3147060"/>
            <a:ext cx="4747260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6736" y="3148583"/>
            <a:ext cx="4628388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0932" y="3148583"/>
            <a:ext cx="888491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619" y="3995928"/>
            <a:ext cx="4401311" cy="605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3144" y="3997452"/>
            <a:ext cx="4340352" cy="601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92020" y="3144307"/>
            <a:ext cx="4016375" cy="127254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4000" spc="70" dirty="0">
                <a:solidFill>
                  <a:srgbClr val="17375D"/>
                </a:solidFill>
                <a:latin typeface="Corbel"/>
                <a:cs typeface="Corbel"/>
              </a:rPr>
              <a:t>CLASSIFICATION</a:t>
            </a:r>
            <a:endParaRPr sz="4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200" b="1" spc="-5" dirty="0">
                <a:solidFill>
                  <a:srgbClr val="17375D"/>
                </a:solidFill>
                <a:latin typeface="Corbel"/>
                <a:cs typeface="Corbel"/>
              </a:rPr>
              <a:t>DIFFERENT TYPES </a:t>
            </a:r>
            <a:r>
              <a:rPr sz="2200" b="1" spc="-10" dirty="0">
                <a:solidFill>
                  <a:srgbClr val="17375D"/>
                </a:solidFill>
                <a:latin typeface="Corbel"/>
                <a:cs typeface="Corbel"/>
              </a:rPr>
              <a:t>AND</a:t>
            </a:r>
            <a:r>
              <a:rPr sz="2200" b="1" spc="-2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2200" b="1" spc="-5" dirty="0">
                <a:solidFill>
                  <a:srgbClr val="17375D"/>
                </a:solidFill>
                <a:latin typeface="Corbel"/>
                <a:cs typeface="Corbel"/>
              </a:rPr>
              <a:t>PHASES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22976" y="3997452"/>
            <a:ext cx="408431" cy="601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40419" y="6476304"/>
            <a:ext cx="180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5400">
                <a:lnSpc>
                  <a:spcPts val="1040"/>
                </a:lnSpc>
              </a:pPr>
              <a:t>15</a:t>
            </a:fld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429768"/>
            <a:ext cx="690829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0256" y="42976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66419"/>
            <a:ext cx="6354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/>
              <a:t>DIFFERENT </a:t>
            </a:r>
            <a:r>
              <a:rPr sz="2800" spc="65" dirty="0"/>
              <a:t>TYPES </a:t>
            </a:r>
            <a:r>
              <a:rPr sz="2800" spc="40" dirty="0"/>
              <a:t>OF </a:t>
            </a:r>
            <a:r>
              <a:rPr sz="2800" spc="75" dirty="0"/>
              <a:t>CLINICAL</a:t>
            </a:r>
            <a:r>
              <a:rPr sz="2800" spc="135" dirty="0"/>
              <a:t> </a:t>
            </a:r>
            <a:r>
              <a:rPr sz="2800" spc="70" dirty="0"/>
              <a:t>TRIALS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440419" y="6476304"/>
            <a:ext cx="180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5400">
                <a:lnSpc>
                  <a:spcPts val="1040"/>
                </a:lnSpc>
              </a:pPr>
              <a:t>16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1490217"/>
            <a:ext cx="7007225" cy="4371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055"/>
              </a:lnSpc>
              <a:spcBef>
                <a:spcPts val="95"/>
              </a:spcBef>
              <a:buSzPct val="78947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900" b="1" spc="-20" dirty="0">
                <a:solidFill>
                  <a:srgbClr val="17375D"/>
                </a:solidFill>
                <a:latin typeface="Corbel"/>
                <a:cs typeface="Corbel"/>
              </a:rPr>
              <a:t>Treatment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trials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test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experimental treatments,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new</a:t>
            </a:r>
            <a:r>
              <a:rPr sz="1900" spc="254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combinations</a:t>
            </a:r>
            <a:endParaRPr sz="1900">
              <a:latin typeface="Corbel"/>
              <a:cs typeface="Corbel"/>
            </a:endParaRPr>
          </a:p>
          <a:p>
            <a:pPr marL="355600">
              <a:lnSpc>
                <a:spcPts val="2055"/>
              </a:lnSpc>
            </a:pP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of drugs, or new approaches to surgery or radiation</a:t>
            </a:r>
            <a:r>
              <a:rPr sz="1900" spc="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spc="-20" dirty="0">
                <a:solidFill>
                  <a:srgbClr val="17375D"/>
                </a:solidFill>
                <a:latin typeface="Corbel"/>
                <a:cs typeface="Corbel"/>
              </a:rPr>
              <a:t>therapy.</a:t>
            </a:r>
            <a:endParaRPr sz="1900">
              <a:latin typeface="Corbel"/>
              <a:cs typeface="Corbel"/>
            </a:endParaRPr>
          </a:p>
          <a:p>
            <a:pPr marL="355600" marR="7620" indent="-343535" algn="just">
              <a:lnSpc>
                <a:spcPct val="80000"/>
              </a:lnSpc>
              <a:spcBef>
                <a:spcPts val="1595"/>
              </a:spcBef>
              <a:buSzPct val="78947"/>
              <a:buFont typeface="Wingdings"/>
              <a:buChar char=""/>
              <a:tabLst>
                <a:tab pos="356235" algn="l"/>
              </a:tabLst>
            </a:pP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Prevention trials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look for better ways to prevent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disease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in people 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who have never had the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disease or to prevent a disease from  returning. These approaches may include medicines,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vaccines, 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vitamins, minerals, or </a:t>
            </a:r>
            <a:r>
              <a:rPr sz="1900" dirty="0">
                <a:solidFill>
                  <a:srgbClr val="17375D"/>
                </a:solidFill>
                <a:latin typeface="Corbel"/>
                <a:cs typeface="Corbel"/>
              </a:rPr>
              <a:t>lifestyle</a:t>
            </a:r>
            <a:r>
              <a:rPr sz="1900" spc="-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changes.</a:t>
            </a:r>
            <a:endParaRPr sz="1900">
              <a:latin typeface="Corbel"/>
              <a:cs typeface="Corbel"/>
            </a:endParaRPr>
          </a:p>
          <a:p>
            <a:pPr marL="355600" marR="5080" indent="-343535" algn="just">
              <a:lnSpc>
                <a:spcPts val="1820"/>
              </a:lnSpc>
              <a:spcBef>
                <a:spcPts val="1595"/>
              </a:spcBef>
              <a:buSzPct val="78947"/>
              <a:buFont typeface="Wingdings"/>
              <a:buChar char=""/>
              <a:tabLst>
                <a:tab pos="356235" algn="l"/>
              </a:tabLst>
            </a:pP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Diagnostic trials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are conducted to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find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better tests or procedures  for diagnosing a particular disease or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condition.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Diagnostic trials  usually include people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who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have signs or symptoms of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disease  or condition being</a:t>
            </a:r>
            <a:r>
              <a:rPr sz="190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studied.</a:t>
            </a:r>
            <a:endParaRPr sz="1900">
              <a:latin typeface="Corbel"/>
              <a:cs typeface="Corbel"/>
            </a:endParaRPr>
          </a:p>
          <a:p>
            <a:pPr marL="355600" indent="-343535">
              <a:lnSpc>
                <a:spcPts val="2050"/>
              </a:lnSpc>
              <a:spcBef>
                <a:spcPts val="1170"/>
              </a:spcBef>
              <a:buSzPct val="78947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Screening (Early </a:t>
            </a:r>
            <a:r>
              <a:rPr sz="1900" b="1" spc="-10" dirty="0">
                <a:solidFill>
                  <a:srgbClr val="17375D"/>
                </a:solidFill>
                <a:latin typeface="Corbel"/>
                <a:cs typeface="Corbel"/>
              </a:rPr>
              <a:t>detection)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trials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test the best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way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to</a:t>
            </a:r>
            <a:r>
              <a:rPr sz="1900" spc="-9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dirty="0">
                <a:solidFill>
                  <a:srgbClr val="17375D"/>
                </a:solidFill>
                <a:latin typeface="Corbel"/>
                <a:cs typeface="Corbel"/>
              </a:rPr>
              <a:t>detect</a:t>
            </a:r>
            <a:endParaRPr sz="1900">
              <a:latin typeface="Corbel"/>
              <a:cs typeface="Corbel"/>
            </a:endParaRPr>
          </a:p>
          <a:p>
            <a:pPr marL="355600">
              <a:lnSpc>
                <a:spcPts val="2050"/>
              </a:lnSpc>
            </a:pP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certain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diseases or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health</a:t>
            </a:r>
            <a:r>
              <a:rPr sz="1900" spc="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conditions.</a:t>
            </a:r>
            <a:endParaRPr sz="1900">
              <a:latin typeface="Corbel"/>
              <a:cs typeface="Corbel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1600"/>
              </a:spcBef>
              <a:buSzPct val="78947"/>
              <a:buFont typeface="Wingdings"/>
              <a:buChar char=""/>
              <a:tabLst>
                <a:tab pos="356235" algn="l"/>
              </a:tabLst>
            </a:pP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Quality </a:t>
            </a:r>
            <a:r>
              <a:rPr sz="1900" b="1" spc="-1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Life trials </a:t>
            </a:r>
            <a:r>
              <a:rPr sz="1900" spc="-20" dirty="0">
                <a:solidFill>
                  <a:srgbClr val="17375D"/>
                </a:solidFill>
                <a:latin typeface="Corbel"/>
                <a:cs typeface="Corbel"/>
              </a:rPr>
              <a:t>(or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Supportive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Care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trials) explore ways to  improve comfort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the quality of </a:t>
            </a:r>
            <a:r>
              <a:rPr sz="1900" dirty="0">
                <a:solidFill>
                  <a:srgbClr val="17375D"/>
                </a:solidFill>
                <a:latin typeface="Corbel"/>
                <a:cs typeface="Corbel"/>
              </a:rPr>
              <a:t>life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for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individuals with a 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chronic</a:t>
            </a:r>
            <a:r>
              <a:rPr sz="1900" spc="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illness.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85928"/>
            <a:ext cx="719785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9816" y="18592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322529"/>
            <a:ext cx="6640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/>
              <a:t>DIFFERENT </a:t>
            </a:r>
            <a:r>
              <a:rPr sz="2800" spc="70" dirty="0"/>
              <a:t>PHASES </a:t>
            </a:r>
            <a:r>
              <a:rPr sz="2800" spc="40" dirty="0"/>
              <a:t>OF </a:t>
            </a:r>
            <a:r>
              <a:rPr sz="2800" spc="75" dirty="0"/>
              <a:t>CLINICAL</a:t>
            </a:r>
            <a:r>
              <a:rPr sz="2800" spc="325" dirty="0"/>
              <a:t> </a:t>
            </a:r>
            <a:r>
              <a:rPr sz="2800" spc="70" dirty="0"/>
              <a:t>TRIALS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440419" y="6476304"/>
            <a:ext cx="180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5400">
                <a:lnSpc>
                  <a:spcPts val="1040"/>
                </a:lnSpc>
              </a:pPr>
              <a:t>17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066545"/>
            <a:ext cx="7464425" cy="48914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270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trials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involving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new drugs are commonly classified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into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four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phases (I, II, III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IV)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Each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phase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approval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process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treated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separate clinical trial.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If the 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successfully  passes through Phases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I,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II,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III,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will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usually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approved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by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national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regulatory authority  for use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 the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general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population. Phase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IV are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'post-approval' studies.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Before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pharmaceutical  companies start clinical trials on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drug,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they conduct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extensive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pre-clinical</a:t>
            </a:r>
            <a:r>
              <a:rPr sz="1400" spc="-1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studies.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Wingdings"/>
              <a:buChar char=""/>
            </a:pPr>
            <a:endParaRPr sz="1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SzPct val="78571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-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PHASES: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5715" indent="-283845" algn="just">
              <a:lnSpc>
                <a:spcPct val="90000"/>
              </a:lnSpc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PRE-CLINICAL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- It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involves in vitro (test tube or cell culture)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in vivo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(animal) experiments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using wide- 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ranging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doses of the study drug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obtain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preliminary efficacy, toxicity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pharmacokinetic information. 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Such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tests assist pharmaceutical companies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decide whether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drug candidate has scientific merit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for 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further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development as an </a:t>
            </a:r>
            <a:r>
              <a:rPr sz="1200" b="1" spc="-10" dirty="0">
                <a:solidFill>
                  <a:srgbClr val="17375D"/>
                </a:solidFill>
                <a:latin typeface="Corbel"/>
                <a:cs typeface="Corbel"/>
              </a:rPr>
              <a:t>investigational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new </a:t>
            </a:r>
            <a:r>
              <a:rPr sz="1200" b="1" dirty="0">
                <a:solidFill>
                  <a:srgbClr val="17375D"/>
                </a:solidFill>
                <a:latin typeface="Corbel"/>
                <a:cs typeface="Corbel"/>
              </a:rPr>
              <a:t>drug</a:t>
            </a:r>
            <a:r>
              <a:rPr sz="1200" b="1" spc="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b="1" spc="-10" dirty="0">
                <a:solidFill>
                  <a:srgbClr val="17375D"/>
                </a:solidFill>
                <a:latin typeface="Corbel"/>
                <a:cs typeface="Corbel"/>
              </a:rPr>
              <a:t>(IND).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645160" marR="5715" indent="-283845" algn="just">
              <a:lnSpc>
                <a:spcPts val="1300"/>
              </a:lnSpc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200" b="1" dirty="0">
                <a:solidFill>
                  <a:srgbClr val="17375D"/>
                </a:solidFill>
                <a:latin typeface="Corbel"/>
                <a:cs typeface="Corbel"/>
              </a:rPr>
              <a:t>I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TRIALS: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Initial studies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determine the metabolism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pharmacologic actions of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drugs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in  humans, the side effects associated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with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increasing doses,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 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gain early evidence of effectiveness;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may  include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healthy participants and/or</a:t>
            </a:r>
            <a:r>
              <a:rPr sz="1200" spc="-4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patients.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5080" indent="-283845" algn="just">
              <a:lnSpc>
                <a:spcPts val="1300"/>
              </a:lnSpc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PHASE II TRIALS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: Controlled clinical studies conducted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evaluate the effectiveness of the drug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for a 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particular indication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indications in patients with the disease or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condition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under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study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 to determine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the 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common short-term side effects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 risks.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5715" indent="-283845" algn="just">
              <a:lnSpc>
                <a:spcPts val="1300"/>
              </a:lnSpc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200" b="1" spc="-10" dirty="0">
                <a:solidFill>
                  <a:srgbClr val="17375D"/>
                </a:solidFill>
                <a:latin typeface="Corbel"/>
                <a:cs typeface="Corbel"/>
              </a:rPr>
              <a:t>III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TRIALS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: Expanded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controlled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and uncontrolled trials after preliminary evidence suggesting  effectiveness of the drug has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been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obtained, and are intended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gather additional information to evaluate  the overall benefit-risk relationship of the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drug and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provide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 adequate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basis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for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physician</a:t>
            </a:r>
            <a:r>
              <a:rPr sz="1200" spc="-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labelling.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6985" indent="-283845" algn="just">
              <a:lnSpc>
                <a:spcPts val="1300"/>
              </a:lnSpc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PHASE IV TRIALS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: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Post-marketing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studies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delineate additional information including the drug's risks, 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benefits, and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optimal</a:t>
            </a:r>
            <a:r>
              <a:rPr sz="1200" spc="-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use.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71627"/>
            <a:ext cx="1202436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71627"/>
            <a:ext cx="687324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939" y="71627"/>
            <a:ext cx="3334512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0667" y="71627"/>
            <a:ext cx="641603" cy="87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208279"/>
            <a:ext cx="3560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80" dirty="0"/>
              <a:t>PRE-CLINICAL</a:t>
            </a:r>
            <a:r>
              <a:rPr sz="2800" spc="25" dirty="0"/>
              <a:t> </a:t>
            </a:r>
            <a:r>
              <a:rPr sz="2800" spc="70" dirty="0"/>
              <a:t>TRIALS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8440419" y="6476304"/>
            <a:ext cx="180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5400">
                <a:lnSpc>
                  <a:spcPts val="1040"/>
                </a:lnSpc>
              </a:pPr>
              <a:t>18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011682"/>
            <a:ext cx="7617459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20" indent="-343535" algn="just">
              <a:lnSpc>
                <a:spcPct val="100000"/>
              </a:lnSpc>
              <a:spcBef>
                <a:spcPts val="10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described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earlier,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preclinical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trial involves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vitro (test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tube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cell culture)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vivo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(animal)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experiments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using wide-ranging doses of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study drug to obtain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preliminary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efficacy,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toxicity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pharmacokinetic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information.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Steps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involved in designing a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Pre-Clinical</a:t>
            </a:r>
            <a:r>
              <a:rPr sz="1400" b="1" spc="-21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Trial/Study: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5080" indent="-283845" algn="just">
              <a:lnSpc>
                <a:spcPct val="100000"/>
              </a:lnSpc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Identifying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b="1" spc="-20" dirty="0">
                <a:solidFill>
                  <a:srgbClr val="17375D"/>
                </a:solidFill>
                <a:latin typeface="Corbel"/>
                <a:cs typeface="Corbel"/>
              </a:rPr>
              <a:t>Target: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All drugs target specific points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biochemical pathways. Almost all  illnesses except infectious diseases are caused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by problems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associated with specific  biochemical pathways.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Identifying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appropriate target step 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biochemical pathway is  critical and can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determine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chances of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success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the prospective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</a:t>
            </a:r>
            <a:r>
              <a:rPr sz="1400" spc="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molecule.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5080" indent="-283845" algn="just">
              <a:lnSpc>
                <a:spcPct val="100000"/>
              </a:lnSpc>
              <a:spcBef>
                <a:spcPts val="5"/>
              </a:spcBef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Developing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Bioassay: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bioassay is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“live”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system that is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devised 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measure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effects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of a  drug. It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varies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from 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cell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tissue culture system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organs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or even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whole living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being. For  example,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zebra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fish embryo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can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used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observe the effects of drugs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bone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density,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blood vessel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growth,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among other</a:t>
            </a:r>
            <a:r>
              <a:rPr sz="1400" spc="1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systems.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Screening the drug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the Bioassay: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This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screening test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done with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bioassay</a:t>
            </a:r>
            <a:r>
              <a:rPr sz="1400" spc="5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</a:t>
            </a:r>
            <a:endParaRPr sz="1400">
              <a:latin typeface="Corbel"/>
              <a:cs typeface="Corbel"/>
            </a:endParaRPr>
          </a:p>
          <a:p>
            <a:pPr marL="645160">
              <a:lnSpc>
                <a:spcPct val="100000"/>
              </a:lnSpc>
            </a:pP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determine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safety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effectiveness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molecule. The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must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clear this</a:t>
            </a:r>
            <a:r>
              <a:rPr sz="1400" spc="-9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step.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5715" indent="-283845" algn="just">
              <a:lnSpc>
                <a:spcPct val="100000"/>
              </a:lnSpc>
              <a:spcBef>
                <a:spcPts val="5"/>
              </a:spcBef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Establishing effective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toxic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doses: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This step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involves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establishing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safe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toxic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dose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ranges.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Future studies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take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cues from here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about the dose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ranges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be tested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</a:t>
            </a:r>
            <a:r>
              <a:rPr sz="1400" spc="-6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humans.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spcBef>
                <a:spcPts val="5"/>
              </a:spcBef>
              <a:tabLst>
                <a:tab pos="645160" algn="l"/>
              </a:tabLst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Filing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for an approval as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an IND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(Investigational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New Drug):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After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all these steps are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cleared</a:t>
            </a:r>
            <a:endParaRPr sz="1400">
              <a:latin typeface="Corbel"/>
              <a:cs typeface="Corbel"/>
            </a:endParaRPr>
          </a:p>
          <a:p>
            <a:pPr marL="645160">
              <a:lnSpc>
                <a:spcPct val="100000"/>
              </a:lnSpc>
            </a:pP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drug is fit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for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application to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FDA as an</a:t>
            </a:r>
            <a:r>
              <a:rPr sz="1400" spc="-1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IND.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09728"/>
            <a:ext cx="477926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1228" y="10972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246329"/>
            <a:ext cx="4227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/>
              <a:t>PHASE </a:t>
            </a:r>
            <a:r>
              <a:rPr sz="2800" spc="-5" dirty="0"/>
              <a:t>1 </a:t>
            </a:r>
            <a:r>
              <a:rPr sz="2800" spc="75" dirty="0"/>
              <a:t>CLINICAL</a:t>
            </a:r>
            <a:r>
              <a:rPr sz="2800" spc="245" dirty="0"/>
              <a:t> </a:t>
            </a:r>
            <a:r>
              <a:rPr sz="2800" spc="70" dirty="0"/>
              <a:t>TRIALS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440419" y="6476304"/>
            <a:ext cx="180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5400">
                <a:lnSpc>
                  <a:spcPts val="1040"/>
                </a:lnSpc>
              </a:pPr>
              <a:t>19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914145"/>
            <a:ext cx="7768590" cy="51422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5600" marR="5715" indent="-343535" algn="just">
              <a:lnSpc>
                <a:spcPts val="1510"/>
              </a:lnSpc>
              <a:spcBef>
                <a:spcPts val="29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Phase 1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400" b="1" spc="-20" dirty="0">
                <a:solidFill>
                  <a:srgbClr val="17375D"/>
                </a:solidFill>
                <a:latin typeface="Corbel"/>
                <a:cs typeface="Corbel"/>
              </a:rPr>
              <a:t>Trials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earliest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trials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life of 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new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treatment.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They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usually  small trials,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recruiting anything up to about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30 patients (mainly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healthy volunteers),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although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often a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lot less. These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trials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often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conducted in an inpatient clinic,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where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subject can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 observed by  full-time </a:t>
            </a:r>
            <a:r>
              <a:rPr sz="1400" spc="-15" dirty="0">
                <a:solidFill>
                  <a:srgbClr val="17375D"/>
                </a:solidFill>
                <a:latin typeface="Corbel"/>
                <a:cs typeface="Corbel"/>
              </a:rPr>
              <a:t>staff.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subject who receives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drug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is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usually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observed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until several half-lives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have</a:t>
            </a:r>
            <a:r>
              <a:rPr sz="1400" spc="-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passed.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7375D"/>
              </a:buClr>
              <a:buFont typeface="Wingdings"/>
              <a:buChar char=""/>
            </a:pPr>
            <a:endParaRPr sz="1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These trials are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designed to obtain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following</a:t>
            </a:r>
            <a:r>
              <a:rPr sz="1400" spc="-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information: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2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Safety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– Determine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most significant adverse events in human</a:t>
            </a:r>
            <a:r>
              <a:rPr sz="1400" spc="-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subjects.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645160" marR="5080" indent="-283845">
              <a:lnSpc>
                <a:spcPts val="1510"/>
              </a:lnSpc>
              <a:tabLst>
                <a:tab pos="645160" algn="l"/>
              </a:tabLst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Tolerability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–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safe dose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range is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determined by dose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escalations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corresponding serial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lab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tests.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645160" marR="5715" indent="-283845">
              <a:lnSpc>
                <a:spcPts val="1510"/>
              </a:lnSpc>
              <a:tabLst>
                <a:tab pos="645160" algn="l"/>
              </a:tabLst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Pharmacokinetics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–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How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molecule is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absorbed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body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and its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metabolites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are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distributed and eliminated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from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-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body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361950">
              <a:lnSpc>
                <a:spcPts val="1600"/>
              </a:lnSpc>
              <a:tabLst>
                <a:tab pos="645160" algn="l"/>
              </a:tabLst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Pharmacodynamics</a:t>
            </a:r>
            <a:r>
              <a:rPr sz="1400" b="1" spc="6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–</a:t>
            </a:r>
            <a:r>
              <a:rPr sz="1400" spc="9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8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effects</a:t>
            </a:r>
            <a:r>
              <a:rPr sz="1400" spc="9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of</a:t>
            </a:r>
            <a:r>
              <a:rPr sz="1400" spc="9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8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</a:t>
            </a:r>
            <a:r>
              <a:rPr sz="1400" spc="8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on</a:t>
            </a:r>
            <a:r>
              <a:rPr sz="1400" spc="10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8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body,</a:t>
            </a:r>
            <a:r>
              <a:rPr sz="1400" spc="9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i.e.</a:t>
            </a:r>
            <a:r>
              <a:rPr sz="1400" spc="9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how</a:t>
            </a:r>
            <a:r>
              <a:rPr sz="1400" spc="8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9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effects</a:t>
            </a:r>
            <a:r>
              <a:rPr sz="1400" spc="9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of</a:t>
            </a:r>
            <a:r>
              <a:rPr sz="1400" spc="8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9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</a:t>
            </a:r>
            <a:r>
              <a:rPr sz="1400" spc="9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vary</a:t>
            </a:r>
            <a:endParaRPr sz="1400">
              <a:latin typeface="Corbel"/>
              <a:cs typeface="Corbel"/>
            </a:endParaRPr>
          </a:p>
          <a:p>
            <a:pPr marL="645160">
              <a:lnSpc>
                <a:spcPts val="1600"/>
              </a:lnSpc>
            </a:pP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with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plasma</a:t>
            </a:r>
            <a:r>
              <a:rPr sz="1400" spc="-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concentration.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400" b="1" spc="-20" dirty="0">
                <a:solidFill>
                  <a:srgbClr val="17375D"/>
                </a:solidFill>
                <a:latin typeface="Corbel"/>
                <a:cs typeface="Corbel"/>
              </a:rPr>
              <a:t>Types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of Phase 1</a:t>
            </a:r>
            <a:r>
              <a:rPr sz="1400" b="1" spc="-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trials: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SAD – Single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Ascending</a:t>
            </a:r>
            <a:r>
              <a:rPr sz="1400" spc="-17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Dose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MAD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– Multiple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Ascending</a:t>
            </a:r>
            <a:r>
              <a:rPr sz="1400" spc="-1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Dose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spcBef>
                <a:spcPts val="5"/>
              </a:spcBef>
              <a:tabLst>
                <a:tab pos="645160" algn="l"/>
              </a:tabLst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Food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Effect – Effects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food substances on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absorption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224027"/>
            <a:ext cx="481736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9328" y="224027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360629"/>
            <a:ext cx="4265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/>
              <a:t>TOPICS </a:t>
            </a:r>
            <a:r>
              <a:rPr sz="2800" spc="5" dirty="0"/>
              <a:t>TO </a:t>
            </a:r>
            <a:r>
              <a:rPr sz="2800" spc="40" dirty="0"/>
              <a:t>BE</a:t>
            </a:r>
            <a:r>
              <a:rPr sz="2800" spc="-220" dirty="0"/>
              <a:t> </a:t>
            </a:r>
            <a:r>
              <a:rPr sz="2800" spc="75" dirty="0"/>
              <a:t>DISCUSSED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502904" y="6476304"/>
            <a:ext cx="1187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6670">
                <a:lnSpc>
                  <a:spcPts val="1040"/>
                </a:lnSpc>
              </a:pPr>
              <a:t>2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316481"/>
            <a:ext cx="5680710" cy="3398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SzPct val="78125"/>
              <a:buAutoNum type="arabicPeriod"/>
              <a:tabLst>
                <a:tab pos="241300" algn="l"/>
              </a:tabLst>
            </a:pPr>
            <a:r>
              <a:rPr sz="1600" b="1" spc="-5" dirty="0">
                <a:latin typeface="Corbel"/>
                <a:cs typeface="Corbel"/>
              </a:rPr>
              <a:t>Clinical </a:t>
            </a:r>
            <a:r>
              <a:rPr sz="1600" b="1" spc="-20" dirty="0">
                <a:latin typeface="Corbel"/>
                <a:cs typeface="Corbel"/>
              </a:rPr>
              <a:t>Trials </a:t>
            </a:r>
            <a:r>
              <a:rPr sz="1600" b="1" spc="-5" dirty="0">
                <a:latin typeface="Corbel"/>
                <a:cs typeface="Corbel"/>
              </a:rPr>
              <a:t>– Definitions, Importance </a:t>
            </a:r>
            <a:r>
              <a:rPr sz="1600" b="1" dirty="0">
                <a:latin typeface="Corbel"/>
                <a:cs typeface="Corbel"/>
              </a:rPr>
              <a:t>of</a:t>
            </a:r>
            <a:r>
              <a:rPr sz="1600" b="1" spc="-165" dirty="0">
                <a:latin typeface="Corbel"/>
                <a:cs typeface="Corbel"/>
              </a:rPr>
              <a:t> </a:t>
            </a:r>
            <a:r>
              <a:rPr sz="1600" b="1" spc="-20" dirty="0">
                <a:latin typeface="Corbel"/>
                <a:cs typeface="Corbel"/>
              </a:rPr>
              <a:t>Trials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orbe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SzPct val="78125"/>
              <a:buAutoNum type="arabicPeriod"/>
              <a:tabLst>
                <a:tab pos="241300" algn="l"/>
              </a:tabLst>
            </a:pPr>
            <a:r>
              <a:rPr sz="1600" b="1" spc="-10" dirty="0">
                <a:latin typeface="Corbel"/>
                <a:cs typeface="Corbel"/>
              </a:rPr>
              <a:t>Role </a:t>
            </a:r>
            <a:r>
              <a:rPr sz="1600" b="1" spc="-5" dirty="0">
                <a:latin typeface="Corbel"/>
                <a:cs typeface="Corbel"/>
              </a:rPr>
              <a:t>of Clinical trials in Clinical Product</a:t>
            </a:r>
            <a:r>
              <a:rPr sz="1600" b="1" spc="-110" dirty="0">
                <a:latin typeface="Corbel"/>
                <a:cs typeface="Corbel"/>
              </a:rPr>
              <a:t> </a:t>
            </a:r>
            <a:r>
              <a:rPr sz="1600" b="1" spc="-5" dirty="0">
                <a:latin typeface="Corbel"/>
                <a:cs typeface="Corbel"/>
              </a:rPr>
              <a:t>Development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Corbel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SzPct val="78125"/>
              <a:buAutoNum type="arabicPeriod"/>
              <a:tabLst>
                <a:tab pos="241300" algn="l"/>
              </a:tabLst>
            </a:pPr>
            <a:r>
              <a:rPr sz="1600" b="1" spc="-5" dirty="0">
                <a:latin typeface="Corbel"/>
                <a:cs typeface="Corbel"/>
              </a:rPr>
              <a:t>Different </a:t>
            </a:r>
            <a:r>
              <a:rPr sz="1600" b="1" spc="-10" dirty="0">
                <a:latin typeface="Corbel"/>
                <a:cs typeface="Corbel"/>
              </a:rPr>
              <a:t>types </a:t>
            </a:r>
            <a:r>
              <a:rPr sz="1600" b="1" spc="-5" dirty="0">
                <a:latin typeface="Corbel"/>
                <a:cs typeface="Corbel"/>
              </a:rPr>
              <a:t>of Clinical trials </a:t>
            </a:r>
            <a:r>
              <a:rPr sz="1600" b="1" spc="-10" dirty="0">
                <a:latin typeface="Corbel"/>
                <a:cs typeface="Corbel"/>
              </a:rPr>
              <a:t>and their</a:t>
            </a:r>
            <a:r>
              <a:rPr sz="1600" b="1" spc="35" dirty="0">
                <a:latin typeface="Corbel"/>
                <a:cs typeface="Corbel"/>
              </a:rPr>
              <a:t> </a:t>
            </a:r>
            <a:r>
              <a:rPr sz="1600" b="1" spc="-10" dirty="0">
                <a:latin typeface="Corbel"/>
                <a:cs typeface="Corbel"/>
              </a:rPr>
              <a:t>phases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orbe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SzPct val="78125"/>
              <a:buAutoNum type="arabicPeriod"/>
              <a:tabLst>
                <a:tab pos="241300" algn="l"/>
              </a:tabLst>
            </a:pPr>
            <a:r>
              <a:rPr sz="1600" b="1" spc="-5" dirty="0">
                <a:latin typeface="Corbel"/>
                <a:cs typeface="Corbel"/>
              </a:rPr>
              <a:t>Important </a:t>
            </a:r>
            <a:r>
              <a:rPr sz="1600" b="1" spc="-10" dirty="0">
                <a:latin typeface="Corbel"/>
                <a:cs typeface="Corbel"/>
              </a:rPr>
              <a:t>Regulations and </a:t>
            </a:r>
            <a:r>
              <a:rPr sz="1600" b="1" spc="-5" dirty="0">
                <a:latin typeface="Corbel"/>
                <a:cs typeface="Corbel"/>
              </a:rPr>
              <a:t>Guidelines – ICH &amp;</a:t>
            </a:r>
            <a:r>
              <a:rPr sz="1600" b="1" spc="-25" dirty="0">
                <a:latin typeface="Corbel"/>
                <a:cs typeface="Corbel"/>
              </a:rPr>
              <a:t> </a:t>
            </a:r>
            <a:r>
              <a:rPr sz="1600" b="1" spc="-10" dirty="0">
                <a:latin typeface="Corbel"/>
                <a:cs typeface="Corbel"/>
              </a:rPr>
              <a:t>GCP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orbe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SzPct val="78125"/>
              <a:buAutoNum type="arabicPeriod"/>
              <a:tabLst>
                <a:tab pos="241300" algn="l"/>
              </a:tabLst>
            </a:pPr>
            <a:r>
              <a:rPr sz="1600" b="1" spc="-5" dirty="0">
                <a:latin typeface="Corbel"/>
                <a:cs typeface="Corbel"/>
              </a:rPr>
              <a:t>Design of a Clinical</a:t>
            </a:r>
            <a:r>
              <a:rPr sz="1600" b="1" spc="-175" dirty="0">
                <a:latin typeface="Corbel"/>
                <a:cs typeface="Corbel"/>
              </a:rPr>
              <a:t> </a:t>
            </a:r>
            <a:r>
              <a:rPr sz="1600" b="1" spc="-20" dirty="0">
                <a:latin typeface="Corbel"/>
                <a:cs typeface="Corbel"/>
              </a:rPr>
              <a:t>Trial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orbe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SzPct val="78125"/>
              <a:buAutoNum type="arabicPeriod"/>
              <a:tabLst>
                <a:tab pos="241300" algn="l"/>
              </a:tabLst>
            </a:pPr>
            <a:r>
              <a:rPr sz="1600" b="1" spc="-5" dirty="0">
                <a:latin typeface="Corbel"/>
                <a:cs typeface="Corbel"/>
              </a:rPr>
              <a:t>Randomization </a:t>
            </a:r>
            <a:r>
              <a:rPr sz="1600" b="1" spc="-10" dirty="0">
                <a:latin typeface="Corbel"/>
                <a:cs typeface="Corbel"/>
              </a:rPr>
              <a:t>and</a:t>
            </a:r>
            <a:r>
              <a:rPr sz="1600" b="1" spc="30" dirty="0">
                <a:latin typeface="Corbel"/>
                <a:cs typeface="Corbel"/>
              </a:rPr>
              <a:t> </a:t>
            </a:r>
            <a:r>
              <a:rPr sz="1600" b="1" spc="-5" dirty="0">
                <a:latin typeface="Corbel"/>
                <a:cs typeface="Corbel"/>
              </a:rPr>
              <a:t>Blinding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orbe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SzPct val="78125"/>
              <a:buAutoNum type="arabicPeriod"/>
              <a:tabLst>
                <a:tab pos="241300" algn="l"/>
              </a:tabLst>
            </a:pPr>
            <a:r>
              <a:rPr sz="1600" b="1" spc="-5" dirty="0">
                <a:latin typeface="Corbel"/>
                <a:cs typeface="Corbel"/>
              </a:rPr>
              <a:t>Data </a:t>
            </a:r>
            <a:r>
              <a:rPr sz="1600" b="1" spc="-10" dirty="0">
                <a:latin typeface="Corbel"/>
                <a:cs typeface="Corbel"/>
              </a:rPr>
              <a:t>Management </a:t>
            </a:r>
            <a:r>
              <a:rPr sz="1600" b="1" spc="-5" dirty="0">
                <a:latin typeface="Corbel"/>
                <a:cs typeface="Corbel"/>
              </a:rPr>
              <a:t>in Clinical </a:t>
            </a:r>
            <a:r>
              <a:rPr sz="1600" b="1" spc="-20" dirty="0">
                <a:latin typeface="Corbel"/>
                <a:cs typeface="Corbel"/>
              </a:rPr>
              <a:t>Trials </a:t>
            </a:r>
            <a:r>
              <a:rPr sz="1600" b="1" spc="-5" dirty="0">
                <a:latin typeface="Corbel"/>
                <a:cs typeface="Corbel"/>
              </a:rPr>
              <a:t>– </a:t>
            </a:r>
            <a:r>
              <a:rPr sz="1600" b="1" spc="-10" dirty="0">
                <a:latin typeface="Corbel"/>
                <a:cs typeface="Corbel"/>
              </a:rPr>
              <a:t>Standards </a:t>
            </a:r>
            <a:r>
              <a:rPr sz="1600" b="1" spc="-15" dirty="0">
                <a:latin typeface="Corbel"/>
                <a:cs typeface="Corbel"/>
              </a:rPr>
              <a:t>(CDISC,</a:t>
            </a:r>
            <a:r>
              <a:rPr sz="1600" b="1" spc="-75" dirty="0">
                <a:latin typeface="Corbel"/>
                <a:cs typeface="Corbel"/>
              </a:rPr>
              <a:t> </a:t>
            </a:r>
            <a:r>
              <a:rPr sz="1600" b="1" spc="-15" dirty="0">
                <a:latin typeface="Corbel"/>
                <a:cs typeface="Corbel"/>
              </a:rPr>
              <a:t>SDTM)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orbe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SzPct val="78125"/>
              <a:buAutoNum type="arabicPeriod"/>
              <a:tabLst>
                <a:tab pos="241300" algn="l"/>
              </a:tabLst>
            </a:pPr>
            <a:r>
              <a:rPr sz="1600" b="1" spc="-5" dirty="0">
                <a:latin typeface="Corbel"/>
                <a:cs typeface="Corbel"/>
              </a:rPr>
              <a:t>Overview of </a:t>
            </a:r>
            <a:r>
              <a:rPr sz="1600" b="1" spc="-10" dirty="0">
                <a:latin typeface="Corbel"/>
                <a:cs typeface="Corbel"/>
              </a:rPr>
              <a:t>Analysis </a:t>
            </a:r>
            <a:r>
              <a:rPr sz="1600" b="1" spc="-5" dirty="0">
                <a:latin typeface="Corbel"/>
                <a:cs typeface="Corbel"/>
              </a:rPr>
              <a:t>of Clinical</a:t>
            </a:r>
            <a:r>
              <a:rPr sz="1600" b="1" spc="-204" dirty="0">
                <a:latin typeface="Corbel"/>
                <a:cs typeface="Corbel"/>
              </a:rPr>
              <a:t> </a:t>
            </a:r>
            <a:r>
              <a:rPr sz="1600" b="1" spc="-20" dirty="0">
                <a:latin typeface="Corbel"/>
                <a:cs typeface="Corbel"/>
              </a:rPr>
              <a:t>Trials</a:t>
            </a:r>
            <a:endParaRPr sz="1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09728"/>
            <a:ext cx="480212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4088" y="10972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246329"/>
            <a:ext cx="4250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/>
              <a:t>PHASE </a:t>
            </a:r>
            <a:r>
              <a:rPr sz="2800" spc="-5" dirty="0"/>
              <a:t>2 </a:t>
            </a:r>
            <a:r>
              <a:rPr sz="2800" spc="75" dirty="0"/>
              <a:t>CLINICAL</a:t>
            </a:r>
            <a:r>
              <a:rPr sz="2800" spc="250" dirty="0"/>
              <a:t> </a:t>
            </a:r>
            <a:r>
              <a:rPr sz="2800" spc="70" dirty="0"/>
              <a:t>TRIALS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440419" y="6476304"/>
            <a:ext cx="180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5400">
                <a:lnSpc>
                  <a:spcPts val="1040"/>
                </a:lnSpc>
              </a:pPr>
              <a:t>20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937005"/>
            <a:ext cx="7235825" cy="5377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3535" algn="just">
              <a:lnSpc>
                <a:spcPct val="100000"/>
              </a:lnSpc>
              <a:spcBef>
                <a:spcPts val="9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Phase 2 Clinical </a:t>
            </a:r>
            <a:r>
              <a:rPr sz="1300" b="1" spc="-15" dirty="0">
                <a:solidFill>
                  <a:srgbClr val="17375D"/>
                </a:solidFill>
                <a:latin typeface="Corbel"/>
                <a:cs typeface="Corbel"/>
              </a:rPr>
              <a:t>Trials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(typically Therapeutic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Exploratory)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controlled clinical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studies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conducted 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evaluate the effectiveness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drug for a particular indication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indications in patients with the  disease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condition under study and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determine the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common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short-term side effects and</a:t>
            </a:r>
            <a:r>
              <a:rPr sz="1300" spc="229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risks.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00000"/>
              </a:lnSpc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Once the initial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safety 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study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has been confirmed in Phase I trials, 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trials are  performed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larger groups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(20-300)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and are designed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assess </a:t>
            </a:r>
            <a:r>
              <a:rPr sz="1300" spc="-15" dirty="0">
                <a:solidFill>
                  <a:srgbClr val="17375D"/>
                </a:solidFill>
                <a:latin typeface="Corbel"/>
                <a:cs typeface="Corbel"/>
              </a:rPr>
              <a:t>how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well the drug works, as well as 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continue Phase I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safety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assessments in a larger group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volunteers and patients. Studies in Phase 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are typically conducted in a group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patients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who are selected by relatively narrow criteria, leading 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 relatively homogeneous population and are closely</a:t>
            </a:r>
            <a:r>
              <a:rPr sz="1300" spc="6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monitored.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An important goal for this phase is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determine the dose(s) and regimen for 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III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trials. Early  studies in this phase often utilise dose escalation designs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give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an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early estimate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dose response  and later studies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may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confirm the dose response relationship for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indication in question by using  recognised parallel dose-response designs.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Confirmatory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dose response studies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may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be conducted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in 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 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left for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III.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Doses used in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are usually but not always less than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the highest 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doses used in Phase</a:t>
            </a:r>
            <a:r>
              <a:rPr sz="1300" spc="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Additional objectives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clinical trials conducted in 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may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include evaluation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potential study  endpoints, therapeutic regimens (including concomitant medications) and target populations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(e.g. 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mild versus severe disease) for further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study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in 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 or III.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These objectives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may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be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served </a:t>
            </a:r>
            <a:r>
              <a:rPr sz="1300" spc="5" dirty="0">
                <a:solidFill>
                  <a:srgbClr val="17375D"/>
                </a:solidFill>
                <a:latin typeface="Corbel"/>
                <a:cs typeface="Corbel"/>
              </a:rPr>
              <a:t>by 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exploratory analyses, examining subsets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data and by including multiple endpoints in</a:t>
            </a:r>
            <a:r>
              <a:rPr sz="1300" spc="18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trials.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80769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300" spc="-20" dirty="0">
                <a:solidFill>
                  <a:srgbClr val="17375D"/>
                </a:solidFill>
                <a:latin typeface="Corbel"/>
                <a:cs typeface="Corbel"/>
              </a:rPr>
              <a:t>Types: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Phase II studies are sometimes divided into Phase IIA and Phase</a:t>
            </a:r>
            <a:r>
              <a:rPr sz="1300" spc="1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IIB.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spcBef>
                <a:spcPts val="5"/>
              </a:spcBef>
              <a:tabLst>
                <a:tab pos="645160" algn="l"/>
              </a:tabLst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IIA is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specifically designed to assess dosing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requirements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(how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much drug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should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be</a:t>
            </a:r>
            <a:r>
              <a:rPr sz="1200" spc="-1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given).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IIB is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specifically designed to study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efficacy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(how well the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works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at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prescribed</a:t>
            </a:r>
            <a:r>
              <a:rPr sz="1200" spc="-6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dose(s)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85928"/>
            <a:ext cx="478231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4276" y="18592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322529"/>
            <a:ext cx="4230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/>
              <a:t>PHASE </a:t>
            </a:r>
            <a:r>
              <a:rPr sz="2800" spc="-5" dirty="0"/>
              <a:t>3 </a:t>
            </a:r>
            <a:r>
              <a:rPr sz="2800" spc="75" dirty="0"/>
              <a:t>CLINICAL</a:t>
            </a:r>
            <a:r>
              <a:rPr sz="2800" spc="254" dirty="0"/>
              <a:t> </a:t>
            </a:r>
            <a:r>
              <a:rPr sz="2800" spc="70" dirty="0"/>
              <a:t>TRIALS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440419" y="6476304"/>
            <a:ext cx="180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5400">
                <a:lnSpc>
                  <a:spcPts val="1040"/>
                </a:lnSpc>
              </a:pPr>
              <a:t>21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069593"/>
            <a:ext cx="7541259" cy="51396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5600" marR="6350" indent="-343535" algn="just">
              <a:lnSpc>
                <a:spcPts val="1400"/>
              </a:lnSpc>
              <a:spcBef>
                <a:spcPts val="27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Phase III Clinical </a:t>
            </a:r>
            <a:r>
              <a:rPr sz="1300" b="1" spc="-15" dirty="0">
                <a:solidFill>
                  <a:srgbClr val="17375D"/>
                </a:solidFill>
                <a:latin typeface="Corbel"/>
                <a:cs typeface="Corbel"/>
              </a:rPr>
              <a:t>Trials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usually are considered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begin with the initiation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studies in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which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primary  objective is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demonstrate,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confirm therapeutic benefit. These trials are, therefore, most typically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Therapeutic Confirmatory</a:t>
            </a:r>
            <a:r>
              <a:rPr sz="1300" spc="-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type.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8255" indent="-343535" algn="just">
              <a:lnSpc>
                <a:spcPts val="1400"/>
              </a:lnSpc>
              <a:spcBef>
                <a:spcPts val="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Studies in 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III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are designed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confirm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preliminary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evidence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accumulated in 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that a drug  is safe and effective for use in the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intended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indication and recipient population. These studies are  intended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provide an adequate basis for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marketing</a:t>
            </a:r>
            <a:r>
              <a:rPr sz="1300" spc="8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approval.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90000"/>
              </a:lnSpc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III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studies are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randomized controlled multicenter trials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on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large patient groups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(300–3,000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more depending upon the disease/medical condition studied) and are aimed at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being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definitive  assessment of how effective the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is,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comparison with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current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'gold standard'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treatment.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Because of  their size and comparatively long duration, 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III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trials are the most expensive, time-consuming and  difficult trials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design and run, especially in therapies for chronic medical</a:t>
            </a:r>
            <a:r>
              <a:rPr sz="1300" spc="20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conditions.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90000"/>
              </a:lnSpc>
              <a:spcBef>
                <a:spcPts val="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It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common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practice that certain 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III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trials will continue while the regulatory submission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is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pending  at the appropriate regulatory </a:t>
            </a:r>
            <a:r>
              <a:rPr sz="1300" spc="-15" dirty="0">
                <a:solidFill>
                  <a:srgbClr val="17375D"/>
                </a:solidFill>
                <a:latin typeface="Corbel"/>
                <a:cs typeface="Corbel"/>
              </a:rPr>
              <a:t>agency.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This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allows patients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continue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receive possibly lifesaving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drugs 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until the drug can be obtained by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purchase.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Other reasons for performing trials at this stage include  attempts by the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sponsor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at "label expansion" (to show the drug works for additional types of  patients/diseases beyond the original use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for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which the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drug was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approved for marketing),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obtain  additional safety data,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support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marketing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claims for the drug. Studies in this phase are by some  companies categorised as "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Phase IIIB</a:t>
            </a:r>
            <a:r>
              <a:rPr sz="1300" b="1" spc="6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studies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.“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90000"/>
              </a:lnSpc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Once a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has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proved satisfactory after Phase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III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trials, the trial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results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are usually combined into a large  document containing a comprehensive description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methods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and results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human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and animal  studies, manufacturing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procedures,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formulation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details,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and shelf life. This collection of information 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makes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up the "regulatory submission" that is provided for review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appropriate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regulatory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authorities  in different countries.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They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will review the submission, and, it is hoped, give the sponsor approval </a:t>
            </a:r>
            <a:r>
              <a:rPr sz="1300" spc="-15" dirty="0">
                <a:solidFill>
                  <a:srgbClr val="17375D"/>
                </a:solidFill>
                <a:latin typeface="Corbel"/>
                <a:cs typeface="Corbel"/>
              </a:rPr>
              <a:t>to 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market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300" spc="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drug.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85928"/>
            <a:ext cx="480517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7135" y="18592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322529"/>
            <a:ext cx="4253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/>
              <a:t>PHASE </a:t>
            </a:r>
            <a:r>
              <a:rPr sz="2800" spc="-5" dirty="0"/>
              <a:t>4 </a:t>
            </a:r>
            <a:r>
              <a:rPr sz="2800" spc="75" dirty="0"/>
              <a:t>CLINICAL</a:t>
            </a:r>
            <a:r>
              <a:rPr sz="2800" spc="254" dirty="0"/>
              <a:t> </a:t>
            </a:r>
            <a:r>
              <a:rPr sz="2800" spc="70" dirty="0"/>
              <a:t>TRIALS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440419" y="6476304"/>
            <a:ext cx="180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5400">
                <a:lnSpc>
                  <a:spcPts val="1040"/>
                </a:lnSpc>
              </a:pPr>
              <a:t>22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935482"/>
            <a:ext cx="7540625" cy="4723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85" indent="-343535" algn="just">
              <a:lnSpc>
                <a:spcPct val="100000"/>
              </a:lnSpc>
              <a:spcBef>
                <a:spcPts val="10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IV Clinical trial is also known as </a:t>
            </a:r>
            <a:r>
              <a:rPr sz="1400" b="1" spc="-20" dirty="0">
                <a:solidFill>
                  <a:srgbClr val="17375D"/>
                </a:solidFill>
                <a:latin typeface="Corbel"/>
                <a:cs typeface="Corbel"/>
              </a:rPr>
              <a:t>Post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Marketing Surveillance </a:t>
            </a:r>
            <a:r>
              <a:rPr sz="1400" b="1" spc="-20" dirty="0">
                <a:solidFill>
                  <a:srgbClr val="17375D"/>
                </a:solidFill>
                <a:latin typeface="Corbel"/>
                <a:cs typeface="Corbel"/>
              </a:rPr>
              <a:t>Trial</a:t>
            </a:r>
            <a:r>
              <a:rPr sz="1400" spc="-20" dirty="0">
                <a:solidFill>
                  <a:srgbClr val="17375D"/>
                </a:solidFill>
                <a:latin typeface="Corbel"/>
                <a:cs typeface="Corbel"/>
              </a:rPr>
              <a:t>.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IV trials  involve the safety surveillance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(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Pharmacovigilance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)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ongoing technical support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drug after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it receives permission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be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sold. Phase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IV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studies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may be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required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by regulatory authorities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400" spc="29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may be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undertaken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by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sponsoring company for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competitive (finding 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new market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for the  drug)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or other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reasons (for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example, the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may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not have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been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tested for interactions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with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other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drugs,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or on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certain population groups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such as pregnant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women, who are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unlikely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subject  themselves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 trials).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0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Phase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IV begins after 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approval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these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studies are also known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as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Therapeutic use studies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.  Therapeutic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use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studies go beyond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prior demonstration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drug’s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safety,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efficacy and dose  definition.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They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studies that were not considered necessary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for approval but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often  important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for optimising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drug's</a:t>
            </a:r>
            <a:r>
              <a:rPr sz="1400" spc="-5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use.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main rationale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behind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conducting Phase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IV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trials is</a:t>
            </a:r>
            <a:r>
              <a:rPr sz="1400" spc="-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prior clinical trials,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up 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Phase 3,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patients are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selected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limited in</a:t>
            </a:r>
            <a:r>
              <a:rPr sz="1200" spc="-8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number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Conditions of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use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in trials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differ from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those in clinical</a:t>
            </a:r>
            <a:r>
              <a:rPr sz="1200" spc="-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practice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Duration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of trials is</a:t>
            </a:r>
            <a:r>
              <a:rPr sz="1200" spc="-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limited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Information about rare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but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serious adverse reactions, chronic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toxicity, use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in special groups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(such as</a:t>
            </a:r>
            <a:r>
              <a:rPr sz="1200" spc="1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children,</a:t>
            </a:r>
            <a:endParaRPr sz="1200">
              <a:latin typeface="Corbel"/>
              <a:cs typeface="Corbel"/>
            </a:endParaRPr>
          </a:p>
          <a:p>
            <a:pPr marL="645160">
              <a:lnSpc>
                <a:spcPct val="100000"/>
              </a:lnSpc>
            </a:pP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elderly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pregnant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women)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drug interactions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is often not</a:t>
            </a:r>
            <a:r>
              <a:rPr sz="1200" spc="-7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available.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4004" y="216408"/>
            <a:ext cx="7417308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7255" y="643127"/>
            <a:ext cx="5577840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7311" y="643127"/>
            <a:ext cx="641603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1110" y="353060"/>
            <a:ext cx="67735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5825" marR="5080" indent="-873760">
              <a:lnSpc>
                <a:spcPct val="100000"/>
              </a:lnSpc>
              <a:spcBef>
                <a:spcPts val="95"/>
              </a:spcBef>
            </a:pPr>
            <a:r>
              <a:rPr sz="2800" spc="65" dirty="0"/>
              <a:t>CORRELATION </a:t>
            </a:r>
            <a:r>
              <a:rPr sz="2800" spc="70" dirty="0"/>
              <a:t>BETWEEN </a:t>
            </a:r>
            <a:r>
              <a:rPr sz="2800" spc="65" dirty="0"/>
              <a:t>DEVELOPMENT  </a:t>
            </a:r>
            <a:r>
              <a:rPr sz="2800" spc="70" dirty="0"/>
              <a:t>PHASES </a:t>
            </a:r>
            <a:r>
              <a:rPr sz="2800" spc="55" dirty="0"/>
              <a:t>AND </a:t>
            </a:r>
            <a:r>
              <a:rPr sz="2800" spc="65" dirty="0"/>
              <a:t>TYPES </a:t>
            </a:r>
            <a:r>
              <a:rPr sz="2800" spc="40" dirty="0"/>
              <a:t>OF</a:t>
            </a:r>
            <a:r>
              <a:rPr sz="2800" spc="185" dirty="0"/>
              <a:t> </a:t>
            </a:r>
            <a:r>
              <a:rPr sz="2800" spc="55" dirty="0"/>
              <a:t>STUDY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1013460" y="5547359"/>
            <a:ext cx="6888480" cy="1310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1447800"/>
            <a:ext cx="6629400" cy="419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6520" y="1447736"/>
            <a:ext cx="1325880" cy="836930"/>
          </a:xfrm>
          <a:custGeom>
            <a:avLst/>
            <a:gdLst/>
            <a:ahLst/>
            <a:cxnLst/>
            <a:rect l="l" t="t" r="r" b="b"/>
            <a:pathLst>
              <a:path w="1325879" h="836930">
                <a:moveTo>
                  <a:pt x="0" y="836739"/>
                </a:moveTo>
                <a:lnTo>
                  <a:pt x="1325879" y="836739"/>
                </a:lnTo>
                <a:lnTo>
                  <a:pt x="1325879" y="0"/>
                </a:lnTo>
                <a:lnTo>
                  <a:pt x="0" y="0"/>
                </a:lnTo>
                <a:lnTo>
                  <a:pt x="0" y="836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4759" y="2284539"/>
            <a:ext cx="1325880" cy="836930"/>
          </a:xfrm>
          <a:custGeom>
            <a:avLst/>
            <a:gdLst/>
            <a:ahLst/>
            <a:cxnLst/>
            <a:rect l="l" t="t" r="r" b="b"/>
            <a:pathLst>
              <a:path w="1325879" h="836930">
                <a:moveTo>
                  <a:pt x="0" y="836739"/>
                </a:moveTo>
                <a:lnTo>
                  <a:pt x="1325880" y="836739"/>
                </a:lnTo>
                <a:lnTo>
                  <a:pt x="1325880" y="0"/>
                </a:lnTo>
                <a:lnTo>
                  <a:pt x="0" y="0"/>
                </a:lnTo>
                <a:lnTo>
                  <a:pt x="0" y="836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20640" y="2284539"/>
            <a:ext cx="1325880" cy="836930"/>
          </a:xfrm>
          <a:custGeom>
            <a:avLst/>
            <a:gdLst/>
            <a:ahLst/>
            <a:cxnLst/>
            <a:rect l="l" t="t" r="r" b="b"/>
            <a:pathLst>
              <a:path w="1325879" h="836930">
                <a:moveTo>
                  <a:pt x="0" y="836739"/>
                </a:moveTo>
                <a:lnTo>
                  <a:pt x="1325880" y="836739"/>
                </a:lnTo>
                <a:lnTo>
                  <a:pt x="1325880" y="0"/>
                </a:lnTo>
                <a:lnTo>
                  <a:pt x="0" y="0"/>
                </a:lnTo>
                <a:lnTo>
                  <a:pt x="0" y="836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46520" y="2284539"/>
            <a:ext cx="1325880" cy="836930"/>
          </a:xfrm>
          <a:custGeom>
            <a:avLst/>
            <a:gdLst/>
            <a:ahLst/>
            <a:cxnLst/>
            <a:rect l="l" t="t" r="r" b="b"/>
            <a:pathLst>
              <a:path w="1325879" h="836930">
                <a:moveTo>
                  <a:pt x="0" y="836739"/>
                </a:moveTo>
                <a:lnTo>
                  <a:pt x="1325879" y="836739"/>
                </a:lnTo>
                <a:lnTo>
                  <a:pt x="1325879" y="0"/>
                </a:lnTo>
                <a:lnTo>
                  <a:pt x="0" y="0"/>
                </a:lnTo>
                <a:lnTo>
                  <a:pt x="0" y="836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68879" y="3121215"/>
            <a:ext cx="1325880" cy="836930"/>
          </a:xfrm>
          <a:custGeom>
            <a:avLst/>
            <a:gdLst/>
            <a:ahLst/>
            <a:cxnLst/>
            <a:rect l="l" t="t" r="r" b="b"/>
            <a:pathLst>
              <a:path w="1325879" h="836929">
                <a:moveTo>
                  <a:pt x="0" y="836739"/>
                </a:moveTo>
                <a:lnTo>
                  <a:pt x="1325880" y="836739"/>
                </a:lnTo>
                <a:lnTo>
                  <a:pt x="1325880" y="0"/>
                </a:lnTo>
                <a:lnTo>
                  <a:pt x="0" y="0"/>
                </a:lnTo>
                <a:lnTo>
                  <a:pt x="0" y="836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4759" y="3121215"/>
            <a:ext cx="1325880" cy="836930"/>
          </a:xfrm>
          <a:custGeom>
            <a:avLst/>
            <a:gdLst/>
            <a:ahLst/>
            <a:cxnLst/>
            <a:rect l="l" t="t" r="r" b="b"/>
            <a:pathLst>
              <a:path w="1325879" h="836929">
                <a:moveTo>
                  <a:pt x="0" y="836739"/>
                </a:moveTo>
                <a:lnTo>
                  <a:pt x="1325880" y="836739"/>
                </a:lnTo>
                <a:lnTo>
                  <a:pt x="1325880" y="0"/>
                </a:lnTo>
                <a:lnTo>
                  <a:pt x="0" y="0"/>
                </a:lnTo>
                <a:lnTo>
                  <a:pt x="0" y="836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20640" y="3121215"/>
            <a:ext cx="1325880" cy="836930"/>
          </a:xfrm>
          <a:custGeom>
            <a:avLst/>
            <a:gdLst/>
            <a:ahLst/>
            <a:cxnLst/>
            <a:rect l="l" t="t" r="r" b="b"/>
            <a:pathLst>
              <a:path w="1325879" h="836929">
                <a:moveTo>
                  <a:pt x="0" y="836739"/>
                </a:moveTo>
                <a:lnTo>
                  <a:pt x="1325880" y="836739"/>
                </a:lnTo>
                <a:lnTo>
                  <a:pt x="1325880" y="0"/>
                </a:lnTo>
                <a:lnTo>
                  <a:pt x="0" y="0"/>
                </a:lnTo>
                <a:lnTo>
                  <a:pt x="0" y="836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46520" y="3121215"/>
            <a:ext cx="1325880" cy="836930"/>
          </a:xfrm>
          <a:custGeom>
            <a:avLst/>
            <a:gdLst/>
            <a:ahLst/>
            <a:cxnLst/>
            <a:rect l="l" t="t" r="r" b="b"/>
            <a:pathLst>
              <a:path w="1325879" h="836929">
                <a:moveTo>
                  <a:pt x="0" y="836739"/>
                </a:moveTo>
                <a:lnTo>
                  <a:pt x="1325879" y="836739"/>
                </a:lnTo>
                <a:lnTo>
                  <a:pt x="1325879" y="0"/>
                </a:lnTo>
                <a:lnTo>
                  <a:pt x="0" y="0"/>
                </a:lnTo>
                <a:lnTo>
                  <a:pt x="0" y="836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68879" y="3958056"/>
            <a:ext cx="1325880" cy="844550"/>
          </a:xfrm>
          <a:custGeom>
            <a:avLst/>
            <a:gdLst/>
            <a:ahLst/>
            <a:cxnLst/>
            <a:rect l="l" t="t" r="r" b="b"/>
            <a:pathLst>
              <a:path w="1325879" h="844550">
                <a:moveTo>
                  <a:pt x="0" y="844067"/>
                </a:moveTo>
                <a:lnTo>
                  <a:pt x="1325880" y="844067"/>
                </a:lnTo>
                <a:lnTo>
                  <a:pt x="1325880" y="0"/>
                </a:lnTo>
                <a:lnTo>
                  <a:pt x="0" y="0"/>
                </a:lnTo>
                <a:lnTo>
                  <a:pt x="0" y="844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4759" y="3958056"/>
            <a:ext cx="1325880" cy="844550"/>
          </a:xfrm>
          <a:custGeom>
            <a:avLst/>
            <a:gdLst/>
            <a:ahLst/>
            <a:cxnLst/>
            <a:rect l="l" t="t" r="r" b="b"/>
            <a:pathLst>
              <a:path w="1325879" h="844550">
                <a:moveTo>
                  <a:pt x="0" y="844067"/>
                </a:moveTo>
                <a:lnTo>
                  <a:pt x="1325880" y="844067"/>
                </a:lnTo>
                <a:lnTo>
                  <a:pt x="1325880" y="0"/>
                </a:lnTo>
                <a:lnTo>
                  <a:pt x="0" y="0"/>
                </a:lnTo>
                <a:lnTo>
                  <a:pt x="0" y="844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20640" y="3958056"/>
            <a:ext cx="1325880" cy="844550"/>
          </a:xfrm>
          <a:custGeom>
            <a:avLst/>
            <a:gdLst/>
            <a:ahLst/>
            <a:cxnLst/>
            <a:rect l="l" t="t" r="r" b="b"/>
            <a:pathLst>
              <a:path w="1325879" h="844550">
                <a:moveTo>
                  <a:pt x="0" y="844067"/>
                </a:moveTo>
                <a:lnTo>
                  <a:pt x="1325880" y="844067"/>
                </a:lnTo>
                <a:lnTo>
                  <a:pt x="1325880" y="0"/>
                </a:lnTo>
                <a:lnTo>
                  <a:pt x="0" y="0"/>
                </a:lnTo>
                <a:lnTo>
                  <a:pt x="0" y="844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6520" y="3958056"/>
            <a:ext cx="1325880" cy="844550"/>
          </a:xfrm>
          <a:custGeom>
            <a:avLst/>
            <a:gdLst/>
            <a:ahLst/>
            <a:cxnLst/>
            <a:rect l="l" t="t" r="r" b="b"/>
            <a:pathLst>
              <a:path w="1325879" h="844550">
                <a:moveTo>
                  <a:pt x="0" y="844067"/>
                </a:moveTo>
                <a:lnTo>
                  <a:pt x="1325879" y="844067"/>
                </a:lnTo>
                <a:lnTo>
                  <a:pt x="1325879" y="0"/>
                </a:lnTo>
                <a:lnTo>
                  <a:pt x="0" y="0"/>
                </a:lnTo>
                <a:lnTo>
                  <a:pt x="0" y="8440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000" y="4802060"/>
            <a:ext cx="1325880" cy="836930"/>
          </a:xfrm>
          <a:custGeom>
            <a:avLst/>
            <a:gdLst/>
            <a:ahLst/>
            <a:cxnLst/>
            <a:rect l="l" t="t" r="r" b="b"/>
            <a:pathLst>
              <a:path w="1325880" h="836929">
                <a:moveTo>
                  <a:pt x="0" y="836739"/>
                </a:moveTo>
                <a:lnTo>
                  <a:pt x="1325880" y="836739"/>
                </a:lnTo>
                <a:lnTo>
                  <a:pt x="1325880" y="0"/>
                </a:lnTo>
                <a:lnTo>
                  <a:pt x="0" y="0"/>
                </a:lnTo>
                <a:lnTo>
                  <a:pt x="0" y="836739"/>
                </a:lnTo>
                <a:close/>
              </a:path>
            </a:pathLst>
          </a:custGeom>
          <a:solidFill>
            <a:srgbClr val="036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8879" y="4802060"/>
            <a:ext cx="1325880" cy="836930"/>
          </a:xfrm>
          <a:custGeom>
            <a:avLst/>
            <a:gdLst/>
            <a:ahLst/>
            <a:cxnLst/>
            <a:rect l="l" t="t" r="r" b="b"/>
            <a:pathLst>
              <a:path w="1325879" h="836929">
                <a:moveTo>
                  <a:pt x="0" y="836739"/>
                </a:moveTo>
                <a:lnTo>
                  <a:pt x="1325880" y="836739"/>
                </a:lnTo>
                <a:lnTo>
                  <a:pt x="1325880" y="0"/>
                </a:lnTo>
                <a:lnTo>
                  <a:pt x="0" y="0"/>
                </a:lnTo>
                <a:lnTo>
                  <a:pt x="0" y="836739"/>
                </a:lnTo>
                <a:close/>
              </a:path>
            </a:pathLst>
          </a:custGeom>
          <a:solidFill>
            <a:srgbClr val="92C3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128712" y="1433512"/>
          <a:ext cx="6672580" cy="4219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5880"/>
                <a:gridCol w="1325880"/>
                <a:gridCol w="1325880"/>
                <a:gridCol w="1325879"/>
                <a:gridCol w="1325879"/>
              </a:tblGrid>
              <a:tr h="836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16255" marR="193675" indent="-31559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orbel"/>
                          <a:cs typeface="Corbel"/>
                        </a:rPr>
                        <a:t>Ther</a:t>
                      </a:r>
                      <a:r>
                        <a:rPr sz="1400" b="1" spc="-10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400" b="1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400" b="1" spc="-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400" b="1" dirty="0">
                          <a:latin typeface="Corbel"/>
                          <a:cs typeface="Corbel"/>
                        </a:rPr>
                        <a:t>utic  Use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C3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6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7955" marR="139700" indent="533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orbel"/>
                          <a:cs typeface="Corbel"/>
                        </a:rPr>
                        <a:t>Therapeutic  Con</a:t>
                      </a:r>
                      <a:r>
                        <a:rPr sz="1400" b="1" spc="-10" dirty="0">
                          <a:latin typeface="Corbel"/>
                          <a:cs typeface="Corbel"/>
                        </a:rPr>
                        <a:t>f</a:t>
                      </a:r>
                      <a:r>
                        <a:rPr sz="1400" b="1" dirty="0">
                          <a:latin typeface="Corbel"/>
                          <a:cs typeface="Corbel"/>
                        </a:rPr>
                        <a:t>irma</a:t>
                      </a:r>
                      <a:r>
                        <a:rPr sz="1400" b="1" spc="-5" dirty="0">
                          <a:latin typeface="Corbel"/>
                          <a:cs typeface="Corbel"/>
                        </a:rPr>
                        <a:t>t</a:t>
                      </a:r>
                      <a:r>
                        <a:rPr sz="1400" b="1" dirty="0">
                          <a:latin typeface="Corbel"/>
                          <a:cs typeface="Corbel"/>
                        </a:rPr>
                        <a:t>ory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C3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6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07010" marR="193675" indent="-6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orbel"/>
                          <a:cs typeface="Corbel"/>
                        </a:rPr>
                        <a:t>Ther</a:t>
                      </a:r>
                      <a:r>
                        <a:rPr sz="1400" b="1" spc="-10" dirty="0">
                          <a:latin typeface="Corbel"/>
                          <a:cs typeface="Corbel"/>
                        </a:rPr>
                        <a:t>a</a:t>
                      </a:r>
                      <a:r>
                        <a:rPr sz="1400" b="1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400" b="1" spc="-5" dirty="0">
                          <a:latin typeface="Corbel"/>
                          <a:cs typeface="Corbel"/>
                        </a:rPr>
                        <a:t>e</a:t>
                      </a:r>
                      <a:r>
                        <a:rPr sz="1400" b="1" dirty="0">
                          <a:latin typeface="Corbel"/>
                          <a:cs typeface="Corbel"/>
                        </a:rPr>
                        <a:t>utic  </a:t>
                      </a:r>
                      <a:r>
                        <a:rPr sz="1400" b="1" spc="-5" dirty="0">
                          <a:latin typeface="Corbel"/>
                          <a:cs typeface="Corbel"/>
                        </a:rPr>
                        <a:t>Exploratory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C3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4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5410" marR="96520" indent="27368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orbel"/>
                          <a:cs typeface="Corbel"/>
                        </a:rPr>
                        <a:t>Human  </a:t>
                      </a:r>
                      <a:r>
                        <a:rPr sz="1400" b="1" dirty="0">
                          <a:latin typeface="Corbel"/>
                          <a:cs typeface="Corbel"/>
                        </a:rPr>
                        <a:t>P</a:t>
                      </a:r>
                      <a:r>
                        <a:rPr sz="1400" b="1" spc="-10" dirty="0">
                          <a:latin typeface="Corbel"/>
                          <a:cs typeface="Corbel"/>
                        </a:rPr>
                        <a:t>h</a:t>
                      </a:r>
                      <a:r>
                        <a:rPr sz="1400" b="1" dirty="0">
                          <a:latin typeface="Corbel"/>
                          <a:cs typeface="Corbel"/>
                        </a:rPr>
                        <a:t>armacology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C3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6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orbel"/>
                          <a:cs typeface="Corbel"/>
                        </a:rPr>
                        <a:t>TYPE</a:t>
                      </a:r>
                      <a:endParaRPr sz="1400">
                        <a:latin typeface="Corbel"/>
                        <a:cs typeface="Corbel"/>
                      </a:endParaRPr>
                    </a:p>
                    <a:p>
                      <a:pPr marL="6750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rbel"/>
                          <a:cs typeface="Corbel"/>
                        </a:rPr>
                        <a:t>PHASE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8925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rbel"/>
                          <a:cs typeface="Corbel"/>
                        </a:rPr>
                        <a:t>Phase</a:t>
                      </a:r>
                      <a:r>
                        <a:rPr sz="1400" b="1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dirty="0">
                          <a:latin typeface="Corbel"/>
                          <a:cs typeface="Corbel"/>
                        </a:rPr>
                        <a:t>I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rbel"/>
                          <a:cs typeface="Corbel"/>
                        </a:rPr>
                        <a:t>Phase</a:t>
                      </a:r>
                      <a:r>
                        <a:rPr sz="1400" b="1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dirty="0">
                          <a:latin typeface="Corbel"/>
                          <a:cs typeface="Corbel"/>
                        </a:rPr>
                        <a:t>II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C3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4036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rbel"/>
                          <a:cs typeface="Corbel"/>
                        </a:rPr>
                        <a:t>Phase</a:t>
                      </a:r>
                      <a:r>
                        <a:rPr sz="1400" b="1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spc="-5" dirty="0">
                          <a:latin typeface="Corbel"/>
                          <a:cs typeface="Corbel"/>
                        </a:rPr>
                        <a:t>III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C3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3147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rbel"/>
                          <a:cs typeface="Corbel"/>
                        </a:rPr>
                        <a:t>Phase</a:t>
                      </a:r>
                      <a:r>
                        <a:rPr sz="1400" b="1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400" b="1" dirty="0">
                          <a:latin typeface="Corbel"/>
                          <a:cs typeface="Corbel"/>
                        </a:rPr>
                        <a:t>IV</a:t>
                      </a:r>
                      <a:endParaRPr sz="1400">
                        <a:latin typeface="Corbel"/>
                        <a:cs typeface="Corbe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2C3FC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3422650" y="36512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89250" y="41846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1250" y="42608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13250" y="42608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94250" y="41084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18050" y="27368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46650" y="24320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60850" y="28130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51650" y="16700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08850" y="17462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60850" y="36512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08450" y="33464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65650" y="34226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84450" y="43370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94050" y="40322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80050" y="27368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32450" y="24320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13450" y="26606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75450" y="1974850"/>
            <a:ext cx="2413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03850" y="33464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2050" y="40322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56250" y="41084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75450" y="34226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18250" y="28130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04050" y="25082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51650" y="4184650"/>
            <a:ext cx="241300" cy="241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8127" y="5676900"/>
            <a:ext cx="4064508" cy="425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0800" y="5783353"/>
            <a:ext cx="3810635" cy="171450"/>
          </a:xfrm>
          <a:custGeom>
            <a:avLst/>
            <a:gdLst/>
            <a:ahLst/>
            <a:cxnLst/>
            <a:rect l="l" t="t" r="r" b="b"/>
            <a:pathLst>
              <a:path w="3810635" h="171450">
                <a:moveTo>
                  <a:pt x="3660439" y="0"/>
                </a:moveTo>
                <a:lnTo>
                  <a:pt x="3653139" y="470"/>
                </a:lnTo>
                <a:lnTo>
                  <a:pt x="3646576" y="3641"/>
                </a:lnTo>
                <a:lnTo>
                  <a:pt x="3641598" y="9294"/>
                </a:lnTo>
                <a:lnTo>
                  <a:pt x="3639133" y="16450"/>
                </a:lnTo>
                <a:lnTo>
                  <a:pt x="3639597" y="23737"/>
                </a:lnTo>
                <a:lnTo>
                  <a:pt x="3642776" y="30314"/>
                </a:lnTo>
                <a:lnTo>
                  <a:pt x="3648455" y="35341"/>
                </a:lnTo>
                <a:lnTo>
                  <a:pt x="3701841" y="66541"/>
                </a:lnTo>
                <a:lnTo>
                  <a:pt x="3772280" y="66571"/>
                </a:lnTo>
                <a:lnTo>
                  <a:pt x="3772280" y="104671"/>
                </a:lnTo>
                <a:lnTo>
                  <a:pt x="3701709" y="104671"/>
                </a:lnTo>
                <a:lnTo>
                  <a:pt x="3648329" y="135786"/>
                </a:lnTo>
                <a:lnTo>
                  <a:pt x="3642703" y="140811"/>
                </a:lnTo>
                <a:lnTo>
                  <a:pt x="3639518" y="147385"/>
                </a:lnTo>
                <a:lnTo>
                  <a:pt x="3639024" y="154672"/>
                </a:lnTo>
                <a:lnTo>
                  <a:pt x="3641471" y="161833"/>
                </a:lnTo>
                <a:lnTo>
                  <a:pt x="3646521" y="167488"/>
                </a:lnTo>
                <a:lnTo>
                  <a:pt x="3653107" y="170664"/>
                </a:lnTo>
                <a:lnTo>
                  <a:pt x="3660384" y="171143"/>
                </a:lnTo>
                <a:lnTo>
                  <a:pt x="3667505" y="168704"/>
                </a:lnTo>
                <a:lnTo>
                  <a:pt x="3777442" y="104671"/>
                </a:lnTo>
                <a:lnTo>
                  <a:pt x="3772280" y="104671"/>
                </a:lnTo>
                <a:lnTo>
                  <a:pt x="3777493" y="104641"/>
                </a:lnTo>
                <a:lnTo>
                  <a:pt x="3810127" y="85633"/>
                </a:lnTo>
                <a:lnTo>
                  <a:pt x="3667633" y="2448"/>
                </a:lnTo>
                <a:lnTo>
                  <a:pt x="3660439" y="0"/>
                </a:lnTo>
                <a:close/>
              </a:path>
              <a:path w="3810635" h="171450">
                <a:moveTo>
                  <a:pt x="3734439" y="85592"/>
                </a:moveTo>
                <a:lnTo>
                  <a:pt x="3701760" y="104641"/>
                </a:lnTo>
                <a:lnTo>
                  <a:pt x="3772280" y="104671"/>
                </a:lnTo>
                <a:lnTo>
                  <a:pt x="3772280" y="102067"/>
                </a:lnTo>
                <a:lnTo>
                  <a:pt x="3762629" y="102067"/>
                </a:lnTo>
                <a:lnTo>
                  <a:pt x="3734439" y="85592"/>
                </a:lnTo>
                <a:close/>
              </a:path>
              <a:path w="3810635" h="171450">
                <a:moveTo>
                  <a:pt x="0" y="64996"/>
                </a:moveTo>
                <a:lnTo>
                  <a:pt x="0" y="103096"/>
                </a:lnTo>
                <a:lnTo>
                  <a:pt x="3701760" y="104641"/>
                </a:lnTo>
                <a:lnTo>
                  <a:pt x="3734439" y="85592"/>
                </a:lnTo>
                <a:lnTo>
                  <a:pt x="3701841" y="66541"/>
                </a:lnTo>
                <a:lnTo>
                  <a:pt x="0" y="64996"/>
                </a:lnTo>
                <a:close/>
              </a:path>
              <a:path w="3810635" h="171450">
                <a:moveTo>
                  <a:pt x="3762629" y="69161"/>
                </a:moveTo>
                <a:lnTo>
                  <a:pt x="3734439" y="85592"/>
                </a:lnTo>
                <a:lnTo>
                  <a:pt x="3762629" y="102067"/>
                </a:lnTo>
                <a:lnTo>
                  <a:pt x="3762629" y="69161"/>
                </a:lnTo>
                <a:close/>
              </a:path>
              <a:path w="3810635" h="171450">
                <a:moveTo>
                  <a:pt x="3772280" y="69161"/>
                </a:moveTo>
                <a:lnTo>
                  <a:pt x="3762629" y="69161"/>
                </a:lnTo>
                <a:lnTo>
                  <a:pt x="3762629" y="102067"/>
                </a:lnTo>
                <a:lnTo>
                  <a:pt x="3772280" y="102067"/>
                </a:lnTo>
                <a:lnTo>
                  <a:pt x="3772280" y="69161"/>
                </a:lnTo>
                <a:close/>
              </a:path>
              <a:path w="3810635" h="171450">
                <a:moveTo>
                  <a:pt x="3701841" y="66541"/>
                </a:moveTo>
                <a:lnTo>
                  <a:pt x="3734439" y="85592"/>
                </a:lnTo>
                <a:lnTo>
                  <a:pt x="3762629" y="69161"/>
                </a:lnTo>
                <a:lnTo>
                  <a:pt x="3772280" y="69161"/>
                </a:lnTo>
                <a:lnTo>
                  <a:pt x="3772280" y="66571"/>
                </a:lnTo>
                <a:lnTo>
                  <a:pt x="3701841" y="66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557009" y="5658103"/>
            <a:ext cx="53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rbel"/>
                <a:cs typeface="Corbel"/>
              </a:rPr>
              <a:t>TIME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89050" y="6013450"/>
            <a:ext cx="241300" cy="241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89050" y="6318250"/>
            <a:ext cx="241300" cy="241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679194" y="6045200"/>
            <a:ext cx="1400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orbel"/>
                <a:cs typeface="Corbel"/>
              </a:rPr>
              <a:t>FREQUENTLY</a:t>
            </a:r>
            <a:r>
              <a:rPr sz="1200" b="1" spc="-30" dirty="0">
                <a:latin typeface="Corbel"/>
                <a:cs typeface="Corbel"/>
              </a:rPr>
              <a:t> </a:t>
            </a:r>
            <a:r>
              <a:rPr sz="1200" b="1" spc="-5" dirty="0">
                <a:latin typeface="Corbel"/>
                <a:cs typeface="Corbel"/>
              </a:rPr>
              <a:t>DONE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79194" y="6350000"/>
            <a:ext cx="1312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rbel"/>
                <a:cs typeface="Corbel"/>
              </a:rPr>
              <a:t>SOMETIMES</a:t>
            </a:r>
            <a:r>
              <a:rPr sz="1200" b="1" spc="-55" dirty="0">
                <a:latin typeface="Corbel"/>
                <a:cs typeface="Corbel"/>
              </a:rPr>
              <a:t> </a:t>
            </a:r>
            <a:r>
              <a:rPr sz="1200" b="1" spc="-5" dirty="0">
                <a:latin typeface="Corbel"/>
                <a:cs typeface="Corbel"/>
              </a:rPr>
              <a:t>DONE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27887" y="3236976"/>
            <a:ext cx="423672" cy="22357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4090" y="3428872"/>
            <a:ext cx="171450" cy="1981835"/>
          </a:xfrm>
          <a:custGeom>
            <a:avLst/>
            <a:gdLst/>
            <a:ahLst/>
            <a:cxnLst/>
            <a:rect l="l" t="t" r="r" b="b"/>
            <a:pathLst>
              <a:path w="171450" h="1981835">
                <a:moveTo>
                  <a:pt x="85654" y="75647"/>
                </a:moveTo>
                <a:lnTo>
                  <a:pt x="66565" y="108285"/>
                </a:lnTo>
                <a:lnTo>
                  <a:pt x="65059" y="1981327"/>
                </a:lnTo>
                <a:lnTo>
                  <a:pt x="103159" y="1981327"/>
                </a:lnTo>
                <a:lnTo>
                  <a:pt x="104614" y="171102"/>
                </a:lnTo>
                <a:lnTo>
                  <a:pt x="104646" y="108285"/>
                </a:lnTo>
                <a:lnTo>
                  <a:pt x="85654" y="75647"/>
                </a:lnTo>
                <a:close/>
              </a:path>
              <a:path w="171450" h="1981835">
                <a:moveTo>
                  <a:pt x="107727" y="37846"/>
                </a:moveTo>
                <a:lnTo>
                  <a:pt x="104721" y="37846"/>
                </a:lnTo>
                <a:lnTo>
                  <a:pt x="104665" y="108317"/>
                </a:lnTo>
                <a:lnTo>
                  <a:pt x="135786" y="161798"/>
                </a:lnTo>
                <a:lnTo>
                  <a:pt x="140811" y="167423"/>
                </a:lnTo>
                <a:lnTo>
                  <a:pt x="147385" y="170608"/>
                </a:lnTo>
                <a:lnTo>
                  <a:pt x="154672" y="171102"/>
                </a:lnTo>
                <a:lnTo>
                  <a:pt x="161833" y="168655"/>
                </a:lnTo>
                <a:lnTo>
                  <a:pt x="167490" y="163623"/>
                </a:lnTo>
                <a:lnTo>
                  <a:pt x="170671" y="157067"/>
                </a:lnTo>
                <a:lnTo>
                  <a:pt x="171154" y="149796"/>
                </a:lnTo>
                <a:lnTo>
                  <a:pt x="168717" y="142621"/>
                </a:lnTo>
                <a:lnTo>
                  <a:pt x="107727" y="37846"/>
                </a:lnTo>
                <a:close/>
              </a:path>
              <a:path w="171450" h="1981835">
                <a:moveTo>
                  <a:pt x="85697" y="0"/>
                </a:moveTo>
                <a:lnTo>
                  <a:pt x="2448" y="142493"/>
                </a:lnTo>
                <a:lnTo>
                  <a:pt x="0" y="149615"/>
                </a:lnTo>
                <a:lnTo>
                  <a:pt x="470" y="156892"/>
                </a:lnTo>
                <a:lnTo>
                  <a:pt x="3641" y="163478"/>
                </a:lnTo>
                <a:lnTo>
                  <a:pt x="9294" y="168528"/>
                </a:lnTo>
                <a:lnTo>
                  <a:pt x="16448" y="170993"/>
                </a:lnTo>
                <a:lnTo>
                  <a:pt x="23732" y="170529"/>
                </a:lnTo>
                <a:lnTo>
                  <a:pt x="30309" y="167350"/>
                </a:lnTo>
                <a:lnTo>
                  <a:pt x="35341" y="161671"/>
                </a:lnTo>
                <a:lnTo>
                  <a:pt x="66546" y="108317"/>
                </a:lnTo>
                <a:lnTo>
                  <a:pt x="66621" y="37846"/>
                </a:lnTo>
                <a:lnTo>
                  <a:pt x="107727" y="37846"/>
                </a:lnTo>
                <a:lnTo>
                  <a:pt x="85697" y="0"/>
                </a:lnTo>
                <a:close/>
              </a:path>
              <a:path w="171450" h="1981835">
                <a:moveTo>
                  <a:pt x="104714" y="47371"/>
                </a:moveTo>
                <a:lnTo>
                  <a:pt x="69199" y="47371"/>
                </a:lnTo>
                <a:lnTo>
                  <a:pt x="102118" y="47498"/>
                </a:lnTo>
                <a:lnTo>
                  <a:pt x="85654" y="75647"/>
                </a:lnTo>
                <a:lnTo>
                  <a:pt x="104665" y="108317"/>
                </a:lnTo>
                <a:lnTo>
                  <a:pt x="104714" y="47371"/>
                </a:lnTo>
                <a:close/>
              </a:path>
              <a:path w="171450" h="1981835">
                <a:moveTo>
                  <a:pt x="104721" y="37846"/>
                </a:moveTo>
                <a:lnTo>
                  <a:pt x="66621" y="37846"/>
                </a:lnTo>
                <a:lnTo>
                  <a:pt x="66565" y="108285"/>
                </a:lnTo>
                <a:lnTo>
                  <a:pt x="85654" y="75647"/>
                </a:lnTo>
                <a:lnTo>
                  <a:pt x="69199" y="47371"/>
                </a:lnTo>
                <a:lnTo>
                  <a:pt x="104714" y="47371"/>
                </a:lnTo>
                <a:lnTo>
                  <a:pt x="104721" y="37846"/>
                </a:lnTo>
                <a:close/>
              </a:path>
              <a:path w="171450" h="1981835">
                <a:moveTo>
                  <a:pt x="69199" y="47371"/>
                </a:moveTo>
                <a:lnTo>
                  <a:pt x="85654" y="75647"/>
                </a:lnTo>
                <a:lnTo>
                  <a:pt x="102118" y="47498"/>
                </a:lnTo>
                <a:lnTo>
                  <a:pt x="69199" y="47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57368" y="2121706"/>
            <a:ext cx="228600" cy="103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05"/>
              </a:lnSpc>
            </a:pPr>
            <a:r>
              <a:rPr sz="1600" b="1" dirty="0">
                <a:latin typeface="Corbel"/>
                <a:cs typeface="Corbel"/>
              </a:rPr>
              <a:t>P</a:t>
            </a:r>
            <a:r>
              <a:rPr sz="1600" b="1" spc="5" dirty="0">
                <a:latin typeface="Corbel"/>
                <a:cs typeface="Corbel"/>
              </a:rPr>
              <a:t>R</a:t>
            </a:r>
            <a:r>
              <a:rPr sz="1600" b="1" spc="-5" dirty="0">
                <a:latin typeface="Corbel"/>
                <a:cs typeface="Corbel"/>
              </a:rPr>
              <a:t>OG</a:t>
            </a:r>
            <a:r>
              <a:rPr sz="1600" b="1" dirty="0">
                <a:latin typeface="Corbel"/>
                <a:cs typeface="Corbel"/>
              </a:rPr>
              <a:t>RE</a:t>
            </a:r>
            <a:r>
              <a:rPr sz="1600" b="1" spc="-5" dirty="0">
                <a:latin typeface="Corbel"/>
                <a:cs typeface="Corbel"/>
              </a:rPr>
              <a:t>SS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05839" y="5509259"/>
            <a:ext cx="1569720" cy="11201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69847" y="4748784"/>
            <a:ext cx="1441704" cy="9936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43000" y="4800600"/>
            <a:ext cx="1295400" cy="838200"/>
          </a:xfrm>
          <a:custGeom>
            <a:avLst/>
            <a:gdLst/>
            <a:ahLst/>
            <a:cxnLst/>
            <a:rect l="l" t="t" r="r" b="b"/>
            <a:pathLst>
              <a:path w="1295400" h="838200">
                <a:moveTo>
                  <a:pt x="0" y="838200"/>
                </a:moveTo>
                <a:lnTo>
                  <a:pt x="12954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8460740" y="6443878"/>
            <a:ext cx="146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C0D5EE"/>
                </a:solidFill>
                <a:latin typeface="Corbel"/>
                <a:cs typeface="Corbel"/>
              </a:rPr>
              <a:t>23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3500" y="3185160"/>
            <a:ext cx="6358128" cy="1178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3500" y="3186683"/>
            <a:ext cx="6248400" cy="1175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1235" y="3186683"/>
            <a:ext cx="848868" cy="1175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4855" y="3988308"/>
            <a:ext cx="2023871" cy="658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7903" y="3989832"/>
            <a:ext cx="918972" cy="655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6835" y="4114800"/>
            <a:ext cx="679704" cy="441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6500" y="3989832"/>
            <a:ext cx="432815" cy="655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8316" y="3989832"/>
            <a:ext cx="946404" cy="6553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92020" y="3206696"/>
            <a:ext cx="5511165" cy="1237615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3800" spc="60" dirty="0">
                <a:solidFill>
                  <a:srgbClr val="17375D"/>
                </a:solidFill>
                <a:latin typeface="Corbel"/>
                <a:cs typeface="Corbel"/>
              </a:rPr>
              <a:t>IMPORTANT</a:t>
            </a:r>
            <a:r>
              <a:rPr sz="3800" spc="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3800" spc="80" dirty="0">
                <a:solidFill>
                  <a:srgbClr val="17375D"/>
                </a:solidFill>
                <a:latin typeface="Corbel"/>
                <a:cs typeface="Corbel"/>
              </a:rPr>
              <a:t>GUIDELINES</a:t>
            </a:r>
            <a:endParaRPr sz="3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b="1" dirty="0">
                <a:solidFill>
                  <a:srgbClr val="17375D"/>
                </a:solidFill>
                <a:latin typeface="Corbel"/>
                <a:cs typeface="Corbel"/>
              </a:rPr>
              <a:t>ICH </a:t>
            </a:r>
            <a:r>
              <a:rPr sz="1600" b="1" spc="-10" dirty="0">
                <a:solidFill>
                  <a:srgbClr val="17375D"/>
                </a:solidFill>
                <a:latin typeface="Corbel"/>
                <a:cs typeface="Corbel"/>
              </a:rPr>
              <a:t>AND</a:t>
            </a:r>
            <a:r>
              <a:rPr sz="1600" b="1" spc="7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17375D"/>
                </a:solidFill>
                <a:latin typeface="Corbel"/>
                <a:cs typeface="Corbel"/>
              </a:rPr>
              <a:t>GCP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3720" y="3989832"/>
            <a:ext cx="443483" cy="6553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47828"/>
            <a:ext cx="4765548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7511" y="147828"/>
            <a:ext cx="743712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3440" y="147828"/>
            <a:ext cx="641603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7259" y="147828"/>
            <a:ext cx="1214627" cy="87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4103" y="147828"/>
            <a:ext cx="641603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284429"/>
            <a:ext cx="5060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/>
              <a:t>IMPORTANT </a:t>
            </a:r>
            <a:r>
              <a:rPr sz="2800" spc="75" dirty="0"/>
              <a:t>GUIDELINES </a:t>
            </a:r>
            <a:r>
              <a:rPr sz="2800" spc="-5" dirty="0"/>
              <a:t>–</a:t>
            </a:r>
            <a:r>
              <a:rPr sz="2800" spc="-145" dirty="0"/>
              <a:t> </a:t>
            </a:r>
            <a:r>
              <a:rPr sz="2800" spc="55" dirty="0"/>
              <a:t>ICH</a:t>
            </a:r>
            <a:endParaRPr sz="28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25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535940" y="1069593"/>
            <a:ext cx="7465059" cy="53200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5600" marR="5080" indent="-343535" algn="just">
              <a:lnSpc>
                <a:spcPts val="1400"/>
              </a:lnSpc>
              <a:spcBef>
                <a:spcPts val="27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ICH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(International Conference on Harmonisation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15" dirty="0">
                <a:solidFill>
                  <a:srgbClr val="17375D"/>
                </a:solidFill>
                <a:latin typeface="Corbel"/>
                <a:cs typeface="Corbel"/>
              </a:rPr>
              <a:t>Technical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Requirements for Registration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Pharmaceuticals for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Human use)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is a unique undertaking that brings together the drug regulatory  authorities and the pharmaceutical industry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Europe, Japan and the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United</a:t>
            </a:r>
            <a:r>
              <a:rPr sz="1300" spc="7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States.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9525" indent="-343535" algn="just">
              <a:lnSpc>
                <a:spcPts val="1400"/>
              </a:lnSpc>
              <a:spcBef>
                <a:spcPts val="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Regulatory harmonisation offers many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direct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benefits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both regulatory authorities and the  pharmaceutical industry with beneficial impact for the protection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public health. </a:t>
            </a:r>
            <a:r>
              <a:rPr sz="1300" spc="-20" dirty="0">
                <a:solidFill>
                  <a:srgbClr val="17375D"/>
                </a:solidFill>
                <a:latin typeface="Corbel"/>
                <a:cs typeface="Corbel"/>
              </a:rPr>
              <a:t>Key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benefits</a:t>
            </a:r>
            <a:r>
              <a:rPr sz="1300" spc="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include: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645160" marR="8255" indent="-283845" algn="just">
              <a:lnSpc>
                <a:spcPts val="1400"/>
              </a:lnSpc>
            </a:pPr>
            <a:r>
              <a:rPr sz="750" spc="3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50" spc="3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Preventing duplication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clinical trials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humans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minimising the use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animal testing without  compromising safety and</a:t>
            </a:r>
            <a:r>
              <a:rPr sz="1300" spc="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effectiveness;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50" spc="3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50" spc="3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Streamlining the regulatory assessment process for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new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drug</a:t>
            </a:r>
            <a:r>
              <a:rPr sz="1300" spc="114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applications;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50" spc="3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50" spc="3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Reducing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development times and resources for drug</a:t>
            </a:r>
            <a:r>
              <a:rPr sz="1300" spc="15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development.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ts val="1400"/>
              </a:lnSpc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This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regulatory harmonization is achieved by developing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guidelines.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These guidelines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divided into  four categories as</a:t>
            </a:r>
            <a:r>
              <a:rPr sz="1300" spc="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follows: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927100" marR="5080" indent="-565785">
              <a:lnSpc>
                <a:spcPts val="1300"/>
              </a:lnSpc>
              <a:tabLst>
                <a:tab pos="645160" algn="l"/>
              </a:tabLst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200" b="1" dirty="0">
                <a:solidFill>
                  <a:srgbClr val="17375D"/>
                </a:solidFill>
                <a:latin typeface="Corbel"/>
                <a:cs typeface="Corbel"/>
              </a:rPr>
              <a:t>Q –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Quality Guidelines: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Defining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relevant thresholds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for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impurities testing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 a more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flexible approach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to  pharmaceutical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quality based on Good Manufacturing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Practice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(GMP)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risk</a:t>
            </a:r>
            <a:r>
              <a:rPr sz="1200" spc="-8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management.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5715" indent="-283845" algn="just">
              <a:lnSpc>
                <a:spcPts val="1300"/>
              </a:lnSpc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7375D"/>
                </a:solidFill>
                <a:latin typeface="Corbel"/>
                <a:cs typeface="Corbel"/>
              </a:rPr>
              <a:t>S –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Safety Guidelines: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ICH has produced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comprehensive set of safety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guidelines 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uncover potential risks 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like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carcinogenicity, genotoxicity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reproductive</a:t>
            </a:r>
            <a:r>
              <a:rPr sz="1200" spc="-8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toxicity.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361950">
              <a:lnSpc>
                <a:spcPts val="1370"/>
              </a:lnSpc>
              <a:tabLst>
                <a:tab pos="645160" algn="l"/>
              </a:tabLst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200" b="1" dirty="0">
                <a:solidFill>
                  <a:srgbClr val="17375D"/>
                </a:solidFill>
                <a:latin typeface="Corbel"/>
                <a:cs typeface="Corbel"/>
              </a:rPr>
              <a:t>E –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Efficacy Guidelines: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The work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carried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out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by</a:t>
            </a:r>
            <a:r>
              <a:rPr sz="1200" spc="19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ICH under the Efficacy heading is concerned with the</a:t>
            </a:r>
            <a:endParaRPr sz="1200">
              <a:latin typeface="Corbel"/>
              <a:cs typeface="Corbel"/>
            </a:endParaRPr>
          </a:p>
          <a:p>
            <a:pPr marL="645160">
              <a:lnSpc>
                <a:spcPts val="1370"/>
              </a:lnSpc>
            </a:pP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design, conduct, safety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reporting of clinical</a:t>
            </a:r>
            <a:r>
              <a:rPr sz="1200" spc="-5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trials.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645160" marR="6350" indent="-283845" algn="just">
              <a:lnSpc>
                <a:spcPts val="1300"/>
              </a:lnSpc>
              <a:spcBef>
                <a:spcPts val="5"/>
              </a:spcBef>
            </a:pPr>
            <a:r>
              <a:rPr sz="700" spc="2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00" spc="2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7375D"/>
                </a:solidFill>
                <a:latin typeface="Corbel"/>
                <a:cs typeface="Corbel"/>
              </a:rPr>
              <a:t>M – </a:t>
            </a:r>
            <a:r>
              <a:rPr sz="1200" b="1" spc="-5" dirty="0">
                <a:solidFill>
                  <a:srgbClr val="17375D"/>
                </a:solidFill>
                <a:latin typeface="Corbel"/>
                <a:cs typeface="Corbel"/>
              </a:rPr>
              <a:t>Multidisciplinary Guidelines: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Those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the cross-cutting topics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which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do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not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fit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uniquely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into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one of the  </a:t>
            </a:r>
            <a:r>
              <a:rPr sz="1200" spc="-10" dirty="0">
                <a:solidFill>
                  <a:srgbClr val="17375D"/>
                </a:solidFill>
                <a:latin typeface="Corbel"/>
                <a:cs typeface="Corbel"/>
              </a:rPr>
              <a:t>Quality,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Safety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and Efficacy categories. It includes the ICH medical terminology (MedDRA) </a:t>
            </a:r>
            <a:r>
              <a:rPr sz="12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the Common  </a:t>
            </a:r>
            <a:r>
              <a:rPr sz="1200" spc="-15" dirty="0">
                <a:solidFill>
                  <a:srgbClr val="17375D"/>
                </a:solidFill>
                <a:latin typeface="Corbel"/>
                <a:cs typeface="Corbel"/>
              </a:rPr>
              <a:t>Technical </a:t>
            </a:r>
            <a:r>
              <a:rPr sz="1200" spc="-5" dirty="0">
                <a:solidFill>
                  <a:srgbClr val="17375D"/>
                </a:solidFill>
                <a:latin typeface="Corbel"/>
                <a:cs typeface="Corbel"/>
              </a:rPr>
              <a:t>Document</a:t>
            </a:r>
            <a:r>
              <a:rPr sz="1200" spc="-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200" spc="-20" dirty="0">
                <a:solidFill>
                  <a:srgbClr val="17375D"/>
                </a:solidFill>
                <a:latin typeface="Corbel"/>
                <a:cs typeface="Corbel"/>
              </a:rPr>
              <a:t>(CTD)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262127"/>
            <a:ext cx="4251960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3923" y="262127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398729"/>
            <a:ext cx="3700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/>
              <a:t>EFFICACY</a:t>
            </a:r>
            <a:r>
              <a:rPr sz="2800" spc="90" dirty="0"/>
              <a:t> </a:t>
            </a:r>
            <a:r>
              <a:rPr sz="2800" spc="75" dirty="0"/>
              <a:t>GUIDELINES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26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612140" y="1316481"/>
            <a:ext cx="5766435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SzPct val="78125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600" b="1" spc="-10" dirty="0">
                <a:solidFill>
                  <a:srgbClr val="17375D"/>
                </a:solidFill>
                <a:latin typeface="Corbel"/>
                <a:cs typeface="Corbel"/>
              </a:rPr>
              <a:t>Safety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E1 –</a:t>
            </a:r>
            <a:r>
              <a:rPr sz="1600" b="1" spc="-1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E2F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125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600" b="1" spc="-10" dirty="0">
                <a:solidFill>
                  <a:srgbClr val="17375D"/>
                </a:solidFill>
                <a:latin typeface="Corbel"/>
                <a:cs typeface="Corbel"/>
              </a:rPr>
              <a:t>Study Reports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E3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125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600" b="1" spc="-10" dirty="0">
                <a:solidFill>
                  <a:srgbClr val="17375D"/>
                </a:solidFill>
                <a:latin typeface="Corbel"/>
                <a:cs typeface="Corbel"/>
              </a:rPr>
              <a:t>Dose-Response Studies</a:t>
            </a:r>
            <a:r>
              <a:rPr sz="1600" b="1" spc="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E4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SzPct val="78125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600" b="1" spc="-10" dirty="0">
                <a:solidFill>
                  <a:srgbClr val="17375D"/>
                </a:solidFill>
                <a:latin typeface="Corbel"/>
                <a:cs typeface="Corbel"/>
              </a:rPr>
              <a:t>Ethnic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Factors</a:t>
            </a:r>
            <a:r>
              <a:rPr sz="1600" b="1" spc="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E5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125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Good Clinical Practice</a:t>
            </a:r>
            <a:r>
              <a:rPr sz="1600" b="1" spc="-5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E6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125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600" b="1" spc="-20" dirty="0">
                <a:solidFill>
                  <a:srgbClr val="17375D"/>
                </a:solidFill>
                <a:latin typeface="Corbel"/>
                <a:cs typeface="Corbel"/>
              </a:rPr>
              <a:t>Trials </a:t>
            </a:r>
            <a:r>
              <a:rPr sz="1600" b="1" dirty="0">
                <a:solidFill>
                  <a:srgbClr val="17375D"/>
                </a:solidFill>
                <a:latin typeface="Corbel"/>
                <a:cs typeface="Corbel"/>
              </a:rPr>
              <a:t>E7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–</a:t>
            </a:r>
            <a:r>
              <a:rPr sz="1600" b="1" spc="-114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E11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SzPct val="78125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Guidelines for Clinical </a:t>
            </a:r>
            <a:r>
              <a:rPr sz="1600" b="1" spc="-10" dirty="0">
                <a:solidFill>
                  <a:srgbClr val="17375D"/>
                </a:solidFill>
                <a:latin typeface="Corbel"/>
                <a:cs typeface="Corbel"/>
              </a:rPr>
              <a:t>Evaluation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by </a:t>
            </a:r>
            <a:r>
              <a:rPr sz="1600" b="1" spc="-10" dirty="0">
                <a:solidFill>
                  <a:srgbClr val="17375D"/>
                </a:solidFill>
                <a:latin typeface="Corbel"/>
                <a:cs typeface="Corbel"/>
              </a:rPr>
              <a:t>Therapeutic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Category</a:t>
            </a:r>
            <a:r>
              <a:rPr sz="1600" b="1" spc="-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E12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125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Clinical Evaluation</a:t>
            </a:r>
            <a:r>
              <a:rPr sz="1600" b="1" spc="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E14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125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Pharmacogenomics E15 –</a:t>
            </a:r>
            <a:r>
              <a:rPr sz="1600" b="1" spc="-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E16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125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600" b="1" spc="-5" dirty="0">
                <a:solidFill>
                  <a:srgbClr val="17375D"/>
                </a:solidFill>
                <a:latin typeface="Corbel"/>
                <a:cs typeface="Corbel"/>
              </a:rPr>
              <a:t>Joint Safety/Efficacy </a:t>
            </a:r>
            <a:r>
              <a:rPr sz="1600" b="1" spc="-25" dirty="0">
                <a:solidFill>
                  <a:srgbClr val="17375D"/>
                </a:solidFill>
                <a:latin typeface="Corbel"/>
                <a:cs typeface="Corbel"/>
              </a:rPr>
              <a:t>Topic</a:t>
            </a:r>
            <a:r>
              <a:rPr sz="1600" b="1" spc="-15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17375D"/>
                </a:solidFill>
                <a:latin typeface="Corbel"/>
                <a:cs typeface="Corbel"/>
              </a:rPr>
              <a:t>M3</a:t>
            </a:r>
            <a:endParaRPr sz="1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47828"/>
            <a:ext cx="848563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7595" y="14782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284429"/>
            <a:ext cx="7926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80" dirty="0"/>
              <a:t>PRINCIPLES </a:t>
            </a:r>
            <a:r>
              <a:rPr sz="2800" spc="40" dirty="0"/>
              <a:t>OF </a:t>
            </a:r>
            <a:r>
              <a:rPr sz="2800" spc="55" dirty="0"/>
              <a:t>GCP </a:t>
            </a:r>
            <a:r>
              <a:rPr sz="2800" spc="45" dirty="0"/>
              <a:t>(GOOD </a:t>
            </a:r>
            <a:r>
              <a:rPr sz="2800" spc="75" dirty="0"/>
              <a:t>CLINICAL</a:t>
            </a:r>
            <a:r>
              <a:rPr sz="2800" spc="595" dirty="0"/>
              <a:t> </a:t>
            </a:r>
            <a:r>
              <a:rPr sz="2800" spc="70" dirty="0"/>
              <a:t>PRACTICE)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27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688340" y="988821"/>
            <a:ext cx="6986905" cy="49720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marR="5080" indent="-343535">
              <a:lnSpc>
                <a:spcPts val="1620"/>
              </a:lnSpc>
              <a:spcBef>
                <a:spcPts val="305"/>
              </a:spcBef>
              <a:buSzPct val="80000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trials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should be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conducted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accordance with the ethical principles that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have 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their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origin in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the Declaration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Helsinki,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that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consistent with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GCP and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the  applicable regulatory</a:t>
            </a:r>
            <a:r>
              <a:rPr sz="1500" spc="5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requirement(s).</a:t>
            </a:r>
            <a:endParaRPr sz="1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259715" indent="-343535">
              <a:lnSpc>
                <a:spcPts val="1620"/>
              </a:lnSpc>
              <a:buSzPct val="80000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Before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trial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is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initiated, foreseeable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risks and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inconveniences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should be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weighed  against the anticipated benefit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for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individual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trial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subject and </a:t>
            </a:r>
            <a:r>
              <a:rPr sz="1500" spc="-15" dirty="0">
                <a:solidFill>
                  <a:srgbClr val="17375D"/>
                </a:solidFill>
                <a:latin typeface="Corbel"/>
                <a:cs typeface="Corbel"/>
              </a:rPr>
              <a:t>society.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trial 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should be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initiated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continued only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if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the anticipated benefits justify the</a:t>
            </a:r>
            <a:r>
              <a:rPr sz="1500" spc="1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risks.</a:t>
            </a:r>
            <a:endParaRPr sz="1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606425" indent="-343535">
              <a:lnSpc>
                <a:spcPts val="1620"/>
              </a:lnSpc>
              <a:buSzPct val="80000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rights, </a:t>
            </a:r>
            <a:r>
              <a:rPr sz="1500" spc="-10" dirty="0">
                <a:solidFill>
                  <a:srgbClr val="17375D"/>
                </a:solidFill>
                <a:latin typeface="Corbel"/>
                <a:cs typeface="Corbel"/>
              </a:rPr>
              <a:t>safety,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and well-being of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the trial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subjects are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most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important  considerations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and should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prevail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over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interests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science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and</a:t>
            </a:r>
            <a:r>
              <a:rPr sz="1500" spc="5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500" spc="-15" dirty="0">
                <a:solidFill>
                  <a:srgbClr val="17375D"/>
                </a:solidFill>
                <a:latin typeface="Corbel"/>
                <a:cs typeface="Corbel"/>
              </a:rPr>
              <a:t>society.</a:t>
            </a:r>
            <a:endParaRPr sz="1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495300" indent="-343535">
              <a:lnSpc>
                <a:spcPts val="1620"/>
              </a:lnSpc>
              <a:buSzPct val="80000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The available nonclinical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clinical information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on an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investigational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product  should be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adequate to support the proposed clinical</a:t>
            </a:r>
            <a:r>
              <a:rPr sz="1500" spc="7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trial.</a:t>
            </a:r>
            <a:endParaRPr sz="1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656590" indent="-343535">
              <a:lnSpc>
                <a:spcPts val="1620"/>
              </a:lnSpc>
              <a:buSzPct val="80000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trials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should be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scientifically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sound, and described in a </a:t>
            </a:r>
            <a:r>
              <a:rPr sz="1500" spc="-20" dirty="0">
                <a:solidFill>
                  <a:srgbClr val="17375D"/>
                </a:solidFill>
                <a:latin typeface="Corbel"/>
                <a:cs typeface="Corbel"/>
              </a:rPr>
              <a:t>clear,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detailed  protocol.</a:t>
            </a:r>
            <a:endParaRPr sz="15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169545" indent="-343535">
              <a:lnSpc>
                <a:spcPts val="1620"/>
              </a:lnSpc>
              <a:buSzPct val="80000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trial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should be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conducted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in compliance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with the protocol that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has received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prior  institutional review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board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(IRB)/independent ethics committee (IEC)  approval/favourable</a:t>
            </a:r>
            <a:r>
              <a:rPr sz="1500" spc="-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opinion.</a:t>
            </a:r>
            <a:endParaRPr sz="15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46355" indent="-343535">
              <a:lnSpc>
                <a:spcPct val="90100"/>
              </a:lnSpc>
              <a:spcBef>
                <a:spcPts val="5"/>
              </a:spcBef>
              <a:buSzPct val="80000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medical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care given to,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and medical decisions made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on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behalf </a:t>
            </a:r>
            <a:r>
              <a:rPr sz="1500" spc="-10" dirty="0">
                <a:solidFill>
                  <a:srgbClr val="17375D"/>
                </a:solidFill>
                <a:latin typeface="Corbel"/>
                <a:cs typeface="Corbel"/>
              </a:rPr>
              <a:t>of,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subjects should 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always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be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the responsibility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of a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qualified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physician </a:t>
            </a:r>
            <a:r>
              <a:rPr sz="1500" spc="-25" dirty="0">
                <a:solidFill>
                  <a:srgbClr val="17375D"/>
                </a:solidFill>
                <a:latin typeface="Corbel"/>
                <a:cs typeface="Corbel"/>
              </a:rPr>
              <a:t>or,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when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appropriate, </a:t>
            </a:r>
            <a:r>
              <a:rPr sz="1500" dirty="0">
                <a:solidFill>
                  <a:srgbClr val="17375D"/>
                </a:solidFill>
                <a:latin typeface="Corbel"/>
                <a:cs typeface="Corbel"/>
              </a:rPr>
              <a:t>of a  </a:t>
            </a:r>
            <a:r>
              <a:rPr sz="1500" spc="-5" dirty="0">
                <a:solidFill>
                  <a:srgbClr val="17375D"/>
                </a:solidFill>
                <a:latin typeface="Corbel"/>
                <a:cs typeface="Corbel"/>
              </a:rPr>
              <a:t>qualified dentist.</a:t>
            </a:r>
            <a:endParaRPr sz="15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09728"/>
            <a:ext cx="542239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4355" y="10972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246329"/>
            <a:ext cx="4869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80" dirty="0"/>
              <a:t>PRINCIPLES </a:t>
            </a:r>
            <a:r>
              <a:rPr sz="2800" spc="40" dirty="0"/>
              <a:t>OF </a:t>
            </a:r>
            <a:r>
              <a:rPr sz="2800" spc="55" dirty="0"/>
              <a:t>GCP</a:t>
            </a:r>
            <a:r>
              <a:rPr sz="2800" spc="295" dirty="0"/>
              <a:t> </a:t>
            </a:r>
            <a:r>
              <a:rPr sz="2800" spc="50" dirty="0"/>
              <a:t>(CONTD.)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28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459740" y="1139698"/>
            <a:ext cx="6905625" cy="41395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marR="27940" indent="-342900">
              <a:lnSpc>
                <a:spcPts val="1730"/>
              </a:lnSpc>
              <a:spcBef>
                <a:spcPts val="310"/>
              </a:spcBef>
              <a:buSzPct val="78125"/>
              <a:buFont typeface="Wingdings"/>
              <a:buChar char="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Each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individual involved in conducting a trial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should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be qualified by education,  training, and experience 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perform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his or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her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respective</a:t>
            </a:r>
            <a:r>
              <a:rPr sz="1600" spc="24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task(s).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89535" indent="-342900">
              <a:lnSpc>
                <a:spcPts val="1730"/>
              </a:lnSpc>
              <a:spcBef>
                <a:spcPts val="5"/>
              </a:spcBef>
              <a:buSzPct val="78125"/>
              <a:buFont typeface="Wingdings"/>
              <a:buChar char="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Freely given informed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consent should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be obtained from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every subject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prior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to  clinical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trial</a:t>
            </a:r>
            <a:r>
              <a:rPr sz="1600" spc="5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participation.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146685" indent="-342900">
              <a:lnSpc>
                <a:spcPts val="1730"/>
              </a:lnSpc>
              <a:buSzPct val="78125"/>
              <a:buFont typeface="Wingdings"/>
              <a:buChar char="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All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trial information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should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be recorded,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handled,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and stored in a way 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that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allows its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accurate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reporting, interpretation and</a:t>
            </a:r>
            <a:r>
              <a:rPr sz="1600" spc="16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verification.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730"/>
              </a:lnSpc>
              <a:buSzPct val="78125"/>
              <a:buFont typeface="Wingdings"/>
              <a:buChar char="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confidentiality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of records that could identify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subjects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should be protected,  respecting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privacy and confidentiality rules in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accordance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with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the 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applicable regulatory</a:t>
            </a:r>
            <a:r>
              <a:rPr sz="1600" spc="5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requirement(s).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7375D"/>
              </a:buClr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129539" indent="-342900">
              <a:lnSpc>
                <a:spcPct val="90100"/>
              </a:lnSpc>
              <a:spcBef>
                <a:spcPts val="5"/>
              </a:spcBef>
              <a:buSzPct val="78125"/>
              <a:buFont typeface="Wingdings"/>
              <a:buChar char="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Investigational products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should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be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manufactured, handled,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and stored in 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accordance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with applicable good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manufacturing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practice </a:t>
            </a:r>
            <a:r>
              <a:rPr sz="1600" spc="-15" dirty="0">
                <a:solidFill>
                  <a:srgbClr val="17375D"/>
                </a:solidFill>
                <a:latin typeface="Corbel"/>
                <a:cs typeface="Corbel"/>
              </a:rPr>
              <a:t>(GMP).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They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should  be used in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accordance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with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approved</a:t>
            </a:r>
            <a:r>
              <a:rPr sz="1600" spc="15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protocol.</a:t>
            </a:r>
            <a:endParaRPr sz="1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314960" indent="-342900">
              <a:lnSpc>
                <a:spcPts val="1730"/>
              </a:lnSpc>
              <a:buSzPct val="78125"/>
              <a:buFont typeface="Wingdings"/>
              <a:buChar char="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Systems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with procedures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that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assure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quality of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every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aspect of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trial  </a:t>
            </a:r>
            <a:r>
              <a:rPr sz="1600" spc="-10" dirty="0">
                <a:solidFill>
                  <a:srgbClr val="17375D"/>
                </a:solidFill>
                <a:latin typeface="Corbel"/>
                <a:cs typeface="Corbel"/>
              </a:rPr>
              <a:t>should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be</a:t>
            </a:r>
            <a:r>
              <a:rPr sz="1600" spc="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600" spc="-5" dirty="0">
                <a:solidFill>
                  <a:srgbClr val="17375D"/>
                </a:solidFill>
                <a:latin typeface="Corbel"/>
                <a:cs typeface="Corbel"/>
              </a:rPr>
              <a:t>implemented.</a:t>
            </a:r>
            <a:endParaRPr sz="1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5211" y="3147060"/>
            <a:ext cx="5551932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6736" y="3148583"/>
            <a:ext cx="5433060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75603" y="3148583"/>
            <a:ext cx="888492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6860" y="4003547"/>
            <a:ext cx="3212591" cy="551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8383" y="4005071"/>
            <a:ext cx="3157728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92020" y="3125632"/>
            <a:ext cx="4665980" cy="126174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4000" spc="70" dirty="0">
                <a:solidFill>
                  <a:srgbClr val="17375D"/>
                </a:solidFill>
                <a:latin typeface="Corbel"/>
                <a:cs typeface="Corbel"/>
              </a:rPr>
              <a:t>DESIGN </a:t>
            </a:r>
            <a:r>
              <a:rPr sz="4000" spc="35" dirty="0">
                <a:solidFill>
                  <a:srgbClr val="17375D"/>
                </a:solidFill>
                <a:latin typeface="Corbel"/>
                <a:cs typeface="Corbel"/>
              </a:rPr>
              <a:t>OF</a:t>
            </a:r>
            <a:r>
              <a:rPr sz="4000" spc="5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4000" spc="75" dirty="0">
                <a:solidFill>
                  <a:srgbClr val="17375D"/>
                </a:solidFill>
                <a:latin typeface="Corbel"/>
                <a:cs typeface="Corbel"/>
              </a:rPr>
              <a:t>STUDIES</a:t>
            </a:r>
            <a:endParaRPr sz="4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b="1" spc="-5" dirty="0">
                <a:solidFill>
                  <a:srgbClr val="17375D"/>
                </a:solidFill>
                <a:latin typeface="Corbel"/>
                <a:cs typeface="Corbel"/>
              </a:rPr>
              <a:t>BASIC</a:t>
            </a:r>
            <a:r>
              <a:rPr sz="2000" b="1" spc="-9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17375D"/>
                </a:solidFill>
                <a:latin typeface="Corbel"/>
                <a:cs typeface="Corbel"/>
              </a:rPr>
              <a:t>CONSIDERATIONS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6071" y="4005071"/>
            <a:ext cx="371855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5211" y="3147060"/>
            <a:ext cx="4779264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6736" y="3148583"/>
            <a:ext cx="4660392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2020" y="3339465"/>
            <a:ext cx="38944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80" dirty="0">
                <a:solidFill>
                  <a:srgbClr val="17375D"/>
                </a:solidFill>
                <a:latin typeface="Corbel"/>
                <a:cs typeface="Corbel"/>
              </a:rPr>
              <a:t>CLINICAL</a:t>
            </a:r>
            <a:r>
              <a:rPr sz="4000" spc="-9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4000" spc="70" dirty="0">
                <a:solidFill>
                  <a:srgbClr val="17375D"/>
                </a:solidFill>
                <a:latin typeface="Corbel"/>
                <a:cs typeface="Corbel"/>
              </a:rPr>
              <a:t>TRIALS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2935" y="3148583"/>
            <a:ext cx="888491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9344" y="4155947"/>
            <a:ext cx="4105655" cy="551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0867" y="4157471"/>
            <a:ext cx="4050791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5394" y="4208221"/>
            <a:ext cx="37077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D"/>
                </a:solidFill>
                <a:latin typeface="Corbel"/>
                <a:cs typeface="Corbel"/>
              </a:rPr>
              <a:t>DEFINITIONS AND</a:t>
            </a:r>
            <a:r>
              <a:rPr sz="2000" b="1" spc="-20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2000" b="1" spc="-15" dirty="0">
                <a:solidFill>
                  <a:srgbClr val="17375D"/>
                </a:solidFill>
                <a:latin typeface="Corbel"/>
                <a:cs typeface="Corbel"/>
              </a:rPr>
              <a:t>IMPORTANCE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41620" y="4157471"/>
            <a:ext cx="371855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02904" y="6476304"/>
            <a:ext cx="1187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6670">
                <a:lnSpc>
                  <a:spcPts val="1040"/>
                </a:lnSpc>
              </a:pPr>
              <a:t>3</a:t>
            </a:fld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47828"/>
            <a:ext cx="192176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3727" y="147828"/>
            <a:ext cx="743712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9655" y="147828"/>
            <a:ext cx="641604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3476" y="147828"/>
            <a:ext cx="4632960" cy="87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8652" y="147828"/>
            <a:ext cx="641603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284429"/>
            <a:ext cx="5715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/>
              <a:t>DESIGN </a:t>
            </a:r>
            <a:r>
              <a:rPr sz="2800" spc="-5" dirty="0"/>
              <a:t>– </a:t>
            </a:r>
            <a:r>
              <a:rPr sz="2800" spc="70" dirty="0"/>
              <a:t>BASIC</a:t>
            </a:r>
            <a:r>
              <a:rPr sz="2800" spc="-80" dirty="0"/>
              <a:t> </a:t>
            </a:r>
            <a:r>
              <a:rPr sz="2800" spc="70" dirty="0"/>
              <a:t>CONSIDERATIONS</a:t>
            </a:r>
            <a:endParaRPr sz="28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30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535940" y="935482"/>
            <a:ext cx="7388859" cy="5139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orbel"/>
                <a:cs typeface="Corbel"/>
              </a:rPr>
              <a:t>The basic considerations that need to </a:t>
            </a:r>
            <a:r>
              <a:rPr sz="1400" dirty="0">
                <a:latin typeface="Corbel"/>
                <a:cs typeface="Corbel"/>
              </a:rPr>
              <a:t>be </a:t>
            </a:r>
            <a:r>
              <a:rPr sz="1400" spc="-10" dirty="0">
                <a:latin typeface="Corbel"/>
                <a:cs typeface="Corbel"/>
              </a:rPr>
              <a:t>kept </a:t>
            </a:r>
            <a:r>
              <a:rPr sz="1400" dirty="0">
                <a:latin typeface="Corbel"/>
                <a:cs typeface="Corbel"/>
              </a:rPr>
              <a:t>in mind </a:t>
            </a:r>
            <a:r>
              <a:rPr sz="1400" spc="-5" dirty="0">
                <a:latin typeface="Corbel"/>
                <a:cs typeface="Corbel"/>
              </a:rPr>
              <a:t>while </a:t>
            </a:r>
            <a:r>
              <a:rPr sz="1400" dirty="0">
                <a:latin typeface="Corbel"/>
                <a:cs typeface="Corbel"/>
              </a:rPr>
              <a:t>designing a </a:t>
            </a:r>
            <a:r>
              <a:rPr sz="1400" spc="-5" dirty="0">
                <a:latin typeface="Corbel"/>
                <a:cs typeface="Corbel"/>
              </a:rPr>
              <a:t>trial are </a:t>
            </a:r>
            <a:r>
              <a:rPr sz="1400" dirty="0">
                <a:latin typeface="Corbel"/>
                <a:cs typeface="Corbel"/>
              </a:rPr>
              <a:t>as</a:t>
            </a:r>
            <a:r>
              <a:rPr sz="1400" spc="-5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follows: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spc="-10" dirty="0">
                <a:latin typeface="Corbel"/>
                <a:cs typeface="Corbel"/>
              </a:rPr>
              <a:t>Objective </a:t>
            </a:r>
            <a:r>
              <a:rPr sz="1400" b="1" dirty="0">
                <a:latin typeface="Corbel"/>
                <a:cs typeface="Corbel"/>
              </a:rPr>
              <a:t>of </a:t>
            </a:r>
            <a:r>
              <a:rPr sz="1400" b="1" spc="-5" dirty="0">
                <a:latin typeface="Corbel"/>
                <a:cs typeface="Corbel"/>
              </a:rPr>
              <a:t>the </a:t>
            </a:r>
            <a:r>
              <a:rPr sz="1400" b="1" spc="-20" dirty="0">
                <a:latin typeface="Corbel"/>
                <a:cs typeface="Corbel"/>
              </a:rPr>
              <a:t>Trial: </a:t>
            </a:r>
            <a:r>
              <a:rPr sz="1400" spc="-5" dirty="0">
                <a:latin typeface="Corbel"/>
                <a:cs typeface="Corbel"/>
              </a:rPr>
              <a:t>The </a:t>
            </a:r>
            <a:r>
              <a:rPr sz="1400" dirty="0">
                <a:latin typeface="Corbel"/>
                <a:cs typeface="Corbel"/>
              </a:rPr>
              <a:t>medical </a:t>
            </a:r>
            <a:r>
              <a:rPr sz="1400" spc="-5" dirty="0">
                <a:latin typeface="Corbel"/>
                <a:cs typeface="Corbel"/>
              </a:rPr>
              <a:t>questions that need </a:t>
            </a:r>
            <a:r>
              <a:rPr sz="1400" dirty="0">
                <a:latin typeface="Corbel"/>
                <a:cs typeface="Corbel"/>
              </a:rPr>
              <a:t>to be answered should be </a:t>
            </a:r>
            <a:r>
              <a:rPr sz="1400" spc="-5" dirty="0">
                <a:latin typeface="Corbel"/>
                <a:cs typeface="Corbel"/>
              </a:rPr>
              <a:t>clearly  </a:t>
            </a:r>
            <a:r>
              <a:rPr sz="1400" dirty="0">
                <a:latin typeface="Corbel"/>
                <a:cs typeface="Corbel"/>
              </a:rPr>
              <a:t>formulated </a:t>
            </a:r>
            <a:r>
              <a:rPr sz="1400" spc="-5" dirty="0">
                <a:latin typeface="Corbel"/>
                <a:cs typeface="Corbel"/>
              </a:rPr>
              <a:t>so that necessary resources </a:t>
            </a:r>
            <a:r>
              <a:rPr sz="1400" dirty="0">
                <a:latin typeface="Corbel"/>
                <a:cs typeface="Corbel"/>
              </a:rPr>
              <a:t>such </a:t>
            </a:r>
            <a:r>
              <a:rPr sz="1400" spc="-5" dirty="0">
                <a:latin typeface="Corbel"/>
                <a:cs typeface="Corbel"/>
              </a:rPr>
              <a:t>as </a:t>
            </a:r>
            <a:r>
              <a:rPr sz="1400" dirty="0">
                <a:latin typeface="Corbel"/>
                <a:cs typeface="Corbel"/>
              </a:rPr>
              <a:t>the number of </a:t>
            </a:r>
            <a:r>
              <a:rPr sz="1400" spc="-5" dirty="0">
                <a:latin typeface="Corbel"/>
                <a:cs typeface="Corbel"/>
              </a:rPr>
              <a:t>subjects, study duration, </a:t>
            </a:r>
            <a:r>
              <a:rPr sz="1400" dirty="0">
                <a:latin typeface="Corbel"/>
                <a:cs typeface="Corbel"/>
              </a:rPr>
              <a:t>study  </a:t>
            </a:r>
            <a:r>
              <a:rPr sz="1400" spc="-5" dirty="0">
                <a:latin typeface="Corbel"/>
                <a:cs typeface="Corbel"/>
              </a:rPr>
              <a:t>endpoints for evaluation of the study </a:t>
            </a:r>
            <a:r>
              <a:rPr sz="1400" dirty="0">
                <a:latin typeface="Corbel"/>
                <a:cs typeface="Corbel"/>
              </a:rPr>
              <a:t>drug, </a:t>
            </a:r>
            <a:r>
              <a:rPr sz="1400" spc="-5" dirty="0">
                <a:latin typeface="Corbel"/>
                <a:cs typeface="Corbel"/>
              </a:rPr>
              <a:t>facility/equipment, and clinical personnel can </a:t>
            </a:r>
            <a:r>
              <a:rPr sz="1400" dirty="0">
                <a:latin typeface="Corbel"/>
                <a:cs typeface="Corbel"/>
              </a:rPr>
              <a:t>be  determined </a:t>
            </a:r>
            <a:r>
              <a:rPr sz="1400" spc="-5" dirty="0">
                <a:latin typeface="Corbel"/>
                <a:cs typeface="Corbel"/>
              </a:rPr>
              <a:t>in </a:t>
            </a:r>
            <a:r>
              <a:rPr sz="1400" dirty="0">
                <a:latin typeface="Corbel"/>
                <a:cs typeface="Corbel"/>
              </a:rPr>
              <a:t>order to provide </a:t>
            </a:r>
            <a:r>
              <a:rPr sz="1400" spc="-5" dirty="0">
                <a:latin typeface="Corbel"/>
                <a:cs typeface="Corbel"/>
              </a:rPr>
              <a:t>an </a:t>
            </a:r>
            <a:r>
              <a:rPr sz="1400" spc="-10" dirty="0">
                <a:latin typeface="Corbel"/>
                <a:cs typeface="Corbel"/>
              </a:rPr>
              <a:t>accurate </a:t>
            </a:r>
            <a:r>
              <a:rPr sz="1400" dirty="0">
                <a:latin typeface="Corbel"/>
                <a:cs typeface="Corbel"/>
              </a:rPr>
              <a:t>and </a:t>
            </a:r>
            <a:r>
              <a:rPr sz="1400" spc="-5" dirty="0">
                <a:latin typeface="Corbel"/>
                <a:cs typeface="Corbel"/>
              </a:rPr>
              <a:t>reliable statistical/clinical inference </a:t>
            </a:r>
            <a:r>
              <a:rPr sz="1400" dirty="0">
                <a:latin typeface="Corbel"/>
                <a:cs typeface="Corbel"/>
              </a:rPr>
              <a:t>for  </a:t>
            </a:r>
            <a:r>
              <a:rPr sz="1400" spc="-5" dirty="0">
                <a:latin typeface="Corbel"/>
                <a:cs typeface="Corbel"/>
              </a:rPr>
              <a:t>addressing these questions. The objectives </a:t>
            </a:r>
            <a:r>
              <a:rPr sz="1400" dirty="0">
                <a:latin typeface="Corbel"/>
                <a:cs typeface="Corbel"/>
              </a:rPr>
              <a:t>may be more </a:t>
            </a:r>
            <a:r>
              <a:rPr sz="1400" spc="-5" dirty="0">
                <a:latin typeface="Corbel"/>
                <a:cs typeface="Corbel"/>
              </a:rPr>
              <a:t>than one and </a:t>
            </a:r>
            <a:r>
              <a:rPr sz="1400" dirty="0">
                <a:latin typeface="Corbel"/>
                <a:cs typeface="Corbel"/>
              </a:rPr>
              <a:t>may be </a:t>
            </a:r>
            <a:r>
              <a:rPr sz="1400" spc="-5" dirty="0">
                <a:latin typeface="Corbel"/>
                <a:cs typeface="Corbel"/>
              </a:rPr>
              <a:t>segregated into  primary </a:t>
            </a:r>
            <a:r>
              <a:rPr sz="1400" dirty="0">
                <a:latin typeface="Corbel"/>
                <a:cs typeface="Corbel"/>
              </a:rPr>
              <a:t>and </a:t>
            </a:r>
            <a:r>
              <a:rPr sz="1400" spc="-5" dirty="0">
                <a:latin typeface="Corbel"/>
                <a:cs typeface="Corbel"/>
              </a:rPr>
              <a:t>secondary as </a:t>
            </a:r>
            <a:r>
              <a:rPr sz="1400" dirty="0">
                <a:latin typeface="Corbel"/>
                <a:cs typeface="Corbel"/>
              </a:rPr>
              <a:t>demonstrated by the </a:t>
            </a:r>
            <a:r>
              <a:rPr sz="1400" spc="-5" dirty="0">
                <a:latin typeface="Corbel"/>
                <a:cs typeface="Corbel"/>
              </a:rPr>
              <a:t>example of </a:t>
            </a:r>
            <a:r>
              <a:rPr sz="1400" dirty="0">
                <a:latin typeface="Corbel"/>
                <a:cs typeface="Corbel"/>
              </a:rPr>
              <a:t>Lung </a:t>
            </a:r>
            <a:r>
              <a:rPr sz="1400" spc="-5" dirty="0">
                <a:latin typeface="Corbel"/>
                <a:cs typeface="Corbel"/>
              </a:rPr>
              <a:t>Cancer trial</a:t>
            </a:r>
            <a:r>
              <a:rPr sz="1400" spc="-7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below: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645160" marR="5715" indent="-283845" algn="just">
              <a:lnSpc>
                <a:spcPct val="100000"/>
              </a:lnSpc>
              <a:spcBef>
                <a:spcPts val="5"/>
              </a:spcBef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orbel"/>
                <a:cs typeface="Corbel"/>
              </a:rPr>
              <a:t>Primary </a:t>
            </a:r>
            <a:r>
              <a:rPr sz="1200" b="1" spc="-5" dirty="0">
                <a:latin typeface="Corbel"/>
                <a:cs typeface="Corbel"/>
              </a:rPr>
              <a:t>Objectives </a:t>
            </a:r>
            <a:r>
              <a:rPr sz="1200" b="1" dirty="0">
                <a:latin typeface="Corbel"/>
                <a:cs typeface="Corbel"/>
              </a:rPr>
              <a:t>- </a:t>
            </a:r>
            <a:r>
              <a:rPr sz="1200" spc="-5" dirty="0">
                <a:latin typeface="Corbel"/>
                <a:cs typeface="Corbel"/>
              </a:rPr>
              <a:t>This is </a:t>
            </a:r>
            <a:r>
              <a:rPr sz="1200" dirty="0">
                <a:latin typeface="Corbel"/>
                <a:cs typeface="Corbel"/>
              </a:rPr>
              <a:t>a </a:t>
            </a:r>
            <a:r>
              <a:rPr sz="1200" spc="-5" dirty="0">
                <a:latin typeface="Corbel"/>
                <a:cs typeface="Corbel"/>
              </a:rPr>
              <a:t>randomized, parallel-group </a:t>
            </a:r>
            <a:r>
              <a:rPr sz="1200" dirty="0">
                <a:latin typeface="Corbel"/>
                <a:cs typeface="Corbel"/>
              </a:rPr>
              <a:t>trial to </a:t>
            </a:r>
            <a:r>
              <a:rPr sz="1200" spc="-5" dirty="0">
                <a:latin typeface="Corbel"/>
                <a:cs typeface="Corbel"/>
              </a:rPr>
              <a:t>demonstrate </a:t>
            </a:r>
            <a:r>
              <a:rPr sz="1200" spc="-10" dirty="0">
                <a:latin typeface="Corbel"/>
                <a:cs typeface="Corbel"/>
              </a:rPr>
              <a:t>that </a:t>
            </a:r>
            <a:r>
              <a:rPr sz="1200" spc="-5" dirty="0">
                <a:latin typeface="Corbel"/>
                <a:cs typeface="Corbel"/>
              </a:rPr>
              <a:t>the one-year survival of  the patients with pre-treated advanced </a:t>
            </a:r>
            <a:r>
              <a:rPr sz="1200" spc="-10" dirty="0">
                <a:latin typeface="Corbel"/>
                <a:cs typeface="Corbel"/>
              </a:rPr>
              <a:t>(Stage </a:t>
            </a:r>
            <a:r>
              <a:rPr sz="1200" spc="-5" dirty="0">
                <a:latin typeface="Corbel"/>
                <a:cs typeface="Corbel"/>
              </a:rPr>
              <a:t>IIIB/IV) non-small-cell </a:t>
            </a:r>
            <a:r>
              <a:rPr sz="1200" dirty="0">
                <a:latin typeface="Corbel"/>
                <a:cs typeface="Corbel"/>
              </a:rPr>
              <a:t>lung </a:t>
            </a:r>
            <a:r>
              <a:rPr sz="1200" spc="-5" dirty="0">
                <a:latin typeface="Corbel"/>
                <a:cs typeface="Corbel"/>
              </a:rPr>
              <a:t>cancer </a:t>
            </a:r>
            <a:r>
              <a:rPr sz="1200" spc="-10" dirty="0">
                <a:latin typeface="Corbel"/>
                <a:cs typeface="Corbel"/>
              </a:rPr>
              <a:t>(NSCLC) </a:t>
            </a:r>
            <a:r>
              <a:rPr sz="1200" spc="-5" dirty="0">
                <a:latin typeface="Corbel"/>
                <a:cs typeface="Corbel"/>
              </a:rPr>
              <a:t>receiving the </a:t>
            </a:r>
            <a:r>
              <a:rPr sz="1200" spc="-10" dirty="0">
                <a:latin typeface="Corbel"/>
                <a:cs typeface="Corbel"/>
              </a:rPr>
              <a:t>oral  </a:t>
            </a:r>
            <a:r>
              <a:rPr sz="1200" spc="-5" dirty="0">
                <a:latin typeface="Corbel"/>
                <a:cs typeface="Corbel"/>
              </a:rPr>
              <a:t>investigational </a:t>
            </a:r>
            <a:r>
              <a:rPr sz="1200" dirty="0">
                <a:latin typeface="Corbel"/>
                <a:cs typeface="Corbel"/>
              </a:rPr>
              <a:t>drug </a:t>
            </a:r>
            <a:r>
              <a:rPr sz="1200" spc="-5" dirty="0">
                <a:latin typeface="Corbel"/>
                <a:cs typeface="Corbel"/>
              </a:rPr>
              <a:t>is not inferior </a:t>
            </a:r>
            <a:r>
              <a:rPr sz="1200" dirty="0">
                <a:latin typeface="Corbel"/>
                <a:cs typeface="Corbel"/>
              </a:rPr>
              <a:t>to </a:t>
            </a:r>
            <a:r>
              <a:rPr sz="1200" spc="-5" dirty="0">
                <a:latin typeface="Corbel"/>
                <a:cs typeface="Corbel"/>
              </a:rPr>
              <a:t>those receiving intravenous </a:t>
            </a:r>
            <a:r>
              <a:rPr sz="1200" dirty="0">
                <a:latin typeface="Corbel"/>
                <a:cs typeface="Corbel"/>
              </a:rPr>
              <a:t>(IV)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docetaxel.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5080" indent="-283845" algn="just">
              <a:lnSpc>
                <a:spcPct val="100000"/>
              </a:lnSpc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Corbel"/>
                <a:cs typeface="Corbel"/>
              </a:rPr>
              <a:t>Secondary Objectives </a:t>
            </a:r>
            <a:r>
              <a:rPr sz="1200" dirty="0">
                <a:latin typeface="Corbel"/>
                <a:cs typeface="Corbel"/>
              </a:rPr>
              <a:t>- </a:t>
            </a:r>
            <a:r>
              <a:rPr sz="1200" spc="-5" dirty="0">
                <a:latin typeface="Corbel"/>
                <a:cs typeface="Corbel"/>
              </a:rPr>
              <a:t>Secondary </a:t>
            </a:r>
            <a:r>
              <a:rPr sz="1200" spc="-10" dirty="0">
                <a:latin typeface="Corbel"/>
                <a:cs typeface="Corbel"/>
              </a:rPr>
              <a:t>objectives </a:t>
            </a:r>
            <a:r>
              <a:rPr sz="1200" spc="-5" dirty="0">
                <a:latin typeface="Corbel"/>
                <a:cs typeface="Corbel"/>
              </a:rPr>
              <a:t>of the trial are </a:t>
            </a:r>
            <a:r>
              <a:rPr sz="1200" dirty="0">
                <a:latin typeface="Corbel"/>
                <a:cs typeface="Corbel"/>
              </a:rPr>
              <a:t>to </a:t>
            </a:r>
            <a:r>
              <a:rPr sz="1200" spc="-5" dirty="0">
                <a:latin typeface="Corbel"/>
                <a:cs typeface="Corbel"/>
              </a:rPr>
              <a:t>evaluate overall survival, time </a:t>
            </a:r>
            <a:r>
              <a:rPr sz="1200" dirty="0">
                <a:latin typeface="Corbel"/>
                <a:cs typeface="Corbel"/>
              </a:rPr>
              <a:t>to  </a:t>
            </a:r>
            <a:r>
              <a:rPr sz="1200" spc="-5" dirty="0">
                <a:latin typeface="Corbel"/>
                <a:cs typeface="Corbel"/>
              </a:rPr>
              <a:t>progression, response </a:t>
            </a:r>
            <a:r>
              <a:rPr sz="1200" dirty="0">
                <a:latin typeface="Corbel"/>
                <a:cs typeface="Corbel"/>
              </a:rPr>
              <a:t>rate, </a:t>
            </a:r>
            <a:r>
              <a:rPr sz="1200" spc="-5" dirty="0">
                <a:latin typeface="Corbel"/>
                <a:cs typeface="Corbel"/>
              </a:rPr>
              <a:t>time </a:t>
            </a:r>
            <a:r>
              <a:rPr sz="1200" dirty="0">
                <a:latin typeface="Corbel"/>
                <a:cs typeface="Corbel"/>
              </a:rPr>
              <a:t>to </a:t>
            </a:r>
            <a:r>
              <a:rPr sz="1200" spc="-5" dirty="0">
                <a:latin typeface="Corbel"/>
                <a:cs typeface="Corbel"/>
              </a:rPr>
              <a:t>response, improvement in quality of life, and qualitative and  quantitative</a:t>
            </a:r>
            <a:r>
              <a:rPr sz="1200" spc="-3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toxicities.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0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spc="-20" dirty="0">
                <a:latin typeface="Corbel"/>
                <a:cs typeface="Corbel"/>
              </a:rPr>
              <a:t>Target </a:t>
            </a:r>
            <a:r>
              <a:rPr sz="1400" b="1" dirty="0">
                <a:latin typeface="Corbel"/>
                <a:cs typeface="Corbel"/>
              </a:rPr>
              <a:t>population and </a:t>
            </a:r>
            <a:r>
              <a:rPr sz="1400" b="1" spc="-5" dirty="0">
                <a:latin typeface="Corbel"/>
                <a:cs typeface="Corbel"/>
              </a:rPr>
              <a:t>patient selection</a:t>
            </a:r>
            <a:r>
              <a:rPr sz="1400" spc="-5" dirty="0">
                <a:latin typeface="Corbel"/>
                <a:cs typeface="Corbel"/>
              </a:rPr>
              <a:t>: </a:t>
            </a:r>
            <a:r>
              <a:rPr sz="1400" dirty="0">
                <a:latin typeface="Corbel"/>
                <a:cs typeface="Corbel"/>
              </a:rPr>
              <a:t>In </a:t>
            </a:r>
            <a:r>
              <a:rPr sz="1400" spc="-5" dirty="0">
                <a:latin typeface="Corbel"/>
                <a:cs typeface="Corbel"/>
              </a:rPr>
              <a:t>clinical trials </a:t>
            </a:r>
            <a:r>
              <a:rPr sz="1400" dirty="0">
                <a:latin typeface="Corbel"/>
                <a:cs typeface="Corbel"/>
              </a:rPr>
              <a:t>a </a:t>
            </a:r>
            <a:r>
              <a:rPr sz="1400" spc="-10" dirty="0">
                <a:latin typeface="Corbel"/>
                <a:cs typeface="Corbel"/>
              </a:rPr>
              <a:t>set </a:t>
            </a:r>
            <a:r>
              <a:rPr sz="1400" spc="-5" dirty="0">
                <a:latin typeface="Corbel"/>
                <a:cs typeface="Corbel"/>
              </a:rPr>
              <a:t>of eligibility criteria is usually  developed </a:t>
            </a:r>
            <a:r>
              <a:rPr sz="1400" dirty="0">
                <a:latin typeface="Corbel"/>
                <a:cs typeface="Corbel"/>
              </a:rPr>
              <a:t>to define the </a:t>
            </a:r>
            <a:r>
              <a:rPr sz="1400" spc="-5" dirty="0">
                <a:latin typeface="Corbel"/>
                <a:cs typeface="Corbel"/>
              </a:rPr>
              <a:t>target patient </a:t>
            </a:r>
            <a:r>
              <a:rPr sz="1400" dirty="0">
                <a:latin typeface="Corbel"/>
                <a:cs typeface="Corbel"/>
              </a:rPr>
              <a:t>population </a:t>
            </a:r>
            <a:r>
              <a:rPr sz="1400" spc="-5" dirty="0">
                <a:latin typeface="Corbel"/>
                <a:cs typeface="Corbel"/>
              </a:rPr>
              <a:t>from </a:t>
            </a:r>
            <a:r>
              <a:rPr sz="1400" dirty="0">
                <a:latin typeface="Corbel"/>
                <a:cs typeface="Corbel"/>
              </a:rPr>
              <a:t>which </a:t>
            </a:r>
            <a:r>
              <a:rPr sz="1400" spc="-5" dirty="0">
                <a:latin typeface="Corbel"/>
                <a:cs typeface="Corbel"/>
              </a:rPr>
              <a:t>qualified </a:t>
            </a:r>
            <a:r>
              <a:rPr sz="1400" spc="-10" dirty="0">
                <a:latin typeface="Corbel"/>
                <a:cs typeface="Corbel"/>
              </a:rPr>
              <a:t>(or </a:t>
            </a:r>
            <a:r>
              <a:rPr sz="1400" spc="-5" dirty="0">
                <a:latin typeface="Corbel"/>
                <a:cs typeface="Corbel"/>
              </a:rPr>
              <a:t>eligible) patients can  </a:t>
            </a:r>
            <a:r>
              <a:rPr sz="1400" dirty="0">
                <a:latin typeface="Corbel"/>
                <a:cs typeface="Corbel"/>
              </a:rPr>
              <a:t>be </a:t>
            </a:r>
            <a:r>
              <a:rPr sz="1400" spc="-5" dirty="0">
                <a:latin typeface="Corbel"/>
                <a:cs typeface="Corbel"/>
              </a:rPr>
              <a:t>recruited </a:t>
            </a:r>
            <a:r>
              <a:rPr sz="1400" dirty="0">
                <a:latin typeface="Corbel"/>
                <a:cs typeface="Corbel"/>
              </a:rPr>
              <a:t>to enrol the studies. </a:t>
            </a:r>
            <a:r>
              <a:rPr sz="1400" spc="-10" dirty="0">
                <a:latin typeface="Corbel"/>
                <a:cs typeface="Corbel"/>
              </a:rPr>
              <a:t>Typically </a:t>
            </a:r>
            <a:r>
              <a:rPr sz="1400" dirty="0">
                <a:latin typeface="Corbel"/>
                <a:cs typeface="Corbel"/>
              </a:rPr>
              <a:t>a </a:t>
            </a:r>
            <a:r>
              <a:rPr sz="1400" spc="-5" dirty="0">
                <a:latin typeface="Corbel"/>
                <a:cs typeface="Corbel"/>
              </a:rPr>
              <a:t>set of </a:t>
            </a:r>
            <a:r>
              <a:rPr sz="1400" dirty="0">
                <a:latin typeface="Corbel"/>
                <a:cs typeface="Corbel"/>
              </a:rPr>
              <a:t>eligibility </a:t>
            </a:r>
            <a:r>
              <a:rPr sz="1400" spc="-5" dirty="0">
                <a:latin typeface="Corbel"/>
                <a:cs typeface="Corbel"/>
              </a:rPr>
              <a:t>criteria consists of </a:t>
            </a:r>
            <a:r>
              <a:rPr sz="1400" dirty="0">
                <a:latin typeface="Corbel"/>
                <a:cs typeface="Corbel"/>
              </a:rPr>
              <a:t>a </a:t>
            </a:r>
            <a:r>
              <a:rPr sz="1400" spc="-5" dirty="0">
                <a:latin typeface="Corbel"/>
                <a:cs typeface="Corbel"/>
              </a:rPr>
              <a:t>set of </a:t>
            </a:r>
            <a:r>
              <a:rPr sz="1400" dirty="0">
                <a:latin typeface="Corbel"/>
                <a:cs typeface="Corbel"/>
              </a:rPr>
              <a:t>inclusion  criteria and a </a:t>
            </a:r>
            <a:r>
              <a:rPr sz="1400" spc="-5" dirty="0">
                <a:latin typeface="Corbel"/>
                <a:cs typeface="Corbel"/>
              </a:rPr>
              <a:t>set of exclusion </a:t>
            </a:r>
            <a:r>
              <a:rPr sz="1400" dirty="0">
                <a:latin typeface="Corbel"/>
                <a:cs typeface="Corbel"/>
              </a:rPr>
              <a:t>criteria. </a:t>
            </a:r>
            <a:r>
              <a:rPr sz="1400" spc="-5" dirty="0">
                <a:latin typeface="Corbel"/>
                <a:cs typeface="Corbel"/>
              </a:rPr>
              <a:t>The set of </a:t>
            </a:r>
            <a:r>
              <a:rPr sz="1400" dirty="0">
                <a:latin typeface="Corbel"/>
                <a:cs typeface="Corbel"/>
              </a:rPr>
              <a:t>inclusion </a:t>
            </a:r>
            <a:r>
              <a:rPr sz="1400" spc="-5" dirty="0">
                <a:latin typeface="Corbel"/>
                <a:cs typeface="Corbel"/>
              </a:rPr>
              <a:t>criteria is used </a:t>
            </a:r>
            <a:r>
              <a:rPr sz="1400" dirty="0">
                <a:latin typeface="Corbel"/>
                <a:cs typeface="Corbel"/>
              </a:rPr>
              <a:t>to </a:t>
            </a:r>
            <a:r>
              <a:rPr sz="1400" spc="-5" dirty="0">
                <a:latin typeface="Corbel"/>
                <a:cs typeface="Corbel"/>
              </a:rPr>
              <a:t>roughly </a:t>
            </a:r>
            <a:r>
              <a:rPr sz="1400" dirty="0">
                <a:latin typeface="Corbel"/>
                <a:cs typeface="Corbel"/>
              </a:rPr>
              <a:t>outline </a:t>
            </a:r>
            <a:r>
              <a:rPr sz="1400" spc="-5" dirty="0">
                <a:latin typeface="Corbel"/>
                <a:cs typeface="Corbel"/>
              </a:rPr>
              <a:t>the  target patient population, while </a:t>
            </a:r>
            <a:r>
              <a:rPr sz="1400" spc="5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set of </a:t>
            </a:r>
            <a:r>
              <a:rPr sz="1400" dirty="0">
                <a:latin typeface="Corbel"/>
                <a:cs typeface="Corbel"/>
              </a:rPr>
              <a:t>exclusion criteria </a:t>
            </a:r>
            <a:r>
              <a:rPr sz="1400" spc="-5" dirty="0">
                <a:latin typeface="Corbel"/>
                <a:cs typeface="Corbel"/>
              </a:rPr>
              <a:t>is used </a:t>
            </a:r>
            <a:r>
              <a:rPr sz="1400" dirty="0">
                <a:latin typeface="Corbel"/>
                <a:cs typeface="Corbel"/>
              </a:rPr>
              <a:t>to </a:t>
            </a:r>
            <a:r>
              <a:rPr sz="1400" spc="-5" dirty="0">
                <a:latin typeface="Corbel"/>
                <a:cs typeface="Corbel"/>
              </a:rPr>
              <a:t>fine-tune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target  patient population </a:t>
            </a:r>
            <a:r>
              <a:rPr sz="1400" dirty="0">
                <a:latin typeface="Corbel"/>
                <a:cs typeface="Corbel"/>
              </a:rPr>
              <a:t>by removing </a:t>
            </a:r>
            <a:r>
              <a:rPr sz="1400" spc="-5" dirty="0">
                <a:latin typeface="Corbel"/>
                <a:cs typeface="Corbel"/>
              </a:rPr>
              <a:t>the expected sources of </a:t>
            </a:r>
            <a:r>
              <a:rPr sz="1400" spc="-10" dirty="0">
                <a:latin typeface="Corbel"/>
                <a:cs typeface="Corbel"/>
              </a:rPr>
              <a:t>variability. </a:t>
            </a:r>
            <a:r>
              <a:rPr sz="1400" spc="-40" dirty="0">
                <a:latin typeface="Corbel"/>
                <a:cs typeface="Corbel"/>
              </a:rPr>
              <a:t>To </a:t>
            </a:r>
            <a:r>
              <a:rPr sz="1400" dirty="0">
                <a:latin typeface="Corbel"/>
                <a:cs typeface="Corbel"/>
              </a:rPr>
              <a:t>be eligible for the  intended </a:t>
            </a:r>
            <a:r>
              <a:rPr sz="1400" spc="-10" dirty="0">
                <a:latin typeface="Corbel"/>
                <a:cs typeface="Corbel"/>
              </a:rPr>
              <a:t>study, </a:t>
            </a:r>
            <a:r>
              <a:rPr sz="1400" spc="-5" dirty="0">
                <a:latin typeface="Corbel"/>
                <a:cs typeface="Corbel"/>
              </a:rPr>
              <a:t>patients must meet all the </a:t>
            </a:r>
            <a:r>
              <a:rPr sz="1400" dirty="0">
                <a:latin typeface="Corbel"/>
                <a:cs typeface="Corbel"/>
              </a:rPr>
              <a:t>inclusion criteria. </a:t>
            </a:r>
            <a:r>
              <a:rPr sz="1400" b="1" spc="-5" dirty="0">
                <a:latin typeface="Corbel"/>
                <a:cs typeface="Corbel"/>
              </a:rPr>
              <a:t>The next slide shows an example  </a:t>
            </a:r>
            <a:r>
              <a:rPr sz="1400" b="1" dirty="0">
                <a:latin typeface="Corbel"/>
                <a:cs typeface="Corbel"/>
              </a:rPr>
              <a:t>of </a:t>
            </a:r>
            <a:r>
              <a:rPr sz="1400" b="1" spc="-5" dirty="0">
                <a:latin typeface="Corbel"/>
                <a:cs typeface="Corbel"/>
              </a:rPr>
              <a:t>the </a:t>
            </a:r>
            <a:r>
              <a:rPr sz="1400" b="1" dirty="0">
                <a:latin typeface="Corbel"/>
                <a:cs typeface="Corbel"/>
              </a:rPr>
              <a:t>eligibility criteria required for a </a:t>
            </a:r>
            <a:r>
              <a:rPr sz="1400" b="1" spc="-5" dirty="0">
                <a:latin typeface="Corbel"/>
                <a:cs typeface="Corbel"/>
              </a:rPr>
              <a:t>trial </a:t>
            </a:r>
            <a:r>
              <a:rPr sz="1400" b="1" dirty="0">
                <a:latin typeface="Corbel"/>
                <a:cs typeface="Corbel"/>
              </a:rPr>
              <a:t>involving </a:t>
            </a:r>
            <a:r>
              <a:rPr sz="1400" b="1" spc="-5" dirty="0">
                <a:latin typeface="Corbel"/>
                <a:cs typeface="Corbel"/>
              </a:rPr>
              <a:t>an anti-infective</a:t>
            </a:r>
            <a:r>
              <a:rPr sz="1400" b="1" spc="-135" dirty="0">
                <a:latin typeface="Corbel"/>
                <a:cs typeface="Corbel"/>
              </a:rPr>
              <a:t> </a:t>
            </a:r>
            <a:r>
              <a:rPr sz="1400" b="1" spc="-5" dirty="0">
                <a:latin typeface="Corbel"/>
                <a:cs typeface="Corbel"/>
              </a:rPr>
              <a:t>agent.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149352"/>
            <a:ext cx="5341620" cy="78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4459" y="149352"/>
            <a:ext cx="620267" cy="78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21808" y="149352"/>
            <a:ext cx="3454908" cy="787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73795" y="149352"/>
            <a:ext cx="579120" cy="787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5434" y="271983"/>
            <a:ext cx="79178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80" dirty="0">
                <a:latin typeface="Corbel"/>
                <a:cs typeface="Corbel"/>
              </a:rPr>
              <a:t>ELIGIBILITY </a:t>
            </a:r>
            <a:r>
              <a:rPr sz="2500" b="1" spc="75" dirty="0">
                <a:latin typeface="Corbel"/>
                <a:cs typeface="Corbel"/>
              </a:rPr>
              <a:t>CRITERIA </a:t>
            </a:r>
            <a:r>
              <a:rPr sz="2500" b="1" spc="55" dirty="0">
                <a:latin typeface="Corbel"/>
                <a:cs typeface="Corbel"/>
              </a:rPr>
              <a:t>FOR </a:t>
            </a:r>
            <a:r>
              <a:rPr sz="2500" b="1" spc="90" dirty="0">
                <a:latin typeface="Corbel"/>
                <a:cs typeface="Corbel"/>
              </a:rPr>
              <a:t>ANTI-INFECTIVE</a:t>
            </a:r>
            <a:r>
              <a:rPr sz="2500" b="1" spc="395" dirty="0">
                <a:latin typeface="Corbel"/>
                <a:cs typeface="Corbel"/>
              </a:rPr>
              <a:t> </a:t>
            </a:r>
            <a:r>
              <a:rPr sz="2500" b="1" spc="70" dirty="0">
                <a:latin typeface="Corbel"/>
                <a:cs typeface="Corbel"/>
              </a:rPr>
              <a:t>AGENTS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31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535940" y="917193"/>
            <a:ext cx="7157720" cy="5515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5" dirty="0">
                <a:solidFill>
                  <a:srgbClr val="17375D"/>
                </a:solidFill>
                <a:latin typeface="Corbel"/>
                <a:cs typeface="Corbel"/>
              </a:rPr>
              <a:t>A. </a:t>
            </a:r>
            <a:r>
              <a:rPr sz="1300" b="1" i="1" spc="-10" dirty="0">
                <a:solidFill>
                  <a:srgbClr val="17375D"/>
                </a:solidFill>
                <a:latin typeface="Corbel"/>
                <a:cs typeface="Corbel"/>
              </a:rPr>
              <a:t>Inclusion</a:t>
            </a:r>
            <a:r>
              <a:rPr sz="1300" b="1" i="1" spc="-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b="1" i="1" spc="-10" dirty="0">
                <a:solidFill>
                  <a:srgbClr val="17375D"/>
                </a:solidFill>
                <a:latin typeface="Corbel"/>
                <a:cs typeface="Corbel"/>
              </a:rPr>
              <a:t>Criteria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63195" indent="-151130">
              <a:lnSpc>
                <a:spcPct val="100000"/>
              </a:lnSpc>
              <a:buAutoNum type="arabicPeriod"/>
              <a:tabLst>
                <a:tab pos="163830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Hospitalized patients aged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18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years or</a:t>
            </a:r>
            <a:r>
              <a:rPr sz="1300" spc="5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15" dirty="0">
                <a:solidFill>
                  <a:srgbClr val="17375D"/>
                </a:solidFill>
                <a:latin typeface="Corbel"/>
                <a:cs typeface="Corbel"/>
              </a:rPr>
              <a:t>older.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7375D"/>
              </a:buClr>
              <a:buFont typeface="Corbel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marL="179070" marR="6350" indent="-179070" algn="just">
              <a:lnSpc>
                <a:spcPts val="1400"/>
              </a:lnSpc>
              <a:buAutoNum type="arabicPeriod"/>
              <a:tabLst>
                <a:tab pos="179070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An oral temperature greater than 38.5°C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once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greater than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38°C on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two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more occasions during a  12-hour</a:t>
            </a:r>
            <a:r>
              <a:rPr sz="1300" spc="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period.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7375D"/>
              </a:buClr>
              <a:buFont typeface="Corbe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206375" marR="5715" indent="-206375" algn="just">
              <a:lnSpc>
                <a:spcPts val="1400"/>
              </a:lnSpc>
              <a:buAutoNum type="arabicPeriod"/>
              <a:tabLst>
                <a:tab pos="20637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Fewer than </a:t>
            </a:r>
            <a:r>
              <a:rPr sz="1300" spc="-15" dirty="0">
                <a:solidFill>
                  <a:srgbClr val="17375D"/>
                </a:solidFill>
                <a:latin typeface="Corbel"/>
                <a:cs typeface="Corbel"/>
              </a:rPr>
              <a:t>500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absolute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neutrophils (polymorphonuclear and segmented) per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mm3,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patients  presenting with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between </a:t>
            </a:r>
            <a:r>
              <a:rPr sz="1300" spc="-15" dirty="0">
                <a:solidFill>
                  <a:srgbClr val="17375D"/>
                </a:solidFill>
                <a:latin typeface="Corbel"/>
                <a:cs typeface="Corbel"/>
              </a:rPr>
              <a:t>500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1000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absolute neutrophils per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mm3,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whose counts are anticipated 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fall below </a:t>
            </a:r>
            <a:r>
              <a:rPr sz="1300" spc="-15" dirty="0">
                <a:solidFill>
                  <a:srgbClr val="17375D"/>
                </a:solidFill>
                <a:latin typeface="Corbel"/>
                <a:cs typeface="Corbel"/>
              </a:rPr>
              <a:t>500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per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mm3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within 48 hours because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antecedent</a:t>
            </a:r>
            <a:r>
              <a:rPr sz="1300" spc="16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15" dirty="0">
                <a:solidFill>
                  <a:srgbClr val="17375D"/>
                </a:solidFill>
                <a:latin typeface="Corbel"/>
                <a:cs typeface="Corbel"/>
              </a:rPr>
              <a:t>therapy.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i="1" spc="-5" dirty="0">
                <a:solidFill>
                  <a:srgbClr val="17375D"/>
                </a:solidFill>
                <a:latin typeface="Corbel"/>
                <a:cs typeface="Corbel"/>
              </a:rPr>
              <a:t>B. </a:t>
            </a:r>
            <a:r>
              <a:rPr sz="1300" b="1" i="1" spc="-10" dirty="0">
                <a:solidFill>
                  <a:srgbClr val="17375D"/>
                </a:solidFill>
                <a:latin typeface="Corbel"/>
                <a:cs typeface="Corbel"/>
              </a:rPr>
              <a:t>Exclusion</a:t>
            </a:r>
            <a:r>
              <a:rPr sz="1300" b="1" i="1" spc="-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b="1" i="1" spc="-10" dirty="0">
                <a:solidFill>
                  <a:srgbClr val="17375D"/>
                </a:solidFill>
                <a:latin typeface="Corbel"/>
                <a:cs typeface="Corbel"/>
              </a:rPr>
              <a:t>Criteria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63195" indent="-151130">
              <a:lnSpc>
                <a:spcPct val="100000"/>
              </a:lnSpc>
              <a:buAutoNum type="arabicPeriod"/>
              <a:tabLst>
                <a:tab pos="163830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History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hypersensitivity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 cephalosporin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</a:t>
            </a:r>
            <a:r>
              <a:rPr sz="1300" spc="1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penicillin.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7375D"/>
              </a:buClr>
              <a:buFont typeface="Corbel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Pregnant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</a:t>
            </a:r>
            <a:r>
              <a:rPr sz="1300" spc="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breast-feeding.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7375D"/>
              </a:buClr>
              <a:buFont typeface="Corbel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163195" indent="-1511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63830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Requiring other systemic antibacterial drugs concomitantly except for intravenous</a:t>
            </a:r>
            <a:r>
              <a:rPr sz="1300" spc="17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vancomycin.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7375D"/>
              </a:buClr>
              <a:buFont typeface="Corbel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167640" indent="-155575">
              <a:lnSpc>
                <a:spcPct val="100000"/>
              </a:lnSpc>
              <a:buAutoNum type="arabicPeriod"/>
              <a:tabLst>
                <a:tab pos="16827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Creatinine clearance 15 mL/min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requiring hemodialysis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peritoneal</a:t>
            </a:r>
            <a:r>
              <a:rPr sz="1300" spc="14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dialysis.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Corbel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167640" indent="-155575">
              <a:lnSpc>
                <a:spcPct val="100000"/>
              </a:lnSpc>
              <a:buAutoNum type="arabicPeriod"/>
              <a:tabLst>
                <a:tab pos="16827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History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positive antibody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test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for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25" dirty="0">
                <a:solidFill>
                  <a:srgbClr val="17375D"/>
                </a:solidFill>
                <a:latin typeface="Corbel"/>
                <a:cs typeface="Corbel"/>
              </a:rPr>
              <a:t>HIV.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7375D"/>
              </a:buClr>
              <a:buFont typeface="Corbel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169545" indent="-157480">
              <a:lnSpc>
                <a:spcPct val="100000"/>
              </a:lnSpc>
              <a:buAutoNum type="arabicPeriod"/>
              <a:tabLst>
                <a:tab pos="170180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 severe underlying disease such as meningitis, osteomyelitis,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</a:t>
            </a:r>
            <a:r>
              <a:rPr sz="1300" spc="10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endocarditis.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7375D"/>
              </a:buClr>
              <a:buFont typeface="Corbel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158750" indent="-146685">
              <a:lnSpc>
                <a:spcPct val="100000"/>
              </a:lnSpc>
              <a:buAutoNum type="arabicPeriod"/>
              <a:tabLst>
                <a:tab pos="15938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Patients undergoing bone marrow transplantation or stem cell harvesting and</a:t>
            </a:r>
            <a:r>
              <a:rPr sz="1300" spc="1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infusion.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7375D"/>
              </a:buClr>
              <a:buFont typeface="Corbel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marL="193040" marR="5080" indent="-193040" algn="just">
              <a:lnSpc>
                <a:spcPts val="1400"/>
              </a:lnSpc>
              <a:buAutoNum type="arabicPeriod"/>
              <a:tabLst>
                <a:tab pos="193040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Any other condition that in the opinion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investigator(s) would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make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patient unsuitable for  enrollment.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224027"/>
            <a:ext cx="192176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3727" y="224027"/>
            <a:ext cx="743712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9655" y="224027"/>
            <a:ext cx="641604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3476" y="224027"/>
            <a:ext cx="6056376" cy="87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2068" y="224027"/>
            <a:ext cx="641603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60629"/>
            <a:ext cx="7047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/>
              <a:t>DESIGN </a:t>
            </a:r>
            <a:r>
              <a:rPr sz="2800" spc="-5" dirty="0"/>
              <a:t>– </a:t>
            </a:r>
            <a:r>
              <a:rPr sz="2800" spc="70" dirty="0"/>
              <a:t>BASIC CONSIDERATIONS</a:t>
            </a:r>
            <a:r>
              <a:rPr sz="2800" spc="105" dirty="0"/>
              <a:t> </a:t>
            </a:r>
            <a:r>
              <a:rPr sz="2800" spc="70" dirty="0"/>
              <a:t>(contd.)</a:t>
            </a:r>
            <a:endParaRPr sz="28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32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688340" y="1142745"/>
            <a:ext cx="6931659" cy="4498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270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SELECTION OF CONTROLS: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trials,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bias and variability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can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occur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many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ways  depending on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experimental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conditions. These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bias and variability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will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have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an impact  on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accuracy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reliability of statistical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inference of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trials.  Uncontrolled (or non-comparative) studies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are rarely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value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 clinical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research,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since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definitive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efficacy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data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are unobtainable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data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on adverse events can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difficult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 interpret.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6985" algn="just">
              <a:lnSpc>
                <a:spcPct val="90000"/>
              </a:lnSpc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FDA requires that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adequate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well-controlled clinical trials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conducted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provide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an  unbiased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valid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evaluation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of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effectiveness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safety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study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medicines. The  purpose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well-controlled study is not only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eliminate bias but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also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minimize the  variability,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consequently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improve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accuracy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reliability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statistical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inference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15" dirty="0">
                <a:solidFill>
                  <a:srgbClr val="17375D"/>
                </a:solidFill>
                <a:latin typeface="Corbel"/>
                <a:cs typeface="Corbel"/>
              </a:rPr>
              <a:t>study.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9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spc="-15" dirty="0">
                <a:solidFill>
                  <a:srgbClr val="17375D"/>
                </a:solidFill>
                <a:latin typeface="Corbel"/>
                <a:cs typeface="Corbel"/>
              </a:rPr>
              <a:t>STATISTICAL </a:t>
            </a: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CONSIDERATIONS: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planning stage some statistical considerations  regarding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manner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 which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data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will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 tabulated and analyzed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end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the  study should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carefully considered. These considerations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include the primary and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secondary response variables, the criteria for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efficacy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and safety assessment, sample size  estimation, possible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interim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analysis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data monitoring, 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statistical and clinical  inference.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7620" indent="-343535" algn="just">
              <a:lnSpc>
                <a:spcPts val="151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OTHER CONSIDERATIONS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: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addition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these considerations, some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other issues are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dependent on individual trials e.g.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treatment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duration, patient compliance, missing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value,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drop</a:t>
            </a:r>
            <a:r>
              <a:rPr sz="1400" spc="-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outs.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71627"/>
            <a:ext cx="147218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4147" y="71627"/>
            <a:ext cx="5743956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20" y="71627"/>
            <a:ext cx="641603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50594" y="208279"/>
            <a:ext cx="5192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/>
              <a:t>DIFFERENT </a:t>
            </a:r>
            <a:r>
              <a:rPr sz="2800" spc="70" dirty="0"/>
              <a:t>DESIGNS </a:t>
            </a:r>
            <a:r>
              <a:rPr sz="2800" spc="40" dirty="0"/>
              <a:t>OF</a:t>
            </a:r>
            <a:r>
              <a:rPr sz="2800" spc="229" dirty="0"/>
              <a:t> </a:t>
            </a:r>
            <a:r>
              <a:rPr sz="2800" spc="70" dirty="0"/>
              <a:t>TRIALS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535940" y="752602"/>
            <a:ext cx="7158990" cy="9398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385"/>
              </a:spcBef>
              <a:buSzPct val="79166"/>
              <a:buFont typeface="Wingdings"/>
              <a:buChar char=""/>
              <a:tabLst>
                <a:tab pos="356235" algn="l"/>
              </a:tabLst>
            </a:pPr>
            <a:r>
              <a:rPr sz="1200" b="1" spc="-5" dirty="0">
                <a:latin typeface="Corbel"/>
                <a:cs typeface="Corbel"/>
              </a:rPr>
              <a:t>Parallel Group Design</a:t>
            </a:r>
            <a:r>
              <a:rPr sz="1200" spc="-5" dirty="0">
                <a:latin typeface="Corbel"/>
                <a:cs typeface="Corbel"/>
              </a:rPr>
              <a:t>: </a:t>
            </a:r>
            <a:r>
              <a:rPr sz="1200" dirty="0">
                <a:latin typeface="Corbel"/>
                <a:cs typeface="Corbel"/>
              </a:rPr>
              <a:t>A </a:t>
            </a:r>
            <a:r>
              <a:rPr sz="1200" spc="-5" dirty="0">
                <a:latin typeface="Corbel"/>
                <a:cs typeface="Corbel"/>
              </a:rPr>
              <a:t>parallel group design is </a:t>
            </a:r>
            <a:r>
              <a:rPr sz="1200" dirty="0">
                <a:latin typeface="Corbel"/>
                <a:cs typeface="Corbel"/>
              </a:rPr>
              <a:t>a </a:t>
            </a:r>
            <a:r>
              <a:rPr sz="1200" spc="-5" dirty="0">
                <a:latin typeface="Corbel"/>
                <a:cs typeface="Corbel"/>
              </a:rPr>
              <a:t>complete randomized design in which </a:t>
            </a:r>
            <a:r>
              <a:rPr sz="1200" dirty="0">
                <a:latin typeface="Corbel"/>
                <a:cs typeface="Corbel"/>
              </a:rPr>
              <a:t>each </a:t>
            </a:r>
            <a:r>
              <a:rPr sz="1200" spc="-5" dirty="0">
                <a:latin typeface="Corbel"/>
                <a:cs typeface="Corbel"/>
              </a:rPr>
              <a:t>patient  </a:t>
            </a:r>
            <a:r>
              <a:rPr sz="1200" dirty="0">
                <a:latin typeface="Corbel"/>
                <a:cs typeface="Corbel"/>
              </a:rPr>
              <a:t>receives </a:t>
            </a:r>
            <a:r>
              <a:rPr sz="1200" spc="-5" dirty="0">
                <a:latin typeface="Corbel"/>
                <a:cs typeface="Corbel"/>
              </a:rPr>
              <a:t>one </a:t>
            </a:r>
            <a:r>
              <a:rPr sz="1200" dirty="0">
                <a:latin typeface="Corbel"/>
                <a:cs typeface="Corbel"/>
              </a:rPr>
              <a:t>and </a:t>
            </a:r>
            <a:r>
              <a:rPr sz="1200" spc="-5" dirty="0">
                <a:latin typeface="Corbel"/>
                <a:cs typeface="Corbel"/>
              </a:rPr>
              <a:t>only </a:t>
            </a:r>
            <a:r>
              <a:rPr sz="1200" spc="-10" dirty="0">
                <a:latin typeface="Corbel"/>
                <a:cs typeface="Corbel"/>
              </a:rPr>
              <a:t>one </a:t>
            </a:r>
            <a:r>
              <a:rPr sz="1200" spc="-5" dirty="0">
                <a:latin typeface="Corbel"/>
                <a:cs typeface="Corbel"/>
              </a:rPr>
              <a:t>treatment in </a:t>
            </a:r>
            <a:r>
              <a:rPr sz="1200" dirty="0">
                <a:latin typeface="Corbel"/>
                <a:cs typeface="Corbel"/>
              </a:rPr>
              <a:t>a </a:t>
            </a:r>
            <a:r>
              <a:rPr sz="1200" spc="-5" dirty="0">
                <a:latin typeface="Corbel"/>
                <a:cs typeface="Corbel"/>
              </a:rPr>
              <a:t>random fashion. Basically there are two types of parallel group  design </a:t>
            </a:r>
            <a:r>
              <a:rPr sz="1200" dirty="0">
                <a:latin typeface="Corbel"/>
                <a:cs typeface="Corbel"/>
              </a:rPr>
              <a:t>for </a:t>
            </a:r>
            <a:r>
              <a:rPr sz="1200" spc="-5" dirty="0">
                <a:latin typeface="Corbel"/>
                <a:cs typeface="Corbel"/>
              </a:rPr>
              <a:t>comparative clinical trials, </a:t>
            </a:r>
            <a:r>
              <a:rPr sz="1200" spc="-10" dirty="0">
                <a:latin typeface="Corbel"/>
                <a:cs typeface="Corbel"/>
              </a:rPr>
              <a:t>namely, </a:t>
            </a:r>
            <a:r>
              <a:rPr sz="1200" spc="-5" dirty="0">
                <a:latin typeface="Corbel"/>
                <a:cs typeface="Corbel"/>
              </a:rPr>
              <a:t>group comparison </a:t>
            </a:r>
            <a:r>
              <a:rPr sz="1200" spc="-10" dirty="0">
                <a:latin typeface="Corbel"/>
                <a:cs typeface="Corbel"/>
              </a:rPr>
              <a:t>(or </a:t>
            </a:r>
            <a:r>
              <a:rPr sz="1200" spc="-5" dirty="0">
                <a:latin typeface="Corbel"/>
                <a:cs typeface="Corbel"/>
              </a:rPr>
              <a:t>parallel-group) designs </a:t>
            </a:r>
            <a:r>
              <a:rPr sz="1200" dirty="0">
                <a:latin typeface="Corbel"/>
                <a:cs typeface="Corbel"/>
              </a:rPr>
              <a:t>and </a:t>
            </a:r>
            <a:r>
              <a:rPr sz="1200" spc="-10" dirty="0">
                <a:latin typeface="Corbel"/>
                <a:cs typeface="Corbel"/>
              </a:rPr>
              <a:t>matched  </a:t>
            </a:r>
            <a:r>
              <a:rPr sz="1200" spc="-5" dirty="0">
                <a:latin typeface="Corbel"/>
                <a:cs typeface="Corbel"/>
              </a:rPr>
              <a:t>pairs parallel designs. The simplest group comparison parallel group design is the two-group parallel design  which compares two treatments </a:t>
            </a:r>
            <a:r>
              <a:rPr sz="1200" spc="-10" dirty="0">
                <a:latin typeface="Corbel"/>
                <a:cs typeface="Corbel"/>
              </a:rPr>
              <a:t>(e.g., </a:t>
            </a:r>
            <a:r>
              <a:rPr sz="1200" dirty="0">
                <a:latin typeface="Corbel"/>
                <a:cs typeface="Corbel"/>
              </a:rPr>
              <a:t>a </a:t>
            </a:r>
            <a:r>
              <a:rPr sz="1200" spc="-5" dirty="0">
                <a:latin typeface="Corbel"/>
                <a:cs typeface="Corbel"/>
              </a:rPr>
              <a:t>treatment group vs. </a:t>
            </a:r>
            <a:r>
              <a:rPr sz="1200" dirty="0">
                <a:latin typeface="Corbel"/>
                <a:cs typeface="Corbel"/>
              </a:rPr>
              <a:t>a </a:t>
            </a:r>
            <a:r>
              <a:rPr sz="1200" spc="-5" dirty="0">
                <a:latin typeface="Corbel"/>
                <a:cs typeface="Corbel"/>
              </a:rPr>
              <a:t>control </a:t>
            </a:r>
            <a:r>
              <a:rPr sz="1200" spc="-10" dirty="0">
                <a:latin typeface="Corbel"/>
                <a:cs typeface="Corbel"/>
              </a:rPr>
              <a:t>group). </a:t>
            </a:r>
            <a:r>
              <a:rPr sz="1200" spc="-5" dirty="0">
                <a:latin typeface="Corbel"/>
                <a:cs typeface="Corbel"/>
              </a:rPr>
              <a:t>Each treatment group </a:t>
            </a:r>
            <a:r>
              <a:rPr sz="1200" spc="-10" dirty="0">
                <a:latin typeface="Corbel"/>
                <a:cs typeface="Corbel"/>
              </a:rPr>
              <a:t>usually,  </a:t>
            </a:r>
            <a:r>
              <a:rPr sz="1200" dirty="0">
                <a:latin typeface="Corbel"/>
                <a:cs typeface="Corbel"/>
              </a:rPr>
              <a:t>but </a:t>
            </a:r>
            <a:r>
              <a:rPr sz="1200" spc="-5" dirty="0">
                <a:latin typeface="Corbel"/>
                <a:cs typeface="Corbel"/>
              </a:rPr>
              <a:t>not necessarily, contains </a:t>
            </a:r>
            <a:r>
              <a:rPr sz="1200" dirty="0">
                <a:latin typeface="Corbel"/>
                <a:cs typeface="Corbel"/>
              </a:rPr>
              <a:t>approximately </a:t>
            </a:r>
            <a:r>
              <a:rPr sz="1200" spc="-5" dirty="0">
                <a:latin typeface="Corbel"/>
                <a:cs typeface="Corbel"/>
              </a:rPr>
              <a:t>the same </a:t>
            </a:r>
            <a:r>
              <a:rPr sz="1200" dirty="0">
                <a:latin typeface="Corbel"/>
                <a:cs typeface="Corbel"/>
              </a:rPr>
              <a:t>number </a:t>
            </a:r>
            <a:r>
              <a:rPr sz="1200" spc="-5" dirty="0">
                <a:latin typeface="Corbel"/>
                <a:cs typeface="Corbel"/>
              </a:rPr>
              <a:t>of</a:t>
            </a:r>
            <a:r>
              <a:rPr sz="1200" spc="-3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patients.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281553"/>
            <a:ext cx="9791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rbel"/>
                <a:cs typeface="Corbel"/>
              </a:rPr>
              <a:t>Run-in</a:t>
            </a:r>
            <a:r>
              <a:rPr sz="1200" b="1" spc="-70" dirty="0">
                <a:latin typeface="Corbel"/>
                <a:cs typeface="Corbel"/>
              </a:rPr>
              <a:t> </a:t>
            </a:r>
            <a:r>
              <a:rPr sz="1200" b="1" spc="-10" dirty="0">
                <a:latin typeface="Corbel"/>
                <a:cs typeface="Corbel"/>
              </a:rPr>
              <a:t>Periods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630548"/>
            <a:ext cx="7158990" cy="27451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algn="just">
              <a:lnSpc>
                <a:spcPct val="80000"/>
              </a:lnSpc>
              <a:spcBef>
                <a:spcPts val="385"/>
              </a:spcBef>
            </a:pPr>
            <a:r>
              <a:rPr sz="1200" spc="-5" dirty="0">
                <a:latin typeface="Corbel"/>
                <a:cs typeface="Corbel"/>
              </a:rPr>
              <a:t>Before patients enter </a:t>
            </a:r>
            <a:r>
              <a:rPr sz="1200" dirty="0">
                <a:latin typeface="Corbel"/>
                <a:cs typeface="Corbel"/>
              </a:rPr>
              <a:t>a </a:t>
            </a:r>
            <a:r>
              <a:rPr sz="1200" spc="-5" dirty="0">
                <a:latin typeface="Corbel"/>
                <a:cs typeface="Corbel"/>
              </a:rPr>
              <a:t>clinical trial, </a:t>
            </a:r>
            <a:r>
              <a:rPr sz="1200" dirty="0">
                <a:latin typeface="Corbel"/>
                <a:cs typeface="Corbel"/>
              </a:rPr>
              <a:t>a </a:t>
            </a:r>
            <a:r>
              <a:rPr sz="1200" spc="-5" dirty="0">
                <a:latin typeface="Corbel"/>
                <a:cs typeface="Corbel"/>
              </a:rPr>
              <a:t>run-in </a:t>
            </a:r>
            <a:r>
              <a:rPr sz="1200" spc="-15" dirty="0">
                <a:latin typeface="Corbel"/>
                <a:cs typeface="Corbel"/>
              </a:rPr>
              <a:t>(or </a:t>
            </a:r>
            <a:r>
              <a:rPr sz="1200" spc="-5" dirty="0">
                <a:latin typeface="Corbel"/>
                <a:cs typeface="Corbel"/>
              </a:rPr>
              <a:t>lead-in) </a:t>
            </a:r>
            <a:r>
              <a:rPr sz="1200" spc="-10" dirty="0">
                <a:latin typeface="Corbel"/>
                <a:cs typeface="Corbel"/>
              </a:rPr>
              <a:t>period </a:t>
            </a:r>
            <a:r>
              <a:rPr sz="1200" spc="-5" dirty="0">
                <a:latin typeface="Corbel"/>
                <a:cs typeface="Corbel"/>
              </a:rPr>
              <a:t>of placebo, </a:t>
            </a:r>
            <a:r>
              <a:rPr sz="1200" dirty="0">
                <a:latin typeface="Corbel"/>
                <a:cs typeface="Corbel"/>
              </a:rPr>
              <a:t>no </a:t>
            </a:r>
            <a:r>
              <a:rPr sz="1200" spc="-5" dirty="0">
                <a:latin typeface="Corbel"/>
                <a:cs typeface="Corbel"/>
              </a:rPr>
              <a:t>active treatment, </a:t>
            </a:r>
            <a:r>
              <a:rPr sz="1200" spc="-10" dirty="0">
                <a:latin typeface="Corbel"/>
                <a:cs typeface="Corbel"/>
              </a:rPr>
              <a:t>dietary  </a:t>
            </a:r>
            <a:r>
              <a:rPr sz="1200" spc="-5" dirty="0">
                <a:latin typeface="Corbel"/>
                <a:cs typeface="Corbel"/>
              </a:rPr>
              <a:t>control, or </a:t>
            </a:r>
            <a:r>
              <a:rPr sz="1200" spc="-10" dirty="0">
                <a:latin typeface="Corbel"/>
                <a:cs typeface="Corbel"/>
              </a:rPr>
              <a:t>active </a:t>
            </a:r>
            <a:r>
              <a:rPr sz="1200" spc="-5" dirty="0">
                <a:latin typeface="Corbel"/>
                <a:cs typeface="Corbel"/>
              </a:rPr>
              <a:t>maintenance therapy </a:t>
            </a:r>
            <a:r>
              <a:rPr sz="1200" spc="-10" dirty="0">
                <a:latin typeface="Corbel"/>
                <a:cs typeface="Corbel"/>
              </a:rPr>
              <a:t>(e.g., </a:t>
            </a:r>
            <a:r>
              <a:rPr sz="1200" spc="-5" dirty="0">
                <a:latin typeface="Corbel"/>
                <a:cs typeface="Corbel"/>
              </a:rPr>
              <a:t>diuretic and/or digoxin in heart </a:t>
            </a:r>
            <a:r>
              <a:rPr sz="1200" dirty="0">
                <a:latin typeface="Corbel"/>
                <a:cs typeface="Corbel"/>
              </a:rPr>
              <a:t>failure </a:t>
            </a:r>
            <a:r>
              <a:rPr sz="1200" spc="-5" dirty="0">
                <a:latin typeface="Corbel"/>
                <a:cs typeface="Corbel"/>
              </a:rPr>
              <a:t>studies) is usually  employed prior </a:t>
            </a:r>
            <a:r>
              <a:rPr sz="1200" dirty="0">
                <a:latin typeface="Corbel"/>
                <a:cs typeface="Corbel"/>
              </a:rPr>
              <a:t>to </a:t>
            </a:r>
            <a:r>
              <a:rPr sz="1200" spc="-5" dirty="0">
                <a:latin typeface="Corbel"/>
                <a:cs typeface="Corbel"/>
              </a:rPr>
              <a:t>randomization. The inclusion of </a:t>
            </a:r>
            <a:r>
              <a:rPr sz="1200" dirty="0">
                <a:latin typeface="Corbel"/>
                <a:cs typeface="Corbel"/>
              </a:rPr>
              <a:t>a </a:t>
            </a:r>
            <a:r>
              <a:rPr sz="1200" spc="-5" dirty="0">
                <a:latin typeface="Corbel"/>
                <a:cs typeface="Corbel"/>
              </a:rPr>
              <a:t>run-in period prior </a:t>
            </a:r>
            <a:r>
              <a:rPr sz="1200" dirty="0">
                <a:latin typeface="Corbel"/>
                <a:cs typeface="Corbel"/>
              </a:rPr>
              <a:t>to </a:t>
            </a:r>
            <a:r>
              <a:rPr sz="1200" spc="-5" dirty="0">
                <a:latin typeface="Corbel"/>
                <a:cs typeface="Corbel"/>
              </a:rPr>
              <a:t>the active treatment has the  following</a:t>
            </a:r>
            <a:r>
              <a:rPr sz="1200" spc="-1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advantages: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151130" indent="-1390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51765" algn="l"/>
              </a:tabLst>
            </a:pPr>
            <a:r>
              <a:rPr sz="1200" dirty="0">
                <a:latin typeface="Corbel"/>
                <a:cs typeface="Corbel"/>
              </a:rPr>
              <a:t>It acts </a:t>
            </a:r>
            <a:r>
              <a:rPr sz="1200" spc="-5" dirty="0">
                <a:latin typeface="Corbel"/>
                <a:cs typeface="Corbel"/>
              </a:rPr>
              <a:t>as </a:t>
            </a:r>
            <a:r>
              <a:rPr sz="1200" dirty="0">
                <a:latin typeface="Corbel"/>
                <a:cs typeface="Corbel"/>
              </a:rPr>
              <a:t>a </a:t>
            </a:r>
            <a:r>
              <a:rPr sz="1200" spc="-5" dirty="0">
                <a:latin typeface="Corbel"/>
                <a:cs typeface="Corbel"/>
              </a:rPr>
              <a:t>washout period </a:t>
            </a:r>
            <a:r>
              <a:rPr sz="1200" dirty="0">
                <a:latin typeface="Corbel"/>
                <a:cs typeface="Corbel"/>
              </a:rPr>
              <a:t>to remove eﬀects </a:t>
            </a:r>
            <a:r>
              <a:rPr sz="1200" spc="-5" dirty="0">
                <a:latin typeface="Corbel"/>
                <a:cs typeface="Corbel"/>
              </a:rPr>
              <a:t>of previous</a:t>
            </a:r>
            <a:r>
              <a:rPr sz="1200" spc="-80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therapy.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rbel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160020" indent="-1479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60655" algn="l"/>
              </a:tabLst>
            </a:pPr>
            <a:r>
              <a:rPr sz="1200" dirty="0">
                <a:latin typeface="Corbel"/>
                <a:cs typeface="Corbel"/>
              </a:rPr>
              <a:t>It </a:t>
            </a:r>
            <a:r>
              <a:rPr sz="1200" spc="-5" dirty="0">
                <a:latin typeface="Corbel"/>
                <a:cs typeface="Corbel"/>
              </a:rPr>
              <a:t>can </a:t>
            </a:r>
            <a:r>
              <a:rPr sz="1200" dirty="0">
                <a:latin typeface="Corbel"/>
                <a:cs typeface="Corbel"/>
              </a:rPr>
              <a:t>be used to </a:t>
            </a:r>
            <a:r>
              <a:rPr sz="1200" spc="-5" dirty="0">
                <a:latin typeface="Corbel"/>
                <a:cs typeface="Corbel"/>
              </a:rPr>
              <a:t>obtain baseline </a:t>
            </a:r>
            <a:r>
              <a:rPr sz="1200" dirty="0">
                <a:latin typeface="Corbel"/>
                <a:cs typeface="Corbel"/>
              </a:rPr>
              <a:t>data and to evaluate </a:t>
            </a:r>
            <a:r>
              <a:rPr sz="1200" spc="-5" dirty="0">
                <a:latin typeface="Corbel"/>
                <a:cs typeface="Corbel"/>
              </a:rPr>
              <a:t>if </a:t>
            </a:r>
            <a:r>
              <a:rPr sz="1200" dirty="0">
                <a:latin typeface="Corbel"/>
                <a:cs typeface="Corbel"/>
              </a:rPr>
              <a:t>patient fulﬁls </a:t>
            </a:r>
            <a:r>
              <a:rPr sz="1200" spc="-5" dirty="0">
                <a:latin typeface="Corbel"/>
                <a:cs typeface="Corbel"/>
              </a:rPr>
              <a:t>study </a:t>
            </a:r>
            <a:r>
              <a:rPr sz="1200" dirty="0">
                <a:latin typeface="Corbel"/>
                <a:cs typeface="Corbel"/>
              </a:rPr>
              <a:t>entry</a:t>
            </a:r>
            <a:r>
              <a:rPr sz="1200" spc="-15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criteria.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orbel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152400" indent="-140335">
              <a:lnSpc>
                <a:spcPct val="100000"/>
              </a:lnSpc>
              <a:buAutoNum type="arabicPeriod"/>
              <a:tabLst>
                <a:tab pos="153035" algn="l"/>
              </a:tabLst>
            </a:pPr>
            <a:r>
              <a:rPr sz="1200" dirty="0">
                <a:latin typeface="Corbel"/>
                <a:cs typeface="Corbel"/>
              </a:rPr>
              <a:t>It </a:t>
            </a:r>
            <a:r>
              <a:rPr sz="1200" spc="-5" dirty="0">
                <a:latin typeface="Corbel"/>
                <a:cs typeface="Corbel"/>
              </a:rPr>
              <a:t>can </a:t>
            </a:r>
            <a:r>
              <a:rPr sz="1200" dirty="0">
                <a:latin typeface="Corbel"/>
                <a:cs typeface="Corbel"/>
              </a:rPr>
              <a:t>be used as a training </a:t>
            </a:r>
            <a:r>
              <a:rPr sz="1200" spc="-5" dirty="0">
                <a:latin typeface="Corbel"/>
                <a:cs typeface="Corbel"/>
              </a:rPr>
              <a:t>period </a:t>
            </a:r>
            <a:r>
              <a:rPr sz="1200" dirty="0">
                <a:latin typeface="Corbel"/>
                <a:cs typeface="Corbel"/>
              </a:rPr>
              <a:t>for </a:t>
            </a:r>
            <a:r>
              <a:rPr sz="1200" spc="-5" dirty="0">
                <a:latin typeface="Corbel"/>
                <a:cs typeface="Corbel"/>
              </a:rPr>
              <a:t>patients, </a:t>
            </a:r>
            <a:r>
              <a:rPr sz="1200" dirty="0">
                <a:latin typeface="Corbel"/>
                <a:cs typeface="Corbel"/>
              </a:rPr>
              <a:t>investigators, and </a:t>
            </a:r>
            <a:r>
              <a:rPr sz="1200" spc="-5" dirty="0">
                <a:latin typeface="Corbel"/>
                <a:cs typeface="Corbel"/>
              </a:rPr>
              <a:t>their</a:t>
            </a:r>
            <a:r>
              <a:rPr sz="1200" spc="-120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staff.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orbel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161925" indent="-149860">
              <a:lnSpc>
                <a:spcPct val="100000"/>
              </a:lnSpc>
              <a:buAutoNum type="arabicPeriod"/>
              <a:tabLst>
                <a:tab pos="162560" algn="l"/>
              </a:tabLst>
            </a:pPr>
            <a:r>
              <a:rPr sz="1200" dirty="0">
                <a:latin typeface="Corbel"/>
                <a:cs typeface="Corbel"/>
              </a:rPr>
              <a:t>It </a:t>
            </a:r>
            <a:r>
              <a:rPr sz="1200" spc="-5" dirty="0">
                <a:latin typeface="Corbel"/>
                <a:cs typeface="Corbel"/>
              </a:rPr>
              <a:t>helps in identifying placebo</a:t>
            </a:r>
            <a:r>
              <a:rPr sz="1200" spc="-2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responders.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Corbel"/>
              <a:buAutoNum type="arabicPeriod"/>
            </a:pPr>
            <a:endParaRPr sz="1150">
              <a:latin typeface="Times New Roman"/>
              <a:cs typeface="Times New Roman"/>
            </a:endParaRPr>
          </a:p>
          <a:p>
            <a:pPr marL="155575" indent="-143510">
              <a:lnSpc>
                <a:spcPct val="100000"/>
              </a:lnSpc>
              <a:buAutoNum type="arabicPeriod"/>
              <a:tabLst>
                <a:tab pos="156210" algn="l"/>
              </a:tabLst>
            </a:pPr>
            <a:r>
              <a:rPr sz="1200" dirty="0">
                <a:latin typeface="Corbel"/>
                <a:cs typeface="Corbel"/>
              </a:rPr>
              <a:t>It </a:t>
            </a:r>
            <a:r>
              <a:rPr sz="1200" spc="-5" dirty="0">
                <a:latin typeface="Corbel"/>
                <a:cs typeface="Corbel"/>
              </a:rPr>
              <a:t>provides </a:t>
            </a:r>
            <a:r>
              <a:rPr sz="1200" dirty="0">
                <a:latin typeface="Corbel"/>
                <a:cs typeface="Corbel"/>
              </a:rPr>
              <a:t>useful </a:t>
            </a:r>
            <a:r>
              <a:rPr sz="1200" spc="-5" dirty="0">
                <a:latin typeface="Corbel"/>
                <a:cs typeface="Corbel"/>
              </a:rPr>
              <a:t>information </a:t>
            </a:r>
            <a:r>
              <a:rPr sz="1200" dirty="0">
                <a:latin typeface="Corbel"/>
                <a:cs typeface="Corbel"/>
              </a:rPr>
              <a:t>regarding patient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compliance.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orbel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161925" indent="-149860">
              <a:lnSpc>
                <a:spcPct val="100000"/>
              </a:lnSpc>
              <a:buAutoNum type="arabicPeriod"/>
              <a:tabLst>
                <a:tab pos="162560" algn="l"/>
              </a:tabLst>
            </a:pPr>
            <a:r>
              <a:rPr sz="1200" dirty="0">
                <a:latin typeface="Corbel"/>
                <a:cs typeface="Corbel"/>
              </a:rPr>
              <a:t>It </a:t>
            </a:r>
            <a:r>
              <a:rPr sz="1200" spc="-5" dirty="0">
                <a:latin typeface="Corbel"/>
                <a:cs typeface="Corbel"/>
              </a:rPr>
              <a:t>can </a:t>
            </a:r>
            <a:r>
              <a:rPr sz="1200" dirty="0">
                <a:latin typeface="Corbel"/>
                <a:cs typeface="Corbel"/>
              </a:rPr>
              <a:t>be used to estimate and </a:t>
            </a:r>
            <a:r>
              <a:rPr sz="1200" spc="-5" dirty="0">
                <a:latin typeface="Corbel"/>
                <a:cs typeface="Corbel"/>
              </a:rPr>
              <a:t>compare the </a:t>
            </a:r>
            <a:r>
              <a:rPr sz="1200" dirty="0">
                <a:latin typeface="Corbel"/>
                <a:cs typeface="Corbel"/>
              </a:rPr>
              <a:t>magnitude </a:t>
            </a:r>
            <a:r>
              <a:rPr sz="1200" spc="-5" dirty="0">
                <a:latin typeface="Corbel"/>
                <a:cs typeface="Corbel"/>
              </a:rPr>
              <a:t>of possible placebo effects </a:t>
            </a:r>
            <a:r>
              <a:rPr sz="1200" dirty="0">
                <a:latin typeface="Corbel"/>
                <a:cs typeface="Corbel"/>
              </a:rPr>
              <a:t>between</a:t>
            </a:r>
            <a:r>
              <a:rPr sz="1200" spc="-7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groups.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9523" y="3215639"/>
            <a:ext cx="579120" cy="1716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0295" y="1860804"/>
            <a:ext cx="368807" cy="1588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3532" y="2215895"/>
            <a:ext cx="451104" cy="8442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0" y="1905000"/>
            <a:ext cx="228600" cy="1447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1905000"/>
            <a:ext cx="228600" cy="1447800"/>
          </a:xfrm>
          <a:custGeom>
            <a:avLst/>
            <a:gdLst/>
            <a:ahLst/>
            <a:cxnLst/>
            <a:rect l="l" t="t" r="r" b="b"/>
            <a:pathLst>
              <a:path w="228600" h="1447800">
                <a:moveTo>
                  <a:pt x="0" y="1447800"/>
                </a:moveTo>
                <a:lnTo>
                  <a:pt x="228600" y="1447800"/>
                </a:lnTo>
                <a:lnTo>
                  <a:pt x="2286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41118" y="2368059"/>
            <a:ext cx="177800" cy="5238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b="1" spc="-5" dirty="0">
                <a:latin typeface="Corbel"/>
                <a:cs typeface="Corbel"/>
              </a:rPr>
              <a:t>RUN</a:t>
            </a:r>
            <a:r>
              <a:rPr sz="1200" b="1" spc="-70" dirty="0">
                <a:latin typeface="Corbel"/>
                <a:cs typeface="Corbel"/>
              </a:rPr>
              <a:t> </a:t>
            </a:r>
            <a:r>
              <a:rPr sz="1200" b="1" dirty="0">
                <a:latin typeface="Corbel"/>
                <a:cs typeface="Corbel"/>
              </a:rPr>
              <a:t>IN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00144" y="3300984"/>
            <a:ext cx="609600" cy="1886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4152" y="1773935"/>
            <a:ext cx="463296" cy="17602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4632" y="1850135"/>
            <a:ext cx="451103" cy="15758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3400" y="1828800"/>
            <a:ext cx="304800" cy="1600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3400" y="1828800"/>
            <a:ext cx="304800" cy="1600200"/>
          </a:xfrm>
          <a:custGeom>
            <a:avLst/>
            <a:gdLst/>
            <a:ahLst/>
            <a:cxnLst/>
            <a:rect l="l" t="t" r="r" b="b"/>
            <a:pathLst>
              <a:path w="304800" h="1600200">
                <a:moveTo>
                  <a:pt x="0" y="1600200"/>
                </a:moveTo>
                <a:lnTo>
                  <a:pt x="304800" y="1600200"/>
                </a:lnTo>
                <a:lnTo>
                  <a:pt x="3048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28575">
            <a:solidFill>
              <a:srgbClr val="686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22245" y="2002617"/>
            <a:ext cx="178435" cy="1255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dirty="0">
                <a:latin typeface="Corbel"/>
                <a:cs typeface="Corbel"/>
              </a:rPr>
              <a:t>RANDOMIZ</a:t>
            </a:r>
            <a:r>
              <a:rPr sz="1200" b="1" spc="-60" dirty="0">
                <a:latin typeface="Corbel"/>
                <a:cs typeface="Corbel"/>
              </a:rPr>
              <a:t>A</a:t>
            </a:r>
            <a:r>
              <a:rPr sz="1200" b="1" spc="-5" dirty="0">
                <a:latin typeface="Corbel"/>
                <a:cs typeface="Corbel"/>
              </a:rPr>
              <a:t>TIO</a:t>
            </a:r>
            <a:r>
              <a:rPr sz="1200" b="1" dirty="0">
                <a:latin typeface="Corbel"/>
                <a:cs typeface="Corbel"/>
              </a:rPr>
              <a:t>N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56460" y="2578607"/>
            <a:ext cx="1147572" cy="5120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20467" y="2424683"/>
            <a:ext cx="1021080" cy="3855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2525776"/>
            <a:ext cx="762635" cy="132715"/>
          </a:xfrm>
          <a:custGeom>
            <a:avLst/>
            <a:gdLst/>
            <a:ahLst/>
            <a:cxnLst/>
            <a:rect l="l" t="t" r="r" b="b"/>
            <a:pathLst>
              <a:path w="762635" h="132714">
                <a:moveTo>
                  <a:pt x="680780" y="80779"/>
                </a:moveTo>
                <a:lnTo>
                  <a:pt x="633857" y="107950"/>
                </a:lnTo>
                <a:lnTo>
                  <a:pt x="631570" y="116712"/>
                </a:lnTo>
                <a:lnTo>
                  <a:pt x="639444" y="130428"/>
                </a:lnTo>
                <a:lnTo>
                  <a:pt x="648207" y="132714"/>
                </a:lnTo>
                <a:lnTo>
                  <a:pt x="737437" y="80899"/>
                </a:lnTo>
                <a:lnTo>
                  <a:pt x="680780" y="80779"/>
                </a:lnTo>
                <a:close/>
              </a:path>
              <a:path w="762635" h="132714">
                <a:moveTo>
                  <a:pt x="705370" y="66520"/>
                </a:moveTo>
                <a:lnTo>
                  <a:pt x="680780" y="80779"/>
                </a:lnTo>
                <a:lnTo>
                  <a:pt x="733679" y="80899"/>
                </a:lnTo>
                <a:lnTo>
                  <a:pt x="733679" y="78866"/>
                </a:lnTo>
                <a:lnTo>
                  <a:pt x="726439" y="78866"/>
                </a:lnTo>
                <a:lnTo>
                  <a:pt x="705370" y="66520"/>
                </a:lnTo>
                <a:close/>
              </a:path>
              <a:path w="762635" h="132714">
                <a:moveTo>
                  <a:pt x="648462" y="0"/>
                </a:moveTo>
                <a:lnTo>
                  <a:pt x="639699" y="2286"/>
                </a:lnTo>
                <a:lnTo>
                  <a:pt x="631825" y="16001"/>
                </a:lnTo>
                <a:lnTo>
                  <a:pt x="634111" y="24764"/>
                </a:lnTo>
                <a:lnTo>
                  <a:pt x="680939" y="52205"/>
                </a:lnTo>
                <a:lnTo>
                  <a:pt x="733679" y="52324"/>
                </a:lnTo>
                <a:lnTo>
                  <a:pt x="733679" y="80899"/>
                </a:lnTo>
                <a:lnTo>
                  <a:pt x="737437" y="80899"/>
                </a:lnTo>
                <a:lnTo>
                  <a:pt x="762126" y="66548"/>
                </a:lnTo>
                <a:lnTo>
                  <a:pt x="648462" y="0"/>
                </a:lnTo>
                <a:close/>
              </a:path>
              <a:path w="762635" h="132714">
                <a:moveTo>
                  <a:pt x="0" y="50673"/>
                </a:moveTo>
                <a:lnTo>
                  <a:pt x="0" y="79248"/>
                </a:lnTo>
                <a:lnTo>
                  <a:pt x="680780" y="80779"/>
                </a:lnTo>
                <a:lnTo>
                  <a:pt x="705370" y="66520"/>
                </a:lnTo>
                <a:lnTo>
                  <a:pt x="680939" y="52205"/>
                </a:lnTo>
                <a:lnTo>
                  <a:pt x="0" y="50673"/>
                </a:lnTo>
                <a:close/>
              </a:path>
              <a:path w="762635" h="132714">
                <a:moveTo>
                  <a:pt x="726567" y="54228"/>
                </a:moveTo>
                <a:lnTo>
                  <a:pt x="705370" y="66520"/>
                </a:lnTo>
                <a:lnTo>
                  <a:pt x="726439" y="78866"/>
                </a:lnTo>
                <a:lnTo>
                  <a:pt x="726567" y="54228"/>
                </a:lnTo>
                <a:close/>
              </a:path>
              <a:path w="762635" h="132714">
                <a:moveTo>
                  <a:pt x="733679" y="54228"/>
                </a:moveTo>
                <a:lnTo>
                  <a:pt x="726567" y="54228"/>
                </a:lnTo>
                <a:lnTo>
                  <a:pt x="726439" y="78866"/>
                </a:lnTo>
                <a:lnTo>
                  <a:pt x="733679" y="78866"/>
                </a:lnTo>
                <a:lnTo>
                  <a:pt x="733679" y="54228"/>
                </a:lnTo>
                <a:close/>
              </a:path>
              <a:path w="762635" h="132714">
                <a:moveTo>
                  <a:pt x="680939" y="52205"/>
                </a:moveTo>
                <a:lnTo>
                  <a:pt x="705370" y="66520"/>
                </a:lnTo>
                <a:lnTo>
                  <a:pt x="726567" y="54228"/>
                </a:lnTo>
                <a:lnTo>
                  <a:pt x="733679" y="54228"/>
                </a:lnTo>
                <a:lnTo>
                  <a:pt x="733679" y="52324"/>
                </a:lnTo>
                <a:lnTo>
                  <a:pt x="680939" y="52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1859" y="2578607"/>
            <a:ext cx="1147572" cy="5120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15867" y="2424683"/>
            <a:ext cx="1021080" cy="3855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81400" y="2525776"/>
            <a:ext cx="762635" cy="132715"/>
          </a:xfrm>
          <a:custGeom>
            <a:avLst/>
            <a:gdLst/>
            <a:ahLst/>
            <a:cxnLst/>
            <a:rect l="l" t="t" r="r" b="b"/>
            <a:pathLst>
              <a:path w="762635" h="132714">
                <a:moveTo>
                  <a:pt x="680780" y="80779"/>
                </a:moveTo>
                <a:lnTo>
                  <a:pt x="633857" y="107950"/>
                </a:lnTo>
                <a:lnTo>
                  <a:pt x="631571" y="116712"/>
                </a:lnTo>
                <a:lnTo>
                  <a:pt x="639445" y="130428"/>
                </a:lnTo>
                <a:lnTo>
                  <a:pt x="648208" y="132714"/>
                </a:lnTo>
                <a:lnTo>
                  <a:pt x="737437" y="80899"/>
                </a:lnTo>
                <a:lnTo>
                  <a:pt x="680780" y="80779"/>
                </a:lnTo>
                <a:close/>
              </a:path>
              <a:path w="762635" h="132714">
                <a:moveTo>
                  <a:pt x="705370" y="66520"/>
                </a:moveTo>
                <a:lnTo>
                  <a:pt x="680780" y="80779"/>
                </a:lnTo>
                <a:lnTo>
                  <a:pt x="733678" y="80899"/>
                </a:lnTo>
                <a:lnTo>
                  <a:pt x="733678" y="78866"/>
                </a:lnTo>
                <a:lnTo>
                  <a:pt x="726439" y="78866"/>
                </a:lnTo>
                <a:lnTo>
                  <a:pt x="705370" y="66520"/>
                </a:lnTo>
                <a:close/>
              </a:path>
              <a:path w="762635" h="132714">
                <a:moveTo>
                  <a:pt x="648462" y="0"/>
                </a:moveTo>
                <a:lnTo>
                  <a:pt x="639699" y="2286"/>
                </a:lnTo>
                <a:lnTo>
                  <a:pt x="631825" y="16001"/>
                </a:lnTo>
                <a:lnTo>
                  <a:pt x="634111" y="24764"/>
                </a:lnTo>
                <a:lnTo>
                  <a:pt x="680939" y="52205"/>
                </a:lnTo>
                <a:lnTo>
                  <a:pt x="733678" y="52324"/>
                </a:lnTo>
                <a:lnTo>
                  <a:pt x="733678" y="80899"/>
                </a:lnTo>
                <a:lnTo>
                  <a:pt x="737437" y="80899"/>
                </a:lnTo>
                <a:lnTo>
                  <a:pt x="762126" y="66548"/>
                </a:lnTo>
                <a:lnTo>
                  <a:pt x="648462" y="0"/>
                </a:lnTo>
                <a:close/>
              </a:path>
              <a:path w="762635" h="132714">
                <a:moveTo>
                  <a:pt x="0" y="50673"/>
                </a:moveTo>
                <a:lnTo>
                  <a:pt x="0" y="79248"/>
                </a:lnTo>
                <a:lnTo>
                  <a:pt x="680780" y="80779"/>
                </a:lnTo>
                <a:lnTo>
                  <a:pt x="705370" y="66520"/>
                </a:lnTo>
                <a:lnTo>
                  <a:pt x="680939" y="52205"/>
                </a:lnTo>
                <a:lnTo>
                  <a:pt x="0" y="50673"/>
                </a:lnTo>
                <a:close/>
              </a:path>
              <a:path w="762635" h="132714">
                <a:moveTo>
                  <a:pt x="726566" y="54228"/>
                </a:moveTo>
                <a:lnTo>
                  <a:pt x="705370" y="66520"/>
                </a:lnTo>
                <a:lnTo>
                  <a:pt x="726439" y="78866"/>
                </a:lnTo>
                <a:lnTo>
                  <a:pt x="726566" y="54228"/>
                </a:lnTo>
                <a:close/>
              </a:path>
              <a:path w="762635" h="132714">
                <a:moveTo>
                  <a:pt x="733678" y="54228"/>
                </a:moveTo>
                <a:lnTo>
                  <a:pt x="726566" y="54228"/>
                </a:lnTo>
                <a:lnTo>
                  <a:pt x="726439" y="78866"/>
                </a:lnTo>
                <a:lnTo>
                  <a:pt x="733678" y="78866"/>
                </a:lnTo>
                <a:lnTo>
                  <a:pt x="733678" y="54228"/>
                </a:lnTo>
                <a:close/>
              </a:path>
              <a:path w="762635" h="132714">
                <a:moveTo>
                  <a:pt x="680939" y="52205"/>
                </a:moveTo>
                <a:lnTo>
                  <a:pt x="705370" y="66520"/>
                </a:lnTo>
                <a:lnTo>
                  <a:pt x="726566" y="54228"/>
                </a:lnTo>
                <a:lnTo>
                  <a:pt x="733678" y="54228"/>
                </a:lnTo>
                <a:lnTo>
                  <a:pt x="733678" y="52324"/>
                </a:lnTo>
                <a:lnTo>
                  <a:pt x="680939" y="52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71059" y="2654807"/>
            <a:ext cx="1299972" cy="5120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35067" y="2500883"/>
            <a:ext cx="1173480" cy="3855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2602102"/>
            <a:ext cx="915035" cy="132715"/>
          </a:xfrm>
          <a:custGeom>
            <a:avLst/>
            <a:gdLst/>
            <a:ahLst/>
            <a:cxnLst/>
            <a:rect l="l" t="t" r="r" b="b"/>
            <a:pathLst>
              <a:path w="915035" h="132714">
                <a:moveTo>
                  <a:pt x="833144" y="80673"/>
                </a:moveTo>
                <a:lnTo>
                  <a:pt x="793114" y="103886"/>
                </a:lnTo>
                <a:lnTo>
                  <a:pt x="786257" y="107950"/>
                </a:lnTo>
                <a:lnTo>
                  <a:pt x="783971" y="116586"/>
                </a:lnTo>
                <a:lnTo>
                  <a:pt x="791845" y="130301"/>
                </a:lnTo>
                <a:lnTo>
                  <a:pt x="800608" y="132587"/>
                </a:lnTo>
                <a:lnTo>
                  <a:pt x="889837" y="80772"/>
                </a:lnTo>
                <a:lnTo>
                  <a:pt x="833144" y="80673"/>
                </a:lnTo>
                <a:close/>
              </a:path>
              <a:path w="915035" h="132714">
                <a:moveTo>
                  <a:pt x="857771" y="66392"/>
                </a:moveTo>
                <a:lnTo>
                  <a:pt x="833144" y="80673"/>
                </a:lnTo>
                <a:lnTo>
                  <a:pt x="886078" y="80772"/>
                </a:lnTo>
                <a:lnTo>
                  <a:pt x="886078" y="78739"/>
                </a:lnTo>
                <a:lnTo>
                  <a:pt x="878839" y="78739"/>
                </a:lnTo>
                <a:lnTo>
                  <a:pt x="857771" y="66392"/>
                </a:lnTo>
                <a:close/>
              </a:path>
              <a:path w="915035" h="132714">
                <a:moveTo>
                  <a:pt x="800862" y="0"/>
                </a:moveTo>
                <a:lnTo>
                  <a:pt x="792099" y="2286"/>
                </a:lnTo>
                <a:lnTo>
                  <a:pt x="788162" y="9017"/>
                </a:lnTo>
                <a:lnTo>
                  <a:pt x="784098" y="15875"/>
                </a:lnTo>
                <a:lnTo>
                  <a:pt x="786384" y="24637"/>
                </a:lnTo>
                <a:lnTo>
                  <a:pt x="793241" y="28575"/>
                </a:lnTo>
                <a:lnTo>
                  <a:pt x="833381" y="52098"/>
                </a:lnTo>
                <a:lnTo>
                  <a:pt x="886078" y="52197"/>
                </a:lnTo>
                <a:lnTo>
                  <a:pt x="886078" y="80772"/>
                </a:lnTo>
                <a:lnTo>
                  <a:pt x="889837" y="80772"/>
                </a:lnTo>
                <a:lnTo>
                  <a:pt x="914526" y="66421"/>
                </a:lnTo>
                <a:lnTo>
                  <a:pt x="807720" y="3937"/>
                </a:lnTo>
                <a:lnTo>
                  <a:pt x="800862" y="0"/>
                </a:lnTo>
                <a:close/>
              </a:path>
              <a:path w="915035" h="132714">
                <a:moveTo>
                  <a:pt x="0" y="50546"/>
                </a:moveTo>
                <a:lnTo>
                  <a:pt x="0" y="79121"/>
                </a:lnTo>
                <a:lnTo>
                  <a:pt x="833144" y="80673"/>
                </a:lnTo>
                <a:lnTo>
                  <a:pt x="857771" y="66392"/>
                </a:lnTo>
                <a:lnTo>
                  <a:pt x="833381" y="52098"/>
                </a:lnTo>
                <a:lnTo>
                  <a:pt x="0" y="50546"/>
                </a:lnTo>
                <a:close/>
              </a:path>
              <a:path w="915035" h="132714">
                <a:moveTo>
                  <a:pt x="878966" y="54101"/>
                </a:moveTo>
                <a:lnTo>
                  <a:pt x="857771" y="66392"/>
                </a:lnTo>
                <a:lnTo>
                  <a:pt x="878839" y="78739"/>
                </a:lnTo>
                <a:lnTo>
                  <a:pt x="878966" y="54101"/>
                </a:lnTo>
                <a:close/>
              </a:path>
              <a:path w="915035" h="132714">
                <a:moveTo>
                  <a:pt x="886078" y="54101"/>
                </a:moveTo>
                <a:lnTo>
                  <a:pt x="878966" y="54101"/>
                </a:lnTo>
                <a:lnTo>
                  <a:pt x="878839" y="78739"/>
                </a:lnTo>
                <a:lnTo>
                  <a:pt x="886078" y="78739"/>
                </a:lnTo>
                <a:lnTo>
                  <a:pt x="886078" y="54101"/>
                </a:lnTo>
                <a:close/>
              </a:path>
              <a:path w="915035" h="132714">
                <a:moveTo>
                  <a:pt x="833381" y="52098"/>
                </a:moveTo>
                <a:lnTo>
                  <a:pt x="857771" y="66392"/>
                </a:lnTo>
                <a:lnTo>
                  <a:pt x="878966" y="54101"/>
                </a:lnTo>
                <a:lnTo>
                  <a:pt x="886078" y="54101"/>
                </a:lnTo>
                <a:lnTo>
                  <a:pt x="886078" y="52197"/>
                </a:lnTo>
                <a:lnTo>
                  <a:pt x="833381" y="52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63440" y="2308860"/>
            <a:ext cx="1155191" cy="9296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27447" y="1737360"/>
            <a:ext cx="1028700" cy="8031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92345" y="1905000"/>
            <a:ext cx="770255" cy="545465"/>
          </a:xfrm>
          <a:custGeom>
            <a:avLst/>
            <a:gdLst/>
            <a:ahLst/>
            <a:cxnLst/>
            <a:rect l="l" t="t" r="r" b="b"/>
            <a:pathLst>
              <a:path w="770254" h="545464">
                <a:moveTo>
                  <a:pt x="723821" y="32487"/>
                </a:moveTo>
                <a:lnTo>
                  <a:pt x="695705" y="34793"/>
                </a:lnTo>
                <a:lnTo>
                  <a:pt x="0" y="521715"/>
                </a:lnTo>
                <a:lnTo>
                  <a:pt x="16509" y="545084"/>
                </a:lnTo>
                <a:lnTo>
                  <a:pt x="711923" y="58282"/>
                </a:lnTo>
                <a:lnTo>
                  <a:pt x="723821" y="32487"/>
                </a:lnTo>
                <a:close/>
              </a:path>
              <a:path w="770254" h="545464">
                <a:moveTo>
                  <a:pt x="768144" y="4572"/>
                </a:moveTo>
                <a:lnTo>
                  <a:pt x="738885" y="4572"/>
                </a:lnTo>
                <a:lnTo>
                  <a:pt x="755268" y="27939"/>
                </a:lnTo>
                <a:lnTo>
                  <a:pt x="711923" y="58282"/>
                </a:lnTo>
                <a:lnTo>
                  <a:pt x="692530" y="100329"/>
                </a:lnTo>
                <a:lnTo>
                  <a:pt x="689228" y="107569"/>
                </a:lnTo>
                <a:lnTo>
                  <a:pt x="692403" y="116077"/>
                </a:lnTo>
                <a:lnTo>
                  <a:pt x="706754" y="122682"/>
                </a:lnTo>
                <a:lnTo>
                  <a:pt x="715137" y="119507"/>
                </a:lnTo>
                <a:lnTo>
                  <a:pt x="718438" y="112267"/>
                </a:lnTo>
                <a:lnTo>
                  <a:pt x="768144" y="4572"/>
                </a:lnTo>
                <a:close/>
              </a:path>
              <a:path w="770254" h="545464">
                <a:moveTo>
                  <a:pt x="742892" y="10287"/>
                </a:moveTo>
                <a:lnTo>
                  <a:pt x="734059" y="10287"/>
                </a:lnTo>
                <a:lnTo>
                  <a:pt x="748283" y="30479"/>
                </a:lnTo>
                <a:lnTo>
                  <a:pt x="723821" y="32487"/>
                </a:lnTo>
                <a:lnTo>
                  <a:pt x="711923" y="58282"/>
                </a:lnTo>
                <a:lnTo>
                  <a:pt x="755268" y="27939"/>
                </a:lnTo>
                <a:lnTo>
                  <a:pt x="742892" y="10287"/>
                </a:lnTo>
                <a:close/>
              </a:path>
              <a:path w="770254" h="545464">
                <a:moveTo>
                  <a:pt x="770254" y="0"/>
                </a:moveTo>
                <a:lnTo>
                  <a:pt x="639190" y="10795"/>
                </a:lnTo>
                <a:lnTo>
                  <a:pt x="633221" y="17779"/>
                </a:lnTo>
                <a:lnTo>
                  <a:pt x="633983" y="25653"/>
                </a:lnTo>
                <a:lnTo>
                  <a:pt x="634618" y="33400"/>
                </a:lnTo>
                <a:lnTo>
                  <a:pt x="641476" y="39242"/>
                </a:lnTo>
                <a:lnTo>
                  <a:pt x="695705" y="34793"/>
                </a:lnTo>
                <a:lnTo>
                  <a:pt x="738885" y="4572"/>
                </a:lnTo>
                <a:lnTo>
                  <a:pt x="768144" y="4572"/>
                </a:lnTo>
                <a:lnTo>
                  <a:pt x="770254" y="0"/>
                </a:lnTo>
                <a:close/>
              </a:path>
              <a:path w="770254" h="545464">
                <a:moveTo>
                  <a:pt x="738885" y="4572"/>
                </a:moveTo>
                <a:lnTo>
                  <a:pt x="695705" y="34793"/>
                </a:lnTo>
                <a:lnTo>
                  <a:pt x="723821" y="32487"/>
                </a:lnTo>
                <a:lnTo>
                  <a:pt x="734059" y="10287"/>
                </a:lnTo>
                <a:lnTo>
                  <a:pt x="742892" y="10287"/>
                </a:lnTo>
                <a:lnTo>
                  <a:pt x="738885" y="4572"/>
                </a:lnTo>
                <a:close/>
              </a:path>
              <a:path w="770254" h="545464">
                <a:moveTo>
                  <a:pt x="734059" y="10287"/>
                </a:moveTo>
                <a:lnTo>
                  <a:pt x="723821" y="32487"/>
                </a:lnTo>
                <a:lnTo>
                  <a:pt x="748283" y="30479"/>
                </a:lnTo>
                <a:lnTo>
                  <a:pt x="734059" y="10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63440" y="3415284"/>
            <a:ext cx="1155191" cy="9296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27447" y="2843783"/>
            <a:ext cx="1028700" cy="8031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92345" y="2883916"/>
            <a:ext cx="770255" cy="545465"/>
          </a:xfrm>
          <a:custGeom>
            <a:avLst/>
            <a:gdLst/>
            <a:ahLst/>
            <a:cxnLst/>
            <a:rect l="l" t="t" r="r" b="b"/>
            <a:pathLst>
              <a:path w="770254" h="545464">
                <a:moveTo>
                  <a:pt x="641476" y="505713"/>
                </a:moveTo>
                <a:lnTo>
                  <a:pt x="634618" y="511683"/>
                </a:lnTo>
                <a:lnTo>
                  <a:pt x="633983" y="519430"/>
                </a:lnTo>
                <a:lnTo>
                  <a:pt x="633221" y="527304"/>
                </a:lnTo>
                <a:lnTo>
                  <a:pt x="639190" y="534288"/>
                </a:lnTo>
                <a:lnTo>
                  <a:pt x="770254" y="545084"/>
                </a:lnTo>
                <a:lnTo>
                  <a:pt x="768147" y="540512"/>
                </a:lnTo>
                <a:lnTo>
                  <a:pt x="738885" y="540512"/>
                </a:lnTo>
                <a:lnTo>
                  <a:pt x="695696" y="510283"/>
                </a:lnTo>
                <a:lnTo>
                  <a:pt x="649351" y="506475"/>
                </a:lnTo>
                <a:lnTo>
                  <a:pt x="641476" y="505713"/>
                </a:lnTo>
                <a:close/>
              </a:path>
              <a:path w="770254" h="545464">
                <a:moveTo>
                  <a:pt x="695696" y="510283"/>
                </a:moveTo>
                <a:lnTo>
                  <a:pt x="738885" y="540512"/>
                </a:lnTo>
                <a:lnTo>
                  <a:pt x="742892" y="534797"/>
                </a:lnTo>
                <a:lnTo>
                  <a:pt x="734059" y="534797"/>
                </a:lnTo>
                <a:lnTo>
                  <a:pt x="723819" y="512594"/>
                </a:lnTo>
                <a:lnTo>
                  <a:pt x="695696" y="510283"/>
                </a:lnTo>
                <a:close/>
              </a:path>
              <a:path w="770254" h="545464">
                <a:moveTo>
                  <a:pt x="706754" y="422401"/>
                </a:moveTo>
                <a:lnTo>
                  <a:pt x="692403" y="429006"/>
                </a:lnTo>
                <a:lnTo>
                  <a:pt x="689228" y="437514"/>
                </a:lnTo>
                <a:lnTo>
                  <a:pt x="692530" y="444754"/>
                </a:lnTo>
                <a:lnTo>
                  <a:pt x="711927" y="486809"/>
                </a:lnTo>
                <a:lnTo>
                  <a:pt x="755268" y="517144"/>
                </a:lnTo>
                <a:lnTo>
                  <a:pt x="738885" y="540512"/>
                </a:lnTo>
                <a:lnTo>
                  <a:pt x="768147" y="540512"/>
                </a:lnTo>
                <a:lnTo>
                  <a:pt x="718438" y="432688"/>
                </a:lnTo>
                <a:lnTo>
                  <a:pt x="715137" y="425576"/>
                </a:lnTo>
                <a:lnTo>
                  <a:pt x="706754" y="422401"/>
                </a:lnTo>
                <a:close/>
              </a:path>
              <a:path w="770254" h="545464">
                <a:moveTo>
                  <a:pt x="723819" y="512594"/>
                </a:moveTo>
                <a:lnTo>
                  <a:pt x="734059" y="534797"/>
                </a:lnTo>
                <a:lnTo>
                  <a:pt x="748283" y="514604"/>
                </a:lnTo>
                <a:lnTo>
                  <a:pt x="723819" y="512594"/>
                </a:lnTo>
                <a:close/>
              </a:path>
              <a:path w="770254" h="545464">
                <a:moveTo>
                  <a:pt x="711927" y="486809"/>
                </a:moveTo>
                <a:lnTo>
                  <a:pt x="723819" y="512594"/>
                </a:lnTo>
                <a:lnTo>
                  <a:pt x="748283" y="514604"/>
                </a:lnTo>
                <a:lnTo>
                  <a:pt x="734059" y="534797"/>
                </a:lnTo>
                <a:lnTo>
                  <a:pt x="742892" y="534797"/>
                </a:lnTo>
                <a:lnTo>
                  <a:pt x="755268" y="517144"/>
                </a:lnTo>
                <a:lnTo>
                  <a:pt x="711927" y="486809"/>
                </a:lnTo>
                <a:close/>
              </a:path>
              <a:path w="770254" h="545464">
                <a:moveTo>
                  <a:pt x="16382" y="0"/>
                </a:moveTo>
                <a:lnTo>
                  <a:pt x="0" y="23368"/>
                </a:lnTo>
                <a:lnTo>
                  <a:pt x="695696" y="510283"/>
                </a:lnTo>
                <a:lnTo>
                  <a:pt x="723819" y="512594"/>
                </a:lnTo>
                <a:lnTo>
                  <a:pt x="711927" y="486809"/>
                </a:lnTo>
                <a:lnTo>
                  <a:pt x="16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80888" y="2712720"/>
            <a:ext cx="1290828" cy="6187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44896" y="2470404"/>
            <a:ext cx="1130807" cy="4831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44896" y="2510027"/>
            <a:ext cx="1162811" cy="4511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2514600"/>
            <a:ext cx="990600" cy="342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15000" y="2514600"/>
            <a:ext cx="990600" cy="342900"/>
          </a:xfrm>
          <a:custGeom>
            <a:avLst/>
            <a:gdLst/>
            <a:ahLst/>
            <a:cxnLst/>
            <a:rect l="l" t="t" r="r" b="b"/>
            <a:pathLst>
              <a:path w="990600" h="342900">
                <a:moveTo>
                  <a:pt x="0" y="342900"/>
                </a:moveTo>
                <a:lnTo>
                  <a:pt x="990600" y="342900"/>
                </a:lnTo>
                <a:lnTo>
                  <a:pt x="9906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790438" y="2573528"/>
            <a:ext cx="842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rbel"/>
                <a:cs typeface="Corbel"/>
              </a:rPr>
              <a:t>CONTROL</a:t>
            </a:r>
            <a:r>
              <a:rPr sz="1200" b="1" spc="-85" dirty="0">
                <a:latin typeface="Corbel"/>
                <a:cs typeface="Corbel"/>
              </a:rPr>
              <a:t> </a:t>
            </a:r>
            <a:r>
              <a:rPr sz="1200" b="1" dirty="0">
                <a:latin typeface="Corbel"/>
                <a:cs typeface="Corbel"/>
              </a:rPr>
              <a:t>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28488" y="3398520"/>
            <a:ext cx="1290828" cy="6187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92496" y="3156204"/>
            <a:ext cx="1130807" cy="4831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92496" y="3195827"/>
            <a:ext cx="1162811" cy="4511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62600" y="3200400"/>
            <a:ext cx="990600" cy="3429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562600" y="3200400"/>
            <a:ext cx="990600" cy="3429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565"/>
              </a:spcBef>
            </a:pPr>
            <a:r>
              <a:rPr sz="1200" b="1" spc="-5" dirty="0">
                <a:latin typeface="Corbel"/>
                <a:cs typeface="Corbel"/>
              </a:rPr>
              <a:t>CONTROL</a:t>
            </a:r>
            <a:r>
              <a:rPr sz="1200" b="1" dirty="0">
                <a:latin typeface="Corbel"/>
                <a:cs typeface="Corbel"/>
              </a:rPr>
              <a:t> B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428488" y="1950720"/>
            <a:ext cx="1258823" cy="6187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92496" y="1708404"/>
            <a:ext cx="1130807" cy="4831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25667" y="1748027"/>
            <a:ext cx="694943" cy="4511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62600" y="1752600"/>
            <a:ext cx="990600" cy="3429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562600" y="1752600"/>
            <a:ext cx="990600" cy="3429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560"/>
              </a:spcBef>
            </a:pPr>
            <a:r>
              <a:rPr sz="1200" b="1" spc="-5" dirty="0">
                <a:latin typeface="Corbel"/>
                <a:cs typeface="Corbel"/>
              </a:rPr>
              <a:t>TEST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85088" y="2636520"/>
            <a:ext cx="1258824" cy="6187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49096" y="2394204"/>
            <a:ext cx="1130808" cy="4831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19200" y="2433827"/>
            <a:ext cx="1021080" cy="45110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19200" y="2438400"/>
            <a:ext cx="990600" cy="3429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219200" y="2438400"/>
            <a:ext cx="990600" cy="3429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565"/>
              </a:spcBef>
            </a:pPr>
            <a:r>
              <a:rPr sz="1200" b="1" spc="-25" dirty="0">
                <a:latin typeface="Corbel"/>
                <a:cs typeface="Corbel"/>
              </a:rPr>
              <a:t>PATIENTS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8348" y="147828"/>
            <a:ext cx="583387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4435" y="147828"/>
            <a:ext cx="687324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3976" y="147828"/>
            <a:ext cx="629412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5603" y="147828"/>
            <a:ext cx="1767840" cy="87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5659" y="147828"/>
            <a:ext cx="641603" cy="877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4540" y="284429"/>
            <a:ext cx="6702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/>
              <a:t>DIFFERENT DESIGNS </a:t>
            </a:r>
            <a:r>
              <a:rPr sz="2800" spc="40" dirty="0"/>
              <a:t>OF </a:t>
            </a:r>
            <a:r>
              <a:rPr sz="2800" spc="70" dirty="0"/>
              <a:t>TRIALS </a:t>
            </a:r>
            <a:r>
              <a:rPr sz="2800" spc="-5" dirty="0"/>
              <a:t>-</a:t>
            </a:r>
            <a:r>
              <a:rPr sz="2800" spc="-150" dirty="0"/>
              <a:t> </a:t>
            </a:r>
            <a:r>
              <a:rPr sz="2800" spc="70" dirty="0"/>
              <a:t>CONTD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535940" y="1013205"/>
            <a:ext cx="7463155" cy="180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9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b="1" spc="-10" dirty="0">
                <a:latin typeface="Corbel"/>
                <a:cs typeface="Corbel"/>
              </a:rPr>
              <a:t>Crossover </a:t>
            </a:r>
            <a:r>
              <a:rPr sz="1300" b="1" spc="-5" dirty="0">
                <a:latin typeface="Corbel"/>
                <a:cs typeface="Corbel"/>
              </a:rPr>
              <a:t>Design</a:t>
            </a:r>
            <a:r>
              <a:rPr sz="1300" b="1" i="1" spc="-5" dirty="0">
                <a:latin typeface="Corbel"/>
                <a:cs typeface="Corbel"/>
              </a:rPr>
              <a:t>: </a:t>
            </a:r>
            <a:r>
              <a:rPr sz="1300" dirty="0">
                <a:latin typeface="Corbel"/>
                <a:cs typeface="Corbel"/>
              </a:rPr>
              <a:t>In </a:t>
            </a:r>
            <a:r>
              <a:rPr sz="1300" spc="-5" dirty="0">
                <a:latin typeface="Corbel"/>
                <a:cs typeface="Corbel"/>
              </a:rPr>
              <a:t>the crossover design, each subject is randomised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a sequence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two </a:t>
            </a:r>
            <a:r>
              <a:rPr sz="1300" dirty="0">
                <a:latin typeface="Corbel"/>
                <a:cs typeface="Corbel"/>
              </a:rPr>
              <a:t>or </a:t>
            </a:r>
            <a:r>
              <a:rPr sz="1300" spc="-5" dirty="0">
                <a:latin typeface="Corbel"/>
                <a:cs typeface="Corbel"/>
              </a:rPr>
              <a:t>more  treatments, and hence acts as his own control for treatment comparisons. </a:t>
            </a:r>
            <a:r>
              <a:rPr sz="1300" spc="-10" dirty="0">
                <a:latin typeface="Corbel"/>
                <a:cs typeface="Corbel"/>
              </a:rPr>
              <a:t>This </a:t>
            </a:r>
            <a:r>
              <a:rPr sz="1300" spc="-5" dirty="0">
                <a:latin typeface="Corbel"/>
                <a:cs typeface="Corbel"/>
              </a:rPr>
              <a:t>simple manoeuvre </a:t>
            </a:r>
            <a:r>
              <a:rPr sz="1300" spc="5" dirty="0">
                <a:latin typeface="Corbel"/>
                <a:cs typeface="Corbel"/>
              </a:rPr>
              <a:t>is  </a:t>
            </a:r>
            <a:r>
              <a:rPr sz="1300" spc="-5" dirty="0">
                <a:latin typeface="Corbel"/>
                <a:cs typeface="Corbel"/>
              </a:rPr>
              <a:t>attractive primarily because it reduces the number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subjects and usually the </a:t>
            </a:r>
            <a:r>
              <a:rPr sz="1300" spc="-10" dirty="0">
                <a:latin typeface="Corbel"/>
                <a:cs typeface="Corbel"/>
              </a:rPr>
              <a:t>number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assessments  needed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achieve a specific </a:t>
            </a:r>
            <a:r>
              <a:rPr sz="1300" spc="-15" dirty="0">
                <a:latin typeface="Corbel"/>
                <a:cs typeface="Corbel"/>
              </a:rPr>
              <a:t>power, </a:t>
            </a:r>
            <a:r>
              <a:rPr sz="1300" spc="-5" dirty="0">
                <a:latin typeface="Corbel"/>
                <a:cs typeface="Corbel"/>
              </a:rPr>
              <a:t>sometimes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a </a:t>
            </a:r>
            <a:r>
              <a:rPr sz="1300" spc="-10" dirty="0">
                <a:latin typeface="Corbel"/>
                <a:cs typeface="Corbel"/>
              </a:rPr>
              <a:t>marked </a:t>
            </a:r>
            <a:r>
              <a:rPr sz="1300" spc="-5" dirty="0">
                <a:latin typeface="Corbel"/>
                <a:cs typeface="Corbel"/>
              </a:rPr>
              <a:t>extent. </a:t>
            </a:r>
            <a:r>
              <a:rPr sz="1300" dirty="0">
                <a:latin typeface="Corbel"/>
                <a:cs typeface="Corbel"/>
              </a:rPr>
              <a:t>In </a:t>
            </a:r>
            <a:r>
              <a:rPr sz="1300" spc="-5" dirty="0">
                <a:latin typeface="Corbel"/>
                <a:cs typeface="Corbel"/>
              </a:rPr>
              <a:t>the simplest </a:t>
            </a:r>
            <a:r>
              <a:rPr sz="1300" spc="-10" dirty="0">
                <a:latin typeface="Corbel"/>
                <a:cs typeface="Corbel"/>
              </a:rPr>
              <a:t>2×2 </a:t>
            </a:r>
            <a:r>
              <a:rPr sz="1300" spc="-5" dirty="0">
                <a:latin typeface="Corbel"/>
                <a:cs typeface="Corbel"/>
              </a:rPr>
              <a:t>crossover design  each subject receives each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two treatments in randomised order in two successive treatment periods,  often separated by a washout period.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most </a:t>
            </a:r>
            <a:r>
              <a:rPr sz="1300" spc="-10" dirty="0">
                <a:latin typeface="Corbel"/>
                <a:cs typeface="Corbel"/>
              </a:rPr>
              <a:t>common </a:t>
            </a:r>
            <a:r>
              <a:rPr sz="1300" spc="-5" dirty="0">
                <a:latin typeface="Corbel"/>
                <a:cs typeface="Corbel"/>
              </a:rPr>
              <a:t>extension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this entails </a:t>
            </a:r>
            <a:r>
              <a:rPr sz="1300" spc="-10" dirty="0">
                <a:latin typeface="Corbel"/>
                <a:cs typeface="Corbel"/>
              </a:rPr>
              <a:t>comparing </a:t>
            </a:r>
            <a:r>
              <a:rPr sz="1300" dirty="0">
                <a:latin typeface="Corbel"/>
                <a:cs typeface="Corbel"/>
              </a:rPr>
              <a:t>n(&gt;2)  </a:t>
            </a:r>
            <a:r>
              <a:rPr sz="1300" spc="-5" dirty="0">
                <a:latin typeface="Corbel"/>
                <a:cs typeface="Corbel"/>
              </a:rPr>
              <a:t>treatments in n periods, </a:t>
            </a:r>
            <a:r>
              <a:rPr sz="1300" dirty="0">
                <a:latin typeface="Corbel"/>
                <a:cs typeface="Corbel"/>
              </a:rPr>
              <a:t>each </a:t>
            </a:r>
            <a:r>
              <a:rPr sz="1300" spc="-5" dirty="0">
                <a:latin typeface="Corbel"/>
                <a:cs typeface="Corbel"/>
              </a:rPr>
              <a:t>subject receiving all n treatments. Numerous variations exist, such as  designs in which each subject receives a subset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10" dirty="0">
                <a:latin typeface="Corbel"/>
                <a:cs typeface="Corbel"/>
              </a:rPr>
              <a:t>n(&gt;2) </a:t>
            </a:r>
            <a:r>
              <a:rPr sz="1300" spc="-5" dirty="0">
                <a:latin typeface="Corbel"/>
                <a:cs typeface="Corbel"/>
              </a:rPr>
              <a:t>treatments, </a:t>
            </a:r>
            <a:r>
              <a:rPr sz="1300" dirty="0">
                <a:latin typeface="Corbel"/>
                <a:cs typeface="Corbel"/>
              </a:rPr>
              <a:t>or </a:t>
            </a:r>
            <a:r>
              <a:rPr sz="1300" spc="-5" dirty="0">
                <a:latin typeface="Corbel"/>
                <a:cs typeface="Corbel"/>
              </a:rPr>
              <a:t>ones in which treatments are  repeated within a</a:t>
            </a:r>
            <a:r>
              <a:rPr sz="1300" spc="3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subject.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8745" y="2999613"/>
            <a:ext cx="18624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1330" algn="l"/>
              </a:tabLst>
            </a:pP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I	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II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1635" y="5319521"/>
            <a:ext cx="37236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orbel"/>
                <a:cs typeface="Corbel"/>
              </a:rPr>
              <a:t>STANDARD </a:t>
            </a:r>
            <a:r>
              <a:rPr sz="1000" b="1" spc="-10" dirty="0">
                <a:latin typeface="Corbel"/>
                <a:cs typeface="Corbel"/>
              </a:rPr>
              <a:t>TWO-SEQUENCE, </a:t>
            </a:r>
            <a:r>
              <a:rPr sz="1000" b="1" spc="-5" dirty="0">
                <a:latin typeface="Corbel"/>
                <a:cs typeface="Corbel"/>
              </a:rPr>
              <a:t>TWO-PERIOD CROSSOVER</a:t>
            </a:r>
            <a:r>
              <a:rPr sz="1000" b="1" spc="70" dirty="0">
                <a:latin typeface="Corbel"/>
                <a:cs typeface="Corbel"/>
              </a:rPr>
              <a:t> </a:t>
            </a:r>
            <a:r>
              <a:rPr sz="1000" b="1" spc="-5" dirty="0">
                <a:latin typeface="Corbel"/>
                <a:cs typeface="Corbel"/>
              </a:rPr>
              <a:t>DESIGN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8888" y="4008120"/>
            <a:ext cx="1258824" cy="618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2896" y="3765803"/>
            <a:ext cx="1130808" cy="4831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3000" y="3805428"/>
            <a:ext cx="1021080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3000" y="3810000"/>
            <a:ext cx="990600" cy="342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000" y="3810000"/>
            <a:ext cx="990600" cy="342900"/>
          </a:xfrm>
          <a:custGeom>
            <a:avLst/>
            <a:gdLst/>
            <a:ahLst/>
            <a:cxnLst/>
            <a:rect l="l" t="t" r="r" b="b"/>
            <a:pathLst>
              <a:path w="990600" h="342900">
                <a:moveTo>
                  <a:pt x="0" y="342900"/>
                </a:moveTo>
                <a:lnTo>
                  <a:pt x="990600" y="342900"/>
                </a:lnTo>
                <a:lnTo>
                  <a:pt x="9906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87907" y="3869182"/>
            <a:ext cx="699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orbel"/>
                <a:cs typeface="Corbel"/>
              </a:rPr>
              <a:t>PATIENTS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04060" y="3950208"/>
            <a:ext cx="1147572" cy="5120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8067" y="3796284"/>
            <a:ext cx="1021080" cy="3855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3600" y="3897376"/>
            <a:ext cx="762635" cy="132715"/>
          </a:xfrm>
          <a:custGeom>
            <a:avLst/>
            <a:gdLst/>
            <a:ahLst/>
            <a:cxnLst/>
            <a:rect l="l" t="t" r="r" b="b"/>
            <a:pathLst>
              <a:path w="762635" h="132714">
                <a:moveTo>
                  <a:pt x="680780" y="80779"/>
                </a:moveTo>
                <a:lnTo>
                  <a:pt x="633857" y="107950"/>
                </a:lnTo>
                <a:lnTo>
                  <a:pt x="631570" y="116712"/>
                </a:lnTo>
                <a:lnTo>
                  <a:pt x="639444" y="130429"/>
                </a:lnTo>
                <a:lnTo>
                  <a:pt x="648207" y="132715"/>
                </a:lnTo>
                <a:lnTo>
                  <a:pt x="737437" y="80899"/>
                </a:lnTo>
                <a:lnTo>
                  <a:pt x="680780" y="80779"/>
                </a:lnTo>
                <a:close/>
              </a:path>
              <a:path w="762635" h="132714">
                <a:moveTo>
                  <a:pt x="705370" y="66520"/>
                </a:moveTo>
                <a:lnTo>
                  <a:pt x="680780" y="80779"/>
                </a:lnTo>
                <a:lnTo>
                  <a:pt x="733679" y="80899"/>
                </a:lnTo>
                <a:lnTo>
                  <a:pt x="733679" y="78867"/>
                </a:lnTo>
                <a:lnTo>
                  <a:pt x="726439" y="78867"/>
                </a:lnTo>
                <a:lnTo>
                  <a:pt x="705370" y="66520"/>
                </a:lnTo>
                <a:close/>
              </a:path>
              <a:path w="762635" h="132714">
                <a:moveTo>
                  <a:pt x="648462" y="0"/>
                </a:moveTo>
                <a:lnTo>
                  <a:pt x="639699" y="2286"/>
                </a:lnTo>
                <a:lnTo>
                  <a:pt x="631825" y="16001"/>
                </a:lnTo>
                <a:lnTo>
                  <a:pt x="634111" y="24765"/>
                </a:lnTo>
                <a:lnTo>
                  <a:pt x="680939" y="52205"/>
                </a:lnTo>
                <a:lnTo>
                  <a:pt x="733679" y="52324"/>
                </a:lnTo>
                <a:lnTo>
                  <a:pt x="733679" y="80899"/>
                </a:lnTo>
                <a:lnTo>
                  <a:pt x="737437" y="80899"/>
                </a:lnTo>
                <a:lnTo>
                  <a:pt x="762126" y="66548"/>
                </a:lnTo>
                <a:lnTo>
                  <a:pt x="648462" y="0"/>
                </a:lnTo>
                <a:close/>
              </a:path>
              <a:path w="762635" h="132714">
                <a:moveTo>
                  <a:pt x="0" y="50673"/>
                </a:moveTo>
                <a:lnTo>
                  <a:pt x="0" y="79248"/>
                </a:lnTo>
                <a:lnTo>
                  <a:pt x="680780" y="80779"/>
                </a:lnTo>
                <a:lnTo>
                  <a:pt x="705370" y="66520"/>
                </a:lnTo>
                <a:lnTo>
                  <a:pt x="680939" y="52205"/>
                </a:lnTo>
                <a:lnTo>
                  <a:pt x="0" y="50673"/>
                </a:lnTo>
                <a:close/>
              </a:path>
              <a:path w="762635" h="132714">
                <a:moveTo>
                  <a:pt x="726567" y="54229"/>
                </a:moveTo>
                <a:lnTo>
                  <a:pt x="705370" y="66520"/>
                </a:lnTo>
                <a:lnTo>
                  <a:pt x="726439" y="78867"/>
                </a:lnTo>
                <a:lnTo>
                  <a:pt x="726567" y="54229"/>
                </a:lnTo>
                <a:close/>
              </a:path>
              <a:path w="762635" h="132714">
                <a:moveTo>
                  <a:pt x="733679" y="54229"/>
                </a:moveTo>
                <a:lnTo>
                  <a:pt x="726567" y="54229"/>
                </a:lnTo>
                <a:lnTo>
                  <a:pt x="726439" y="78867"/>
                </a:lnTo>
                <a:lnTo>
                  <a:pt x="733679" y="78867"/>
                </a:lnTo>
                <a:lnTo>
                  <a:pt x="733679" y="54229"/>
                </a:lnTo>
                <a:close/>
              </a:path>
              <a:path w="762635" h="132714">
                <a:moveTo>
                  <a:pt x="680939" y="52205"/>
                </a:moveTo>
                <a:lnTo>
                  <a:pt x="705370" y="66520"/>
                </a:lnTo>
                <a:lnTo>
                  <a:pt x="726567" y="54229"/>
                </a:lnTo>
                <a:lnTo>
                  <a:pt x="733679" y="54229"/>
                </a:lnTo>
                <a:lnTo>
                  <a:pt x="733679" y="52324"/>
                </a:lnTo>
                <a:lnTo>
                  <a:pt x="680939" y="52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28544" y="4672584"/>
            <a:ext cx="609600" cy="17343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2551" y="3297935"/>
            <a:ext cx="463296" cy="16078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23032" y="3297935"/>
            <a:ext cx="451104" cy="15758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71800" y="3352800"/>
            <a:ext cx="304800" cy="1447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71800" y="33528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28575">
            <a:solidFill>
              <a:srgbClr val="686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50618" y="3451410"/>
            <a:ext cx="177800" cy="1254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b="1" spc="-10" dirty="0">
                <a:latin typeface="Corbel"/>
                <a:cs typeface="Corbel"/>
              </a:rPr>
              <a:t>RANDOMIZATION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42488" y="3834384"/>
            <a:ext cx="923543" cy="626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4972" y="3566159"/>
            <a:ext cx="798576" cy="4998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1011" y="3717544"/>
            <a:ext cx="539115" cy="258445"/>
          </a:xfrm>
          <a:custGeom>
            <a:avLst/>
            <a:gdLst/>
            <a:ahLst/>
            <a:cxnLst/>
            <a:rect l="l" t="t" r="r" b="b"/>
            <a:pathLst>
              <a:path w="539114" h="258445">
                <a:moveTo>
                  <a:pt x="458812" y="35042"/>
                </a:moveTo>
                <a:lnTo>
                  <a:pt x="0" y="231774"/>
                </a:lnTo>
                <a:lnTo>
                  <a:pt x="11175" y="257936"/>
                </a:lnTo>
                <a:lnTo>
                  <a:pt x="470143" y="61302"/>
                </a:lnTo>
                <a:lnTo>
                  <a:pt x="487001" y="38534"/>
                </a:lnTo>
                <a:lnTo>
                  <a:pt x="458812" y="35042"/>
                </a:lnTo>
                <a:close/>
              </a:path>
              <a:path w="539114" h="258445">
                <a:moveTo>
                  <a:pt x="522630" y="14223"/>
                </a:moveTo>
                <a:lnTo>
                  <a:pt x="507364" y="14223"/>
                </a:lnTo>
                <a:lnTo>
                  <a:pt x="518667" y="40512"/>
                </a:lnTo>
                <a:lnTo>
                  <a:pt x="470143" y="61302"/>
                </a:lnTo>
                <a:lnTo>
                  <a:pt x="442467" y="98678"/>
                </a:lnTo>
                <a:lnTo>
                  <a:pt x="437768" y="104901"/>
                </a:lnTo>
                <a:lnTo>
                  <a:pt x="439038" y="113918"/>
                </a:lnTo>
                <a:lnTo>
                  <a:pt x="451738" y="123316"/>
                </a:lnTo>
                <a:lnTo>
                  <a:pt x="460628" y="121919"/>
                </a:lnTo>
                <a:lnTo>
                  <a:pt x="465327" y="115696"/>
                </a:lnTo>
                <a:lnTo>
                  <a:pt x="538988" y="16255"/>
                </a:lnTo>
                <a:lnTo>
                  <a:pt x="522630" y="14223"/>
                </a:lnTo>
                <a:close/>
              </a:path>
              <a:path w="539114" h="258445">
                <a:moveTo>
                  <a:pt x="487001" y="38534"/>
                </a:moveTo>
                <a:lnTo>
                  <a:pt x="470143" y="61302"/>
                </a:lnTo>
                <a:lnTo>
                  <a:pt x="516296" y="41528"/>
                </a:lnTo>
                <a:lnTo>
                  <a:pt x="511175" y="41528"/>
                </a:lnTo>
                <a:lnTo>
                  <a:pt x="487001" y="38534"/>
                </a:lnTo>
                <a:close/>
              </a:path>
              <a:path w="539114" h="258445">
                <a:moveTo>
                  <a:pt x="501523" y="18922"/>
                </a:moveTo>
                <a:lnTo>
                  <a:pt x="487001" y="38534"/>
                </a:lnTo>
                <a:lnTo>
                  <a:pt x="511175" y="41528"/>
                </a:lnTo>
                <a:lnTo>
                  <a:pt x="501523" y="18922"/>
                </a:lnTo>
                <a:close/>
              </a:path>
              <a:path w="539114" h="258445">
                <a:moveTo>
                  <a:pt x="509385" y="18922"/>
                </a:moveTo>
                <a:lnTo>
                  <a:pt x="501523" y="18922"/>
                </a:lnTo>
                <a:lnTo>
                  <a:pt x="511175" y="41528"/>
                </a:lnTo>
                <a:lnTo>
                  <a:pt x="516296" y="41528"/>
                </a:lnTo>
                <a:lnTo>
                  <a:pt x="518667" y="40512"/>
                </a:lnTo>
                <a:lnTo>
                  <a:pt x="509385" y="18922"/>
                </a:lnTo>
                <a:close/>
              </a:path>
              <a:path w="539114" h="258445">
                <a:moveTo>
                  <a:pt x="507364" y="14223"/>
                </a:moveTo>
                <a:lnTo>
                  <a:pt x="458812" y="35042"/>
                </a:lnTo>
                <a:lnTo>
                  <a:pt x="487001" y="38534"/>
                </a:lnTo>
                <a:lnTo>
                  <a:pt x="501523" y="18922"/>
                </a:lnTo>
                <a:lnTo>
                  <a:pt x="509385" y="18922"/>
                </a:lnTo>
                <a:lnTo>
                  <a:pt x="507364" y="14223"/>
                </a:lnTo>
                <a:close/>
              </a:path>
              <a:path w="539114" h="258445">
                <a:moveTo>
                  <a:pt x="408432" y="0"/>
                </a:moveTo>
                <a:lnTo>
                  <a:pt x="401320" y="5587"/>
                </a:lnTo>
                <a:lnTo>
                  <a:pt x="399288" y="21335"/>
                </a:lnTo>
                <a:lnTo>
                  <a:pt x="404875" y="28447"/>
                </a:lnTo>
                <a:lnTo>
                  <a:pt x="412750" y="29336"/>
                </a:lnTo>
                <a:lnTo>
                  <a:pt x="458812" y="35042"/>
                </a:lnTo>
                <a:lnTo>
                  <a:pt x="507364" y="14223"/>
                </a:lnTo>
                <a:lnTo>
                  <a:pt x="522630" y="14223"/>
                </a:lnTo>
                <a:lnTo>
                  <a:pt x="408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40964" y="4253484"/>
            <a:ext cx="925067" cy="7025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3448" y="3910584"/>
            <a:ext cx="800100" cy="5745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69488" y="3949953"/>
            <a:ext cx="541020" cy="318770"/>
          </a:xfrm>
          <a:custGeom>
            <a:avLst/>
            <a:gdLst/>
            <a:ahLst/>
            <a:cxnLst/>
            <a:rect l="l" t="t" r="r" b="b"/>
            <a:pathLst>
              <a:path w="541020" h="318770">
                <a:moveTo>
                  <a:pt x="463029" y="289398"/>
                </a:moveTo>
                <a:lnTo>
                  <a:pt x="408686" y="289941"/>
                </a:lnTo>
                <a:lnTo>
                  <a:pt x="402336" y="296291"/>
                </a:lnTo>
                <a:lnTo>
                  <a:pt x="402463" y="312166"/>
                </a:lnTo>
                <a:lnTo>
                  <a:pt x="408939" y="318389"/>
                </a:lnTo>
                <a:lnTo>
                  <a:pt x="416813" y="318389"/>
                </a:lnTo>
                <a:lnTo>
                  <a:pt x="540512" y="317246"/>
                </a:lnTo>
                <a:lnTo>
                  <a:pt x="539559" y="315595"/>
                </a:lnTo>
                <a:lnTo>
                  <a:pt x="508888" y="315595"/>
                </a:lnTo>
                <a:lnTo>
                  <a:pt x="463029" y="289398"/>
                </a:lnTo>
                <a:close/>
              </a:path>
              <a:path w="541020" h="318770">
                <a:moveTo>
                  <a:pt x="491286" y="289145"/>
                </a:moveTo>
                <a:lnTo>
                  <a:pt x="463029" y="289398"/>
                </a:lnTo>
                <a:lnTo>
                  <a:pt x="508888" y="315595"/>
                </a:lnTo>
                <a:lnTo>
                  <a:pt x="511852" y="310388"/>
                </a:lnTo>
                <a:lnTo>
                  <a:pt x="503554" y="310388"/>
                </a:lnTo>
                <a:lnTo>
                  <a:pt x="491286" y="289145"/>
                </a:lnTo>
                <a:close/>
              </a:path>
              <a:path w="541020" h="318770">
                <a:moveTo>
                  <a:pt x="465963" y="200914"/>
                </a:moveTo>
                <a:lnTo>
                  <a:pt x="459232" y="204851"/>
                </a:lnTo>
                <a:lnTo>
                  <a:pt x="452374" y="208788"/>
                </a:lnTo>
                <a:lnTo>
                  <a:pt x="449961" y="217551"/>
                </a:lnTo>
                <a:lnTo>
                  <a:pt x="453898" y="224409"/>
                </a:lnTo>
                <a:lnTo>
                  <a:pt x="477114" y="264608"/>
                </a:lnTo>
                <a:lnTo>
                  <a:pt x="522986" y="290830"/>
                </a:lnTo>
                <a:lnTo>
                  <a:pt x="508888" y="315595"/>
                </a:lnTo>
                <a:lnTo>
                  <a:pt x="539559" y="315595"/>
                </a:lnTo>
                <a:lnTo>
                  <a:pt x="478663" y="210058"/>
                </a:lnTo>
                <a:lnTo>
                  <a:pt x="474725" y="203327"/>
                </a:lnTo>
                <a:lnTo>
                  <a:pt x="465963" y="200914"/>
                </a:lnTo>
                <a:close/>
              </a:path>
              <a:path w="541020" h="318770">
                <a:moveTo>
                  <a:pt x="515874" y="288925"/>
                </a:moveTo>
                <a:lnTo>
                  <a:pt x="491286" y="289145"/>
                </a:lnTo>
                <a:lnTo>
                  <a:pt x="503554" y="310388"/>
                </a:lnTo>
                <a:lnTo>
                  <a:pt x="515874" y="288925"/>
                </a:lnTo>
                <a:close/>
              </a:path>
              <a:path w="541020" h="318770">
                <a:moveTo>
                  <a:pt x="519653" y="288925"/>
                </a:moveTo>
                <a:lnTo>
                  <a:pt x="515874" y="288925"/>
                </a:lnTo>
                <a:lnTo>
                  <a:pt x="503554" y="310388"/>
                </a:lnTo>
                <a:lnTo>
                  <a:pt x="511852" y="310388"/>
                </a:lnTo>
                <a:lnTo>
                  <a:pt x="522986" y="290830"/>
                </a:lnTo>
                <a:lnTo>
                  <a:pt x="519653" y="288925"/>
                </a:lnTo>
                <a:close/>
              </a:path>
              <a:path w="541020" h="318770">
                <a:moveTo>
                  <a:pt x="14224" y="0"/>
                </a:moveTo>
                <a:lnTo>
                  <a:pt x="0" y="24892"/>
                </a:lnTo>
                <a:lnTo>
                  <a:pt x="463029" y="289398"/>
                </a:lnTo>
                <a:lnTo>
                  <a:pt x="491286" y="289145"/>
                </a:lnTo>
                <a:lnTo>
                  <a:pt x="477114" y="264608"/>
                </a:lnTo>
                <a:lnTo>
                  <a:pt x="14224" y="0"/>
                </a:lnTo>
                <a:close/>
              </a:path>
              <a:path w="541020" h="318770">
                <a:moveTo>
                  <a:pt x="477114" y="264608"/>
                </a:moveTo>
                <a:lnTo>
                  <a:pt x="491286" y="289145"/>
                </a:lnTo>
                <a:lnTo>
                  <a:pt x="519653" y="288925"/>
                </a:lnTo>
                <a:lnTo>
                  <a:pt x="477114" y="264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0344" y="4520184"/>
            <a:ext cx="609600" cy="15819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64352" y="3297935"/>
            <a:ext cx="463296" cy="14554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94832" y="3470147"/>
            <a:ext cx="451103" cy="10789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43600" y="3352800"/>
            <a:ext cx="304800" cy="12954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52288" y="2921507"/>
            <a:ext cx="1563623" cy="5791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16296" y="2851404"/>
            <a:ext cx="1435607" cy="3688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0428" y="2834639"/>
            <a:ext cx="879348" cy="4511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86400" y="2895600"/>
            <a:ext cx="1295400" cy="2286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486400" y="2895600"/>
            <a:ext cx="1295400" cy="228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110"/>
              </a:spcBef>
            </a:pPr>
            <a:r>
              <a:rPr sz="1200" b="1" spc="-5" dirty="0">
                <a:latin typeface="Corbel"/>
                <a:cs typeface="Corbel"/>
              </a:rPr>
              <a:t>PERIOD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52059" y="3148583"/>
            <a:ext cx="868680" cy="2865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6067" y="3221735"/>
            <a:ext cx="740663" cy="1600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81600" y="32766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23659" y="3148583"/>
            <a:ext cx="868680" cy="2865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87667" y="3221735"/>
            <a:ext cx="740663" cy="16002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53200" y="32766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18888" y="3378708"/>
            <a:ext cx="1258824" cy="57912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82896" y="3308603"/>
            <a:ext cx="1130808" cy="3688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16067" y="3291840"/>
            <a:ext cx="694943" cy="4511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53000" y="3352800"/>
            <a:ext cx="990600" cy="2286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18888" y="4369308"/>
            <a:ext cx="1258824" cy="5791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82896" y="4299203"/>
            <a:ext cx="1130808" cy="3688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46903" y="4282440"/>
            <a:ext cx="1033272" cy="4511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53000" y="4343400"/>
            <a:ext cx="990600" cy="2286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14288" y="4369308"/>
            <a:ext cx="1258823" cy="5791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78296" y="4299203"/>
            <a:ext cx="1130807" cy="3688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11467" y="4282440"/>
            <a:ext cx="694943" cy="4511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48400" y="4343400"/>
            <a:ext cx="990600" cy="2286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14288" y="3378708"/>
            <a:ext cx="1258823" cy="57912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78296" y="3308603"/>
            <a:ext cx="1130807" cy="3688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42303" y="3291840"/>
            <a:ext cx="1033272" cy="4511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48400" y="3352800"/>
            <a:ext cx="990600" cy="2286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4948237" y="3338512"/>
          <a:ext cx="2300605" cy="1323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  <a:gridCol w="304800"/>
                <a:gridCol w="990600"/>
              </a:tblGrid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spc="-5" dirty="0">
                          <a:latin typeface="Corbel"/>
                          <a:cs typeface="Corbel"/>
                        </a:rPr>
                        <a:t>TEST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146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686F35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-15" dirty="0">
                          <a:latin typeface="Corbel"/>
                          <a:cs typeface="Corbel"/>
                        </a:rPr>
                        <a:t>WASHOUT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52704" marB="0" vert="vert270">
                    <a:lnL w="28575">
                      <a:solidFill>
                        <a:srgbClr val="686F35"/>
                      </a:solidFill>
                      <a:prstDash val="solid"/>
                    </a:lnL>
                    <a:lnR w="28575">
                      <a:solidFill>
                        <a:srgbClr val="686F35"/>
                      </a:solidFill>
                      <a:prstDash val="solid"/>
                    </a:lnR>
                    <a:lnT w="28575">
                      <a:solidFill>
                        <a:srgbClr val="686F35"/>
                      </a:solidFill>
                      <a:prstDash val="solid"/>
                    </a:lnT>
                    <a:lnB w="28575">
                      <a:solidFill>
                        <a:srgbClr val="686F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200" b="1" spc="-5" dirty="0">
                          <a:latin typeface="Corbel"/>
                          <a:cs typeface="Corbel"/>
                        </a:rPr>
                        <a:t>CONTROL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14605" marB="0">
                    <a:lnL w="28575">
                      <a:solidFill>
                        <a:srgbClr val="686F35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686F35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4" marB="0" vert="vert270">
                    <a:lnL w="28575">
                      <a:solidFill>
                        <a:srgbClr val="686F35"/>
                      </a:solidFill>
                      <a:prstDash val="solid"/>
                    </a:lnL>
                    <a:lnR w="28575">
                      <a:solidFill>
                        <a:srgbClr val="686F35"/>
                      </a:solidFill>
                      <a:prstDash val="solid"/>
                    </a:lnR>
                    <a:lnT w="28575">
                      <a:solidFill>
                        <a:srgbClr val="686F35"/>
                      </a:solidFill>
                      <a:prstDash val="solid"/>
                    </a:lnT>
                    <a:lnB w="28575">
                      <a:solidFill>
                        <a:srgbClr val="686F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86F35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5" dirty="0">
                          <a:latin typeface="Corbel"/>
                          <a:cs typeface="Corbel"/>
                        </a:rPr>
                        <a:t>CONTROL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686F35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4" marB="0" vert="vert270">
                    <a:lnL w="28575">
                      <a:solidFill>
                        <a:srgbClr val="686F35"/>
                      </a:solidFill>
                      <a:prstDash val="solid"/>
                    </a:lnL>
                    <a:lnR w="28575">
                      <a:solidFill>
                        <a:srgbClr val="686F35"/>
                      </a:solidFill>
                      <a:prstDash val="solid"/>
                    </a:lnR>
                    <a:lnT w="28575">
                      <a:solidFill>
                        <a:srgbClr val="686F35"/>
                      </a:solidFill>
                      <a:prstDash val="solid"/>
                    </a:lnT>
                    <a:lnB w="28575">
                      <a:solidFill>
                        <a:srgbClr val="686F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5" dirty="0">
                          <a:latin typeface="Corbel"/>
                          <a:cs typeface="Corbel"/>
                        </a:rPr>
                        <a:t>TEST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686F35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686F35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704" marB="0" vert="vert270">
                    <a:lnL w="28575">
                      <a:solidFill>
                        <a:srgbClr val="686F35"/>
                      </a:solidFill>
                      <a:prstDash val="solid"/>
                    </a:lnL>
                    <a:lnR w="28575">
                      <a:solidFill>
                        <a:srgbClr val="686F35"/>
                      </a:solidFill>
                      <a:prstDash val="solid"/>
                    </a:lnR>
                    <a:lnT w="28575">
                      <a:solidFill>
                        <a:srgbClr val="686F35"/>
                      </a:solidFill>
                      <a:prstDash val="solid"/>
                    </a:lnT>
                    <a:lnB w="28575">
                      <a:solidFill>
                        <a:srgbClr val="686F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686F35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6" name="object 66"/>
          <p:cNvSpPr/>
          <p:nvPr/>
        </p:nvSpPr>
        <p:spPr>
          <a:xfrm>
            <a:off x="3331464" y="3454908"/>
            <a:ext cx="1370076" cy="5791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35096" y="3384803"/>
            <a:ext cx="1130808" cy="3688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93947" y="3368040"/>
            <a:ext cx="1243584" cy="4511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3429000"/>
            <a:ext cx="990600" cy="2286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505200" y="3429000"/>
            <a:ext cx="990600" cy="228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15"/>
              </a:spcBef>
            </a:pPr>
            <a:r>
              <a:rPr sz="1200" b="1" spc="-5" dirty="0">
                <a:latin typeface="Corbel"/>
                <a:cs typeface="Corbel"/>
              </a:rPr>
              <a:t>SEQUENCE</a:t>
            </a:r>
            <a:r>
              <a:rPr sz="1200" b="1" spc="-75" dirty="0">
                <a:latin typeface="Corbel"/>
                <a:cs typeface="Corbel"/>
              </a:rPr>
              <a:t> </a:t>
            </a:r>
            <a:r>
              <a:rPr sz="1200" b="1" dirty="0">
                <a:latin typeface="Corbel"/>
                <a:cs typeface="Corbel"/>
              </a:rPr>
              <a:t>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331464" y="4369308"/>
            <a:ext cx="1370076" cy="57911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35096" y="4299203"/>
            <a:ext cx="1130808" cy="3688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93947" y="4282440"/>
            <a:ext cx="1243584" cy="4511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4343400"/>
            <a:ext cx="990600" cy="2286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505200" y="4343400"/>
            <a:ext cx="990600" cy="228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14"/>
              </a:spcBef>
            </a:pPr>
            <a:r>
              <a:rPr sz="1200" b="1" spc="-5" dirty="0">
                <a:latin typeface="Corbel"/>
                <a:cs typeface="Corbel"/>
              </a:rPr>
              <a:t>SEQUENCE</a:t>
            </a:r>
            <a:r>
              <a:rPr sz="1200" b="1" spc="-30" dirty="0">
                <a:latin typeface="Corbel"/>
                <a:cs typeface="Corbel"/>
              </a:rPr>
              <a:t> </a:t>
            </a:r>
            <a:r>
              <a:rPr sz="1200" b="1" dirty="0">
                <a:latin typeface="Corbel"/>
                <a:cs typeface="Corbel"/>
              </a:rPr>
              <a:t>B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09728"/>
            <a:ext cx="894588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551" y="109728"/>
            <a:ext cx="5833872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2640" y="109728"/>
            <a:ext cx="687323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79" y="109728"/>
            <a:ext cx="629412" cy="87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3808" y="109728"/>
            <a:ext cx="1767839" cy="877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93864" y="109728"/>
            <a:ext cx="641603" cy="877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2744" y="246329"/>
            <a:ext cx="6701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/>
              <a:t>DIFFERENT DESIGNS </a:t>
            </a:r>
            <a:r>
              <a:rPr sz="2800" spc="40" dirty="0"/>
              <a:t>OF </a:t>
            </a:r>
            <a:r>
              <a:rPr sz="2800" spc="70" dirty="0"/>
              <a:t>TRIALS </a:t>
            </a:r>
            <a:r>
              <a:rPr sz="2800" spc="-5" dirty="0"/>
              <a:t>-</a:t>
            </a:r>
            <a:r>
              <a:rPr sz="2800" spc="-114" dirty="0"/>
              <a:t> </a:t>
            </a:r>
            <a:r>
              <a:rPr sz="2800" spc="65" dirty="0"/>
              <a:t>CONTD</a:t>
            </a:r>
            <a:endParaRPr sz="28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35</a:t>
            </a:fld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535940" y="937005"/>
            <a:ext cx="7616190" cy="502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TITRATION</a:t>
            </a:r>
            <a:r>
              <a:rPr sz="1300" b="1" spc="-1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DESIGNS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For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phase I safety and tolerance studies,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Rodda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et al. (1988) classify traditional designs as</a:t>
            </a:r>
            <a:r>
              <a:rPr sz="1300" spc="2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follows: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63195" indent="-151130">
              <a:lnSpc>
                <a:spcPct val="100000"/>
              </a:lnSpc>
              <a:buAutoNum type="arabicPeriod"/>
              <a:tabLst>
                <a:tab pos="163830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Rising single-dose</a:t>
            </a:r>
            <a:r>
              <a:rPr sz="1300" spc="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design.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Corbe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172720" indent="-160020">
              <a:lnSpc>
                <a:spcPct val="100000"/>
              </a:lnSpc>
              <a:buAutoNum type="arabicPeriod"/>
              <a:tabLst>
                <a:tab pos="172720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Rising single-dose crossover</a:t>
            </a:r>
            <a:r>
              <a:rPr sz="1300" spc="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design.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Corbel"/>
              <a:buAutoNum type="arabicPeriod"/>
            </a:pPr>
            <a:endParaRPr sz="1400">
              <a:latin typeface="Times New Roman"/>
              <a:cs typeface="Times New Roman"/>
            </a:endParaRPr>
          </a:p>
          <a:p>
            <a:pPr marL="155575" indent="-143510">
              <a:lnSpc>
                <a:spcPct val="100000"/>
              </a:lnSpc>
              <a:buAutoNum type="arabicPeriod"/>
              <a:tabLst>
                <a:tab pos="156210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Alternative-panel rising single-dose</a:t>
            </a:r>
            <a:r>
              <a:rPr sz="1300" spc="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design.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Corbe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166370" indent="-154305">
              <a:lnSpc>
                <a:spcPct val="100000"/>
              </a:lnSpc>
              <a:buAutoNum type="arabicPeriod"/>
              <a:tabLst>
                <a:tab pos="16700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Alternative-panel rising single-dose crossover</a:t>
            </a:r>
            <a:r>
              <a:rPr sz="1300" spc="7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design.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D"/>
              </a:buClr>
              <a:buFont typeface="Corbe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167640" indent="-15557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6827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Parallel-panel rising multiple-dose</a:t>
            </a:r>
            <a:r>
              <a:rPr sz="1300" spc="5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design.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7375D"/>
              </a:buClr>
              <a:buFont typeface="Corbel"/>
              <a:buAutoNum type="arabicPeriod"/>
            </a:pPr>
            <a:endParaRPr sz="1350">
              <a:latin typeface="Times New Roman"/>
              <a:cs typeface="Times New Roman"/>
            </a:endParaRPr>
          </a:p>
          <a:p>
            <a:pPr marL="169545" indent="-1574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70180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Alternative-panel rising multiple-dose</a:t>
            </a:r>
            <a:r>
              <a:rPr sz="1300" spc="4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design.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300" spc="-20" dirty="0">
                <a:solidFill>
                  <a:srgbClr val="17375D"/>
                </a:solidFill>
                <a:latin typeface="Corbel"/>
                <a:cs typeface="Corbel"/>
              </a:rPr>
              <a:t>FACTORIAL</a:t>
            </a:r>
            <a:r>
              <a:rPr sz="1300" spc="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DESIGNS: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 factorial design two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more treatments are evaluated simultaneously through the use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varying  combinations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treatments.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simplest example is the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2×2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factorial design in which subjects are  randomly allocated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one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four possible combinations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two treatments, A and B </a:t>
            </a:r>
            <a:r>
              <a:rPr sz="1300" spc="-15" dirty="0">
                <a:solidFill>
                  <a:srgbClr val="17375D"/>
                </a:solidFill>
                <a:latin typeface="Corbel"/>
                <a:cs typeface="Corbel"/>
              </a:rPr>
              <a:t>say.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These are: A alone;  B alone;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both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 and B; neither A nor B.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many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cases this design is used for the specific purpose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examining  the interaction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B.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statistical test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interaction may lack power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detect an interaction if the  sample size was calculated based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test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for main effects.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This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consideration is important when this design  is used for examining the joint effects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 and B, in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particular,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if the treatments are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likely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be used</a:t>
            </a:r>
            <a:r>
              <a:rPr sz="1300" spc="1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15" dirty="0">
                <a:solidFill>
                  <a:srgbClr val="17375D"/>
                </a:solidFill>
                <a:latin typeface="Corbel"/>
                <a:cs typeface="Corbel"/>
              </a:rPr>
              <a:t>together.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4272" y="2679192"/>
            <a:ext cx="4642104" cy="1972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5796" y="2680716"/>
            <a:ext cx="4535424" cy="1115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RANDOMIZATION</a:t>
            </a:r>
          </a:p>
        </p:txBody>
      </p:sp>
      <p:sp>
        <p:nvSpPr>
          <p:cNvPr id="6" name="object 6"/>
          <p:cNvSpPr/>
          <p:nvPr/>
        </p:nvSpPr>
        <p:spPr>
          <a:xfrm>
            <a:off x="5247132" y="2680716"/>
            <a:ext cx="807720" cy="1115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3624" y="3316223"/>
            <a:ext cx="973836" cy="637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9027" y="3316223"/>
            <a:ext cx="470915" cy="637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5796" y="3534155"/>
            <a:ext cx="2784348" cy="1115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5394" y="3415665"/>
            <a:ext cx="2091055" cy="866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5"/>
              </a:spcBef>
            </a:pPr>
            <a:r>
              <a:rPr sz="2000" b="1" spc="65" dirty="0">
                <a:solidFill>
                  <a:srgbClr val="17375D"/>
                </a:solidFill>
                <a:latin typeface="Corbel"/>
                <a:cs typeface="Corbel"/>
              </a:rPr>
              <a:t>AND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ts val="4270"/>
              </a:lnSpc>
            </a:pPr>
            <a:r>
              <a:rPr sz="3600" spc="90" dirty="0">
                <a:solidFill>
                  <a:srgbClr val="17375D"/>
                </a:solidFill>
                <a:latin typeface="Corbel"/>
                <a:cs typeface="Corbel"/>
              </a:rPr>
              <a:t>BL</a:t>
            </a:r>
            <a:r>
              <a:rPr sz="3600" spc="95" dirty="0">
                <a:solidFill>
                  <a:srgbClr val="17375D"/>
                </a:solidFill>
                <a:latin typeface="Corbel"/>
                <a:cs typeface="Corbel"/>
              </a:rPr>
              <a:t>I</a:t>
            </a:r>
            <a:r>
              <a:rPr sz="3600" spc="90" dirty="0">
                <a:solidFill>
                  <a:srgbClr val="17375D"/>
                </a:solidFill>
                <a:latin typeface="Corbel"/>
                <a:cs typeface="Corbel"/>
              </a:rPr>
              <a:t>ND</a:t>
            </a:r>
            <a:r>
              <a:rPr sz="3600" spc="95" dirty="0">
                <a:solidFill>
                  <a:srgbClr val="17375D"/>
                </a:solidFill>
                <a:latin typeface="Corbel"/>
                <a:cs typeface="Corbel"/>
              </a:rPr>
              <a:t>I</a:t>
            </a:r>
            <a:r>
              <a:rPr sz="3600" spc="90" dirty="0">
                <a:solidFill>
                  <a:srgbClr val="17375D"/>
                </a:solidFill>
                <a:latin typeface="Corbel"/>
                <a:cs typeface="Corbel"/>
              </a:rPr>
              <a:t>N</a:t>
            </a:r>
            <a:r>
              <a:rPr sz="3600" dirty="0">
                <a:solidFill>
                  <a:srgbClr val="17375D"/>
                </a:solidFill>
                <a:latin typeface="Corbel"/>
                <a:cs typeface="Corbel"/>
              </a:rPr>
              <a:t>G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96055" y="3534155"/>
            <a:ext cx="807720" cy="1115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8044" y="71627"/>
            <a:ext cx="3483863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4123" y="71627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505" y="208279"/>
            <a:ext cx="2936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>
                <a:solidFill>
                  <a:srgbClr val="163066"/>
                </a:solidFill>
              </a:rPr>
              <a:t>RANDOMIZATION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37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688340" y="935482"/>
            <a:ext cx="7312025" cy="471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latin typeface="Corbel"/>
                <a:cs typeface="Corbel"/>
              </a:rPr>
              <a:t>Randomization is </a:t>
            </a:r>
            <a:r>
              <a:rPr sz="1400" dirty="0">
                <a:latin typeface="Corbel"/>
                <a:cs typeface="Corbel"/>
              </a:rPr>
              <a:t>a </a:t>
            </a:r>
            <a:r>
              <a:rPr sz="1400" spc="-5" dirty="0">
                <a:latin typeface="Corbel"/>
                <a:cs typeface="Corbel"/>
              </a:rPr>
              <a:t>process in </a:t>
            </a:r>
            <a:r>
              <a:rPr sz="1400" dirty="0">
                <a:latin typeface="Corbel"/>
                <a:cs typeface="Corbel"/>
              </a:rPr>
              <a:t>which the study </a:t>
            </a:r>
            <a:r>
              <a:rPr sz="1400" spc="-5" dirty="0">
                <a:latin typeface="Corbel"/>
                <a:cs typeface="Corbel"/>
              </a:rPr>
              <a:t>subjects, after assessment of </a:t>
            </a:r>
            <a:r>
              <a:rPr sz="1400" dirty="0">
                <a:latin typeface="Corbel"/>
                <a:cs typeface="Corbel"/>
              </a:rPr>
              <a:t>eligibility </a:t>
            </a:r>
            <a:r>
              <a:rPr sz="1400" spc="-5" dirty="0">
                <a:latin typeface="Corbel"/>
                <a:cs typeface="Corbel"/>
              </a:rPr>
              <a:t>and  </a:t>
            </a:r>
            <a:r>
              <a:rPr sz="1400" dirty="0">
                <a:latin typeface="Corbel"/>
                <a:cs typeface="Corbel"/>
              </a:rPr>
              <a:t>recruitment, </a:t>
            </a:r>
            <a:r>
              <a:rPr sz="1400" spc="-5" dirty="0">
                <a:latin typeface="Corbel"/>
                <a:cs typeface="Corbel"/>
              </a:rPr>
              <a:t>but before </a:t>
            </a:r>
            <a:r>
              <a:rPr sz="1400" dirty="0">
                <a:latin typeface="Corbel"/>
                <a:cs typeface="Corbel"/>
              </a:rPr>
              <a:t>the intervention to be studied begins, </a:t>
            </a:r>
            <a:r>
              <a:rPr sz="1400" spc="-5" dirty="0">
                <a:latin typeface="Corbel"/>
                <a:cs typeface="Corbel"/>
              </a:rPr>
              <a:t>are </a:t>
            </a:r>
            <a:r>
              <a:rPr sz="1400" dirty="0">
                <a:latin typeface="Corbel"/>
                <a:cs typeface="Corbel"/>
              </a:rPr>
              <a:t>randomly </a:t>
            </a:r>
            <a:r>
              <a:rPr sz="1400" spc="-5" dirty="0">
                <a:latin typeface="Corbel"/>
                <a:cs typeface="Corbel"/>
              </a:rPr>
              <a:t>allocated </a:t>
            </a:r>
            <a:r>
              <a:rPr sz="1400" dirty="0">
                <a:latin typeface="Corbel"/>
                <a:cs typeface="Corbel"/>
              </a:rPr>
              <a:t>to  </a:t>
            </a:r>
            <a:r>
              <a:rPr sz="1400" spc="-5" dirty="0">
                <a:latin typeface="Corbel"/>
                <a:cs typeface="Corbel"/>
              </a:rPr>
              <a:t>receive one or other of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alternative </a:t>
            </a:r>
            <a:r>
              <a:rPr sz="1400" dirty="0">
                <a:latin typeface="Corbel"/>
                <a:cs typeface="Corbel"/>
              </a:rPr>
              <a:t>treatments under</a:t>
            </a:r>
            <a:r>
              <a:rPr sz="1400" spc="30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study.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dirty="0">
                <a:latin typeface="Corbel"/>
                <a:cs typeface="Corbel"/>
              </a:rPr>
              <a:t>Some ethical </a:t>
            </a:r>
            <a:r>
              <a:rPr sz="1400" spc="-5" dirty="0">
                <a:latin typeface="Corbel"/>
                <a:cs typeface="Corbel"/>
              </a:rPr>
              <a:t>considerations </a:t>
            </a:r>
            <a:r>
              <a:rPr sz="1400" dirty="0">
                <a:latin typeface="Corbel"/>
                <a:cs typeface="Corbel"/>
              </a:rPr>
              <a:t>may </a:t>
            </a:r>
            <a:r>
              <a:rPr sz="1400" spc="-5" dirty="0">
                <a:latin typeface="Corbel"/>
                <a:cs typeface="Corbel"/>
              </a:rPr>
              <a:t>arise </a:t>
            </a:r>
            <a:r>
              <a:rPr sz="1400" dirty="0">
                <a:latin typeface="Corbel"/>
                <a:cs typeface="Corbel"/>
              </a:rPr>
              <a:t>as </a:t>
            </a:r>
            <a:r>
              <a:rPr sz="1400" spc="-5" dirty="0">
                <a:latin typeface="Corbel"/>
                <a:cs typeface="Corbel"/>
              </a:rPr>
              <a:t>some subjects receive </a:t>
            </a:r>
            <a:r>
              <a:rPr sz="1400" dirty="0">
                <a:latin typeface="Corbel"/>
                <a:cs typeface="Corbel"/>
              </a:rPr>
              <a:t>the treatment </a:t>
            </a:r>
            <a:r>
              <a:rPr sz="1400" spc="-5" dirty="0">
                <a:latin typeface="Corbel"/>
                <a:cs typeface="Corbel"/>
              </a:rPr>
              <a:t>under study  while </a:t>
            </a:r>
            <a:r>
              <a:rPr sz="1400" dirty="0">
                <a:latin typeface="Corbel"/>
                <a:cs typeface="Corbel"/>
              </a:rPr>
              <a:t>the remaining </a:t>
            </a:r>
            <a:r>
              <a:rPr sz="1400" spc="-5" dirty="0">
                <a:latin typeface="Corbel"/>
                <a:cs typeface="Corbel"/>
              </a:rPr>
              <a:t>receive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standard </a:t>
            </a:r>
            <a:r>
              <a:rPr sz="1400" dirty="0">
                <a:latin typeface="Corbel"/>
                <a:cs typeface="Corbel"/>
              </a:rPr>
              <a:t>treatment </a:t>
            </a:r>
            <a:r>
              <a:rPr sz="1400" spc="-5" dirty="0">
                <a:latin typeface="Corbel"/>
                <a:cs typeface="Corbel"/>
              </a:rPr>
              <a:t>or </a:t>
            </a:r>
            <a:r>
              <a:rPr sz="1400" dirty="0">
                <a:latin typeface="Corbel"/>
                <a:cs typeface="Corbel"/>
              </a:rPr>
              <a:t>the placebo. But </a:t>
            </a:r>
            <a:r>
              <a:rPr sz="1400" spc="-5" dirty="0">
                <a:latin typeface="Corbel"/>
                <a:cs typeface="Corbel"/>
              </a:rPr>
              <a:t>it is </a:t>
            </a:r>
            <a:r>
              <a:rPr sz="1400" dirty="0">
                <a:latin typeface="Corbel"/>
                <a:cs typeface="Corbel"/>
              </a:rPr>
              <a:t>to be noted </a:t>
            </a:r>
            <a:r>
              <a:rPr sz="1400" spc="-5" dirty="0">
                <a:latin typeface="Corbel"/>
                <a:cs typeface="Corbel"/>
              </a:rPr>
              <a:t>that  </a:t>
            </a:r>
            <a:r>
              <a:rPr sz="1400" dirty="0">
                <a:latin typeface="Corbel"/>
                <a:cs typeface="Corbel"/>
              </a:rPr>
              <a:t>before the study </a:t>
            </a:r>
            <a:r>
              <a:rPr sz="1400" spc="-5" dirty="0">
                <a:latin typeface="Corbel"/>
                <a:cs typeface="Corbel"/>
              </a:rPr>
              <a:t>data is </a:t>
            </a:r>
            <a:r>
              <a:rPr sz="1400" dirty="0">
                <a:latin typeface="Corbel"/>
                <a:cs typeface="Corbel"/>
              </a:rPr>
              <a:t>analyzed, no </a:t>
            </a:r>
            <a:r>
              <a:rPr sz="1400" spc="-5" dirty="0">
                <a:latin typeface="Corbel"/>
                <a:cs typeface="Corbel"/>
              </a:rPr>
              <a:t>one </a:t>
            </a:r>
            <a:r>
              <a:rPr sz="1400" dirty="0">
                <a:latin typeface="Corbel"/>
                <a:cs typeface="Corbel"/>
              </a:rPr>
              <a:t>knows whether the treatment </a:t>
            </a:r>
            <a:r>
              <a:rPr sz="1400" spc="-5" dirty="0">
                <a:latin typeface="Corbel"/>
                <a:cs typeface="Corbel"/>
              </a:rPr>
              <a:t>under investigation is  </a:t>
            </a:r>
            <a:r>
              <a:rPr sz="1400" dirty="0">
                <a:latin typeface="Corbel"/>
                <a:cs typeface="Corbel"/>
              </a:rPr>
              <a:t>more </a:t>
            </a:r>
            <a:r>
              <a:rPr sz="1400" spc="-5" dirty="0">
                <a:latin typeface="Corbel"/>
                <a:cs typeface="Corbel"/>
              </a:rPr>
              <a:t>effective than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standard </a:t>
            </a:r>
            <a:r>
              <a:rPr sz="1400" dirty="0">
                <a:latin typeface="Corbel"/>
                <a:cs typeface="Corbel"/>
              </a:rPr>
              <a:t>treatment </a:t>
            </a:r>
            <a:r>
              <a:rPr sz="1400" spc="-5" dirty="0">
                <a:latin typeface="Corbel"/>
                <a:cs typeface="Corbel"/>
              </a:rPr>
              <a:t>or less effective compared </a:t>
            </a:r>
            <a:r>
              <a:rPr sz="1400" dirty="0">
                <a:latin typeface="Corbel"/>
                <a:cs typeface="Corbel"/>
              </a:rPr>
              <a:t>to the </a:t>
            </a:r>
            <a:r>
              <a:rPr sz="1400" spc="-5" dirty="0">
                <a:latin typeface="Corbel"/>
                <a:cs typeface="Corbel"/>
              </a:rPr>
              <a:t>placebo, as the  case </a:t>
            </a:r>
            <a:r>
              <a:rPr sz="1400" dirty="0">
                <a:latin typeface="Corbel"/>
                <a:cs typeface="Corbel"/>
              </a:rPr>
              <a:t>may be </a:t>
            </a:r>
            <a:r>
              <a:rPr sz="1400" spc="-5" dirty="0">
                <a:latin typeface="Corbel"/>
                <a:cs typeface="Corbel"/>
              </a:rPr>
              <a:t>for </a:t>
            </a:r>
            <a:r>
              <a:rPr sz="1400" dirty="0">
                <a:latin typeface="Corbel"/>
                <a:cs typeface="Corbel"/>
              </a:rPr>
              <a:t>the individual </a:t>
            </a:r>
            <a:r>
              <a:rPr sz="1400" spc="-5" dirty="0">
                <a:latin typeface="Corbel"/>
                <a:cs typeface="Corbel"/>
              </a:rPr>
              <a:t>trial </a:t>
            </a:r>
            <a:r>
              <a:rPr sz="1400" dirty="0">
                <a:latin typeface="Corbel"/>
                <a:cs typeface="Corbel"/>
              </a:rPr>
              <a:t>under</a:t>
            </a:r>
            <a:r>
              <a:rPr sz="1400" spc="-4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consideration.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400" spc="-5" dirty="0">
                <a:latin typeface="Corbel"/>
                <a:cs typeface="Corbel"/>
              </a:rPr>
              <a:t>The </a:t>
            </a:r>
            <a:r>
              <a:rPr sz="1400" dirty="0">
                <a:latin typeface="Corbel"/>
                <a:cs typeface="Corbel"/>
              </a:rPr>
              <a:t>benefits </a:t>
            </a:r>
            <a:r>
              <a:rPr sz="1400" spc="-5" dirty="0">
                <a:latin typeface="Corbel"/>
                <a:cs typeface="Corbel"/>
              </a:rPr>
              <a:t>of randomization are as</a:t>
            </a:r>
            <a:r>
              <a:rPr sz="140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follows: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Corbel"/>
                <a:cs typeface="Corbel"/>
              </a:rPr>
              <a:t>It eliminates </a:t>
            </a:r>
            <a:r>
              <a:rPr sz="1200" spc="-5" dirty="0">
                <a:latin typeface="Corbel"/>
                <a:cs typeface="Corbel"/>
              </a:rPr>
              <a:t>selection </a:t>
            </a:r>
            <a:r>
              <a:rPr sz="1200" dirty="0">
                <a:latin typeface="Corbel"/>
                <a:cs typeface="Corbel"/>
              </a:rPr>
              <a:t>bias</a:t>
            </a:r>
            <a:r>
              <a:rPr sz="1200" spc="-3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Corbel"/>
                <a:cs typeface="Corbel"/>
              </a:rPr>
              <a:t>It eliminates </a:t>
            </a:r>
            <a:r>
              <a:rPr sz="1200" spc="-5" dirty="0">
                <a:latin typeface="Corbel"/>
                <a:cs typeface="Corbel"/>
              </a:rPr>
              <a:t>confounding </a:t>
            </a:r>
            <a:r>
              <a:rPr sz="1200" dirty="0">
                <a:latin typeface="Corbel"/>
                <a:cs typeface="Corbel"/>
              </a:rPr>
              <a:t>by </a:t>
            </a:r>
            <a:r>
              <a:rPr sz="1200" spc="-5" dirty="0">
                <a:latin typeface="Corbel"/>
                <a:cs typeface="Corbel"/>
              </a:rPr>
              <a:t>adjusting </a:t>
            </a:r>
            <a:r>
              <a:rPr sz="1200" dirty="0">
                <a:latin typeface="Corbel"/>
                <a:cs typeface="Corbel"/>
              </a:rPr>
              <a:t>for</a:t>
            </a:r>
            <a:r>
              <a:rPr sz="1200" spc="-3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co-variates.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Corbel"/>
                <a:cs typeface="Corbel"/>
              </a:rPr>
              <a:t>It </a:t>
            </a:r>
            <a:r>
              <a:rPr sz="1200" spc="-5" dirty="0">
                <a:latin typeface="Corbel"/>
                <a:cs typeface="Corbel"/>
              </a:rPr>
              <a:t>facilitates blinding of the identity of </a:t>
            </a:r>
            <a:r>
              <a:rPr sz="1200" dirty="0">
                <a:latin typeface="Corbel"/>
                <a:cs typeface="Corbel"/>
              </a:rPr>
              <a:t>treatments from investigators, </a:t>
            </a:r>
            <a:r>
              <a:rPr sz="1200" spc="-5" dirty="0">
                <a:latin typeface="Corbel"/>
                <a:cs typeface="Corbel"/>
              </a:rPr>
              <a:t>participants, </a:t>
            </a:r>
            <a:r>
              <a:rPr sz="1200" dirty="0">
                <a:latin typeface="Corbel"/>
                <a:cs typeface="Corbel"/>
              </a:rPr>
              <a:t>and</a:t>
            </a:r>
            <a:r>
              <a:rPr sz="1200" spc="-9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assessors.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645160" marR="6350" indent="-283845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Corbel"/>
                <a:cs typeface="Corbel"/>
              </a:rPr>
              <a:t>It </a:t>
            </a:r>
            <a:r>
              <a:rPr sz="1200" spc="-5" dirty="0">
                <a:latin typeface="Corbel"/>
                <a:cs typeface="Corbel"/>
              </a:rPr>
              <a:t>permits the </a:t>
            </a:r>
            <a:r>
              <a:rPr sz="1200" dirty="0">
                <a:latin typeface="Corbel"/>
                <a:cs typeface="Corbel"/>
              </a:rPr>
              <a:t>use </a:t>
            </a:r>
            <a:r>
              <a:rPr sz="1200" spc="-5" dirty="0">
                <a:latin typeface="Corbel"/>
                <a:cs typeface="Corbel"/>
              </a:rPr>
              <a:t>of probability theory </a:t>
            </a:r>
            <a:r>
              <a:rPr sz="1200" dirty="0">
                <a:latin typeface="Corbel"/>
                <a:cs typeface="Corbel"/>
              </a:rPr>
              <a:t>to </a:t>
            </a:r>
            <a:r>
              <a:rPr sz="1200" spc="-5" dirty="0">
                <a:latin typeface="Corbel"/>
                <a:cs typeface="Corbel"/>
              </a:rPr>
              <a:t>express the likelihood </a:t>
            </a:r>
            <a:r>
              <a:rPr sz="1200" spc="-10" dirty="0">
                <a:latin typeface="Corbel"/>
                <a:cs typeface="Corbel"/>
              </a:rPr>
              <a:t>that </a:t>
            </a:r>
            <a:r>
              <a:rPr sz="1200" dirty="0">
                <a:latin typeface="Corbel"/>
                <a:cs typeface="Corbel"/>
              </a:rPr>
              <a:t>any difference </a:t>
            </a:r>
            <a:r>
              <a:rPr sz="1200" spc="-5" dirty="0">
                <a:latin typeface="Corbel"/>
                <a:cs typeface="Corbel"/>
              </a:rPr>
              <a:t>in outcome between  </a:t>
            </a:r>
            <a:r>
              <a:rPr sz="1200" dirty="0">
                <a:latin typeface="Corbel"/>
                <a:cs typeface="Corbel"/>
              </a:rPr>
              <a:t>treatment </a:t>
            </a:r>
            <a:r>
              <a:rPr sz="1200" spc="-5" dirty="0">
                <a:latin typeface="Corbel"/>
                <a:cs typeface="Corbel"/>
              </a:rPr>
              <a:t>groups </a:t>
            </a:r>
            <a:r>
              <a:rPr sz="1200" dirty="0">
                <a:latin typeface="Corbel"/>
                <a:cs typeface="Corbel"/>
              </a:rPr>
              <a:t>merely indicates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chance.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"/>
              <a:tabLst>
                <a:tab pos="355600" algn="l"/>
                <a:tab pos="356235" algn="l"/>
                <a:tab pos="1167765" algn="l"/>
                <a:tab pos="2393315" algn="l"/>
                <a:tab pos="3362960" algn="l"/>
                <a:tab pos="3743960" algn="l"/>
                <a:tab pos="4283710" algn="l"/>
                <a:tab pos="4684395" algn="l"/>
                <a:tab pos="5314950" algn="l"/>
                <a:tab pos="6588125" algn="l"/>
              </a:tabLst>
            </a:pPr>
            <a:r>
              <a:rPr sz="1400" dirty="0">
                <a:latin typeface="Corbel"/>
                <a:cs typeface="Corbel"/>
              </a:rPr>
              <a:t>Different	randomization	</a:t>
            </a:r>
            <a:r>
              <a:rPr sz="1400" spc="-5" dirty="0">
                <a:latin typeface="Corbel"/>
                <a:cs typeface="Corbel"/>
              </a:rPr>
              <a:t>procedures	are	</a:t>
            </a:r>
            <a:r>
              <a:rPr sz="1400" dirty="0">
                <a:latin typeface="Corbel"/>
                <a:cs typeface="Corbel"/>
              </a:rPr>
              <a:t>there	</a:t>
            </a:r>
            <a:r>
              <a:rPr sz="1400" spc="-5" dirty="0">
                <a:latin typeface="Corbel"/>
                <a:cs typeface="Corbel"/>
              </a:rPr>
              <a:t>like	</a:t>
            </a:r>
            <a:r>
              <a:rPr sz="1400" dirty="0">
                <a:latin typeface="Corbel"/>
                <a:cs typeface="Corbel"/>
              </a:rPr>
              <a:t>simple	</a:t>
            </a:r>
            <a:r>
              <a:rPr sz="1400" spc="-5" dirty="0">
                <a:latin typeface="Corbel"/>
                <a:cs typeface="Corbel"/>
              </a:rPr>
              <a:t>randomization,	restricted</a:t>
            </a:r>
            <a:endParaRPr sz="14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1400" spc="-5" dirty="0">
                <a:latin typeface="Corbel"/>
                <a:cs typeface="Corbel"/>
              </a:rPr>
              <a:t>randomization and adaptive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randomization.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8779" y="109728"/>
            <a:ext cx="5804916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5911" y="10972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35860" y="246329"/>
            <a:ext cx="5252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/>
              <a:t>CONSORT </a:t>
            </a:r>
            <a:r>
              <a:rPr sz="2800" spc="50" dirty="0"/>
              <a:t>2010 </a:t>
            </a:r>
            <a:r>
              <a:rPr sz="2800" spc="35" dirty="0"/>
              <a:t>FLOW</a:t>
            </a:r>
            <a:r>
              <a:rPr sz="2800" spc="500" dirty="0"/>
              <a:t> </a:t>
            </a:r>
            <a:r>
              <a:rPr sz="2800" spc="70" dirty="0"/>
              <a:t>DIAGRAM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381000" y="1371600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1397000" y="0"/>
                </a:moveTo>
                <a:lnTo>
                  <a:pt x="50800" y="0"/>
                </a:lnTo>
                <a:lnTo>
                  <a:pt x="31027" y="3990"/>
                </a:lnTo>
                <a:lnTo>
                  <a:pt x="14879" y="14874"/>
                </a:lnTo>
                <a:lnTo>
                  <a:pt x="3992" y="31021"/>
                </a:lnTo>
                <a:lnTo>
                  <a:pt x="0" y="50800"/>
                </a:lnTo>
                <a:lnTo>
                  <a:pt x="0" y="254000"/>
                </a:lnTo>
                <a:lnTo>
                  <a:pt x="3992" y="273778"/>
                </a:lnTo>
                <a:lnTo>
                  <a:pt x="14879" y="289925"/>
                </a:lnTo>
                <a:lnTo>
                  <a:pt x="31027" y="300809"/>
                </a:lnTo>
                <a:lnTo>
                  <a:pt x="50800" y="304800"/>
                </a:lnTo>
                <a:lnTo>
                  <a:pt x="1397000" y="304800"/>
                </a:lnTo>
                <a:lnTo>
                  <a:pt x="1416778" y="300809"/>
                </a:lnTo>
                <a:lnTo>
                  <a:pt x="1432925" y="289925"/>
                </a:lnTo>
                <a:lnTo>
                  <a:pt x="1443809" y="273778"/>
                </a:lnTo>
                <a:lnTo>
                  <a:pt x="1447800" y="254000"/>
                </a:lnTo>
                <a:lnTo>
                  <a:pt x="1447800" y="50800"/>
                </a:lnTo>
                <a:lnTo>
                  <a:pt x="1443809" y="31021"/>
                </a:lnTo>
                <a:lnTo>
                  <a:pt x="1432925" y="14874"/>
                </a:lnTo>
                <a:lnTo>
                  <a:pt x="1416778" y="3990"/>
                </a:lnTo>
                <a:lnTo>
                  <a:pt x="1397000" y="0"/>
                </a:lnTo>
                <a:close/>
              </a:path>
            </a:pathLst>
          </a:custGeom>
          <a:solidFill>
            <a:srgbClr val="A9C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1371600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0" y="50800"/>
                </a:moveTo>
                <a:lnTo>
                  <a:pt x="3992" y="31021"/>
                </a:lnTo>
                <a:lnTo>
                  <a:pt x="14879" y="14874"/>
                </a:lnTo>
                <a:lnTo>
                  <a:pt x="31027" y="3990"/>
                </a:lnTo>
                <a:lnTo>
                  <a:pt x="50800" y="0"/>
                </a:lnTo>
                <a:lnTo>
                  <a:pt x="1397000" y="0"/>
                </a:lnTo>
                <a:lnTo>
                  <a:pt x="1416778" y="3990"/>
                </a:lnTo>
                <a:lnTo>
                  <a:pt x="1432925" y="14874"/>
                </a:lnTo>
                <a:lnTo>
                  <a:pt x="1443809" y="31021"/>
                </a:lnTo>
                <a:lnTo>
                  <a:pt x="1447800" y="50800"/>
                </a:lnTo>
                <a:lnTo>
                  <a:pt x="1447800" y="254000"/>
                </a:lnTo>
                <a:lnTo>
                  <a:pt x="1443809" y="273778"/>
                </a:lnTo>
                <a:lnTo>
                  <a:pt x="1432925" y="289925"/>
                </a:lnTo>
                <a:lnTo>
                  <a:pt x="1416778" y="300809"/>
                </a:lnTo>
                <a:lnTo>
                  <a:pt x="1397000" y="304800"/>
                </a:lnTo>
                <a:lnTo>
                  <a:pt x="50800" y="304800"/>
                </a:lnTo>
                <a:lnTo>
                  <a:pt x="31027" y="300809"/>
                </a:lnTo>
                <a:lnTo>
                  <a:pt x="14879" y="289925"/>
                </a:lnTo>
                <a:lnTo>
                  <a:pt x="3992" y="273778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3202" y="1410716"/>
            <a:ext cx="14236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Candara"/>
                <a:cs typeface="Candara"/>
              </a:rPr>
              <a:t>Enrollment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000" y="2667000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1397000" y="0"/>
                </a:moveTo>
                <a:lnTo>
                  <a:pt x="50800" y="0"/>
                </a:lnTo>
                <a:lnTo>
                  <a:pt x="31027" y="3990"/>
                </a:lnTo>
                <a:lnTo>
                  <a:pt x="14879" y="14874"/>
                </a:lnTo>
                <a:lnTo>
                  <a:pt x="3992" y="31021"/>
                </a:lnTo>
                <a:lnTo>
                  <a:pt x="0" y="50800"/>
                </a:lnTo>
                <a:lnTo>
                  <a:pt x="0" y="254000"/>
                </a:lnTo>
                <a:lnTo>
                  <a:pt x="3992" y="273778"/>
                </a:lnTo>
                <a:lnTo>
                  <a:pt x="14879" y="289925"/>
                </a:lnTo>
                <a:lnTo>
                  <a:pt x="31027" y="300809"/>
                </a:lnTo>
                <a:lnTo>
                  <a:pt x="50800" y="304800"/>
                </a:lnTo>
                <a:lnTo>
                  <a:pt x="1397000" y="304800"/>
                </a:lnTo>
                <a:lnTo>
                  <a:pt x="1416778" y="300809"/>
                </a:lnTo>
                <a:lnTo>
                  <a:pt x="1432925" y="289925"/>
                </a:lnTo>
                <a:lnTo>
                  <a:pt x="1443809" y="273778"/>
                </a:lnTo>
                <a:lnTo>
                  <a:pt x="1447800" y="254000"/>
                </a:lnTo>
                <a:lnTo>
                  <a:pt x="1447800" y="50800"/>
                </a:lnTo>
                <a:lnTo>
                  <a:pt x="1443809" y="31021"/>
                </a:lnTo>
                <a:lnTo>
                  <a:pt x="1432925" y="14874"/>
                </a:lnTo>
                <a:lnTo>
                  <a:pt x="1416778" y="3990"/>
                </a:lnTo>
                <a:lnTo>
                  <a:pt x="1397000" y="0"/>
                </a:lnTo>
                <a:close/>
              </a:path>
            </a:pathLst>
          </a:custGeom>
          <a:solidFill>
            <a:srgbClr val="A9C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2667000"/>
            <a:ext cx="1447800" cy="304800"/>
          </a:xfrm>
          <a:custGeom>
            <a:avLst/>
            <a:gdLst/>
            <a:ahLst/>
            <a:cxnLst/>
            <a:rect l="l" t="t" r="r" b="b"/>
            <a:pathLst>
              <a:path w="1447800" h="304800">
                <a:moveTo>
                  <a:pt x="0" y="50800"/>
                </a:moveTo>
                <a:lnTo>
                  <a:pt x="3992" y="31021"/>
                </a:lnTo>
                <a:lnTo>
                  <a:pt x="14879" y="14874"/>
                </a:lnTo>
                <a:lnTo>
                  <a:pt x="31027" y="3990"/>
                </a:lnTo>
                <a:lnTo>
                  <a:pt x="50800" y="0"/>
                </a:lnTo>
                <a:lnTo>
                  <a:pt x="1397000" y="0"/>
                </a:lnTo>
                <a:lnTo>
                  <a:pt x="1416778" y="3990"/>
                </a:lnTo>
                <a:lnTo>
                  <a:pt x="1432925" y="14874"/>
                </a:lnTo>
                <a:lnTo>
                  <a:pt x="1443809" y="31021"/>
                </a:lnTo>
                <a:lnTo>
                  <a:pt x="1447800" y="50800"/>
                </a:lnTo>
                <a:lnTo>
                  <a:pt x="1447800" y="254000"/>
                </a:lnTo>
                <a:lnTo>
                  <a:pt x="1443809" y="273778"/>
                </a:lnTo>
                <a:lnTo>
                  <a:pt x="1432925" y="289925"/>
                </a:lnTo>
                <a:lnTo>
                  <a:pt x="1416778" y="300809"/>
                </a:lnTo>
                <a:lnTo>
                  <a:pt x="1397000" y="304800"/>
                </a:lnTo>
                <a:lnTo>
                  <a:pt x="50800" y="304800"/>
                </a:lnTo>
                <a:lnTo>
                  <a:pt x="31027" y="300809"/>
                </a:lnTo>
                <a:lnTo>
                  <a:pt x="14879" y="289925"/>
                </a:lnTo>
                <a:lnTo>
                  <a:pt x="3992" y="273778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3202" y="2706369"/>
            <a:ext cx="14236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andara"/>
                <a:cs typeface="Candara"/>
              </a:rPr>
              <a:t>Allocation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5200" y="1066787"/>
            <a:ext cx="1905000" cy="277495"/>
          </a:xfrm>
          <a:prstGeom prst="rect">
            <a:avLst/>
          </a:prstGeom>
          <a:solidFill>
            <a:srgbClr val="71769F"/>
          </a:solidFill>
          <a:ln w="12700">
            <a:solidFill>
              <a:srgbClr val="4A4F7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Assessment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12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eligibility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19600" y="1371600"/>
            <a:ext cx="45720" cy="533400"/>
          </a:xfrm>
          <a:custGeom>
            <a:avLst/>
            <a:gdLst/>
            <a:ahLst/>
            <a:cxnLst/>
            <a:rect l="l" t="t" r="r" b="b"/>
            <a:pathLst>
              <a:path w="45720" h="533400">
                <a:moveTo>
                  <a:pt x="45720" y="510539"/>
                </a:moveTo>
                <a:lnTo>
                  <a:pt x="0" y="510539"/>
                </a:lnTo>
                <a:lnTo>
                  <a:pt x="22860" y="533400"/>
                </a:lnTo>
                <a:lnTo>
                  <a:pt x="45720" y="510539"/>
                </a:lnTo>
                <a:close/>
              </a:path>
              <a:path w="45720" h="533400">
                <a:moveTo>
                  <a:pt x="34289" y="0"/>
                </a:moveTo>
                <a:lnTo>
                  <a:pt x="11429" y="0"/>
                </a:lnTo>
                <a:lnTo>
                  <a:pt x="11429" y="510539"/>
                </a:lnTo>
                <a:lnTo>
                  <a:pt x="34289" y="510539"/>
                </a:lnTo>
                <a:lnTo>
                  <a:pt x="34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9600" y="1371600"/>
            <a:ext cx="45720" cy="533400"/>
          </a:xfrm>
          <a:custGeom>
            <a:avLst/>
            <a:gdLst/>
            <a:ahLst/>
            <a:cxnLst/>
            <a:rect l="l" t="t" r="r" b="b"/>
            <a:pathLst>
              <a:path w="45720" h="533400">
                <a:moveTo>
                  <a:pt x="0" y="510539"/>
                </a:moveTo>
                <a:lnTo>
                  <a:pt x="11429" y="510539"/>
                </a:lnTo>
                <a:lnTo>
                  <a:pt x="11429" y="0"/>
                </a:lnTo>
                <a:lnTo>
                  <a:pt x="34289" y="0"/>
                </a:lnTo>
                <a:lnTo>
                  <a:pt x="34289" y="510539"/>
                </a:lnTo>
                <a:lnTo>
                  <a:pt x="45720" y="510539"/>
                </a:lnTo>
                <a:lnTo>
                  <a:pt x="22860" y="533400"/>
                </a:lnTo>
                <a:lnTo>
                  <a:pt x="0" y="51053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5800" y="16002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419100" y="0"/>
                </a:moveTo>
                <a:lnTo>
                  <a:pt x="4191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419100" y="57150"/>
                </a:lnTo>
                <a:lnTo>
                  <a:pt x="419100" y="76200"/>
                </a:lnTo>
                <a:lnTo>
                  <a:pt x="457200" y="38100"/>
                </a:lnTo>
                <a:lnTo>
                  <a:pt x="41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5800" y="16002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0" y="19050"/>
                </a:moveTo>
                <a:lnTo>
                  <a:pt x="419100" y="19050"/>
                </a:lnTo>
                <a:lnTo>
                  <a:pt x="419100" y="0"/>
                </a:lnTo>
                <a:lnTo>
                  <a:pt x="457200" y="38100"/>
                </a:lnTo>
                <a:lnTo>
                  <a:pt x="419100" y="76200"/>
                </a:lnTo>
                <a:lnTo>
                  <a:pt x="419100" y="57150"/>
                </a:lnTo>
                <a:lnTo>
                  <a:pt x="0" y="57150"/>
                </a:lnTo>
                <a:lnTo>
                  <a:pt x="0" y="190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05400" y="1523987"/>
            <a:ext cx="1295400" cy="277495"/>
          </a:xfrm>
          <a:prstGeom prst="rect">
            <a:avLst/>
          </a:prstGeom>
          <a:solidFill>
            <a:srgbClr val="71769F"/>
          </a:solidFill>
          <a:ln w="12700">
            <a:solidFill>
              <a:srgbClr val="4A4F7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59410">
              <a:lnSpc>
                <a:spcPct val="100000"/>
              </a:lnSpc>
              <a:spcBef>
                <a:spcPts val="290"/>
              </a:spcBef>
            </a:pP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Excluded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66060" y="2468879"/>
            <a:ext cx="3383279" cy="295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0067" y="2531364"/>
            <a:ext cx="3255263" cy="169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2590800"/>
            <a:ext cx="45720" cy="381000"/>
          </a:xfrm>
          <a:custGeom>
            <a:avLst/>
            <a:gdLst/>
            <a:ahLst/>
            <a:cxnLst/>
            <a:rect l="l" t="t" r="r" b="b"/>
            <a:pathLst>
              <a:path w="45719" h="381000">
                <a:moveTo>
                  <a:pt x="45719" y="358139"/>
                </a:moveTo>
                <a:lnTo>
                  <a:pt x="0" y="358139"/>
                </a:lnTo>
                <a:lnTo>
                  <a:pt x="22860" y="381000"/>
                </a:lnTo>
                <a:lnTo>
                  <a:pt x="45719" y="358139"/>
                </a:lnTo>
                <a:close/>
              </a:path>
              <a:path w="45719" h="381000">
                <a:moveTo>
                  <a:pt x="34289" y="0"/>
                </a:moveTo>
                <a:lnTo>
                  <a:pt x="11430" y="0"/>
                </a:lnTo>
                <a:lnTo>
                  <a:pt x="11430" y="358139"/>
                </a:lnTo>
                <a:lnTo>
                  <a:pt x="34289" y="358139"/>
                </a:lnTo>
                <a:lnTo>
                  <a:pt x="34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9800" y="2590800"/>
            <a:ext cx="45720" cy="381000"/>
          </a:xfrm>
          <a:custGeom>
            <a:avLst/>
            <a:gdLst/>
            <a:ahLst/>
            <a:cxnLst/>
            <a:rect l="l" t="t" r="r" b="b"/>
            <a:pathLst>
              <a:path w="45720" h="381000">
                <a:moveTo>
                  <a:pt x="45720" y="358139"/>
                </a:moveTo>
                <a:lnTo>
                  <a:pt x="0" y="358139"/>
                </a:lnTo>
                <a:lnTo>
                  <a:pt x="22860" y="381000"/>
                </a:lnTo>
                <a:lnTo>
                  <a:pt x="45720" y="358139"/>
                </a:lnTo>
                <a:close/>
              </a:path>
              <a:path w="45720" h="381000">
                <a:moveTo>
                  <a:pt x="34289" y="0"/>
                </a:moveTo>
                <a:lnTo>
                  <a:pt x="11429" y="0"/>
                </a:lnTo>
                <a:lnTo>
                  <a:pt x="11429" y="358139"/>
                </a:lnTo>
                <a:lnTo>
                  <a:pt x="34289" y="358139"/>
                </a:lnTo>
                <a:lnTo>
                  <a:pt x="34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895600" y="1898637"/>
          <a:ext cx="3192780" cy="1050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740"/>
                <a:gridCol w="937260"/>
                <a:gridCol w="967739"/>
                <a:gridCol w="632460"/>
              </a:tblGrid>
              <a:tr h="276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4A4F7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Randomization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4A4F70"/>
                      </a:solidFill>
                      <a:prstDash val="solid"/>
                    </a:lnL>
                    <a:lnR w="12700">
                      <a:solidFill>
                        <a:srgbClr val="4A4F70"/>
                      </a:solidFill>
                      <a:prstDash val="solid"/>
                    </a:lnR>
                    <a:lnT w="12700">
                      <a:solidFill>
                        <a:srgbClr val="4A4F7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76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A4F70"/>
                      </a:solidFill>
                      <a:prstDash val="solid"/>
                    </a:lnL>
                  </a:tcPr>
                </a:tc>
              </a:tr>
              <a:tr h="4088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8139">
                <a:tc gridSpan="4"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890"/>
                        </a:spcBef>
                        <a:tabLst>
                          <a:tab pos="2230755" algn="l"/>
                        </a:tabLst>
                      </a:pPr>
                      <a:r>
                        <a:rPr sz="1200" spc="-5" dirty="0">
                          <a:latin typeface="Corbel"/>
                          <a:cs typeface="Corbel"/>
                        </a:rPr>
                        <a:t>TEST	CONTROL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11303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1905000" y="3047987"/>
            <a:ext cx="1905000" cy="277495"/>
          </a:xfrm>
          <a:prstGeom prst="rect">
            <a:avLst/>
          </a:prstGeom>
          <a:solidFill>
            <a:srgbClr val="71769F"/>
          </a:solidFill>
          <a:ln w="12700">
            <a:solidFill>
              <a:srgbClr val="4A4F7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Allocated to</a:t>
            </a:r>
            <a:r>
              <a:rPr sz="12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Intervention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81600" y="3047987"/>
            <a:ext cx="1905000" cy="277495"/>
          </a:xfrm>
          <a:prstGeom prst="rect">
            <a:avLst/>
          </a:prstGeom>
          <a:solidFill>
            <a:srgbClr val="71769F"/>
          </a:solidFill>
          <a:ln w="12700">
            <a:solidFill>
              <a:srgbClr val="4A4F7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Allocated to</a:t>
            </a:r>
            <a:r>
              <a:rPr sz="12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Intervention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05000" y="5486400"/>
            <a:ext cx="1905000" cy="277495"/>
          </a:xfrm>
          <a:prstGeom prst="rect">
            <a:avLst/>
          </a:prstGeom>
          <a:solidFill>
            <a:srgbClr val="71769F"/>
          </a:solidFill>
          <a:ln w="12700">
            <a:solidFill>
              <a:srgbClr val="4A4F7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Analyzed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05000" y="4571987"/>
            <a:ext cx="1905000" cy="277495"/>
          </a:xfrm>
          <a:prstGeom prst="rect">
            <a:avLst/>
          </a:prstGeom>
          <a:solidFill>
            <a:srgbClr val="71769F"/>
          </a:solidFill>
          <a:ln w="12700">
            <a:solidFill>
              <a:srgbClr val="4A4F7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Followed</a:t>
            </a:r>
            <a:r>
              <a:rPr sz="1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Up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05000" y="3733787"/>
            <a:ext cx="1905000" cy="277495"/>
          </a:xfrm>
          <a:prstGeom prst="rect">
            <a:avLst/>
          </a:prstGeom>
          <a:solidFill>
            <a:srgbClr val="71769F"/>
          </a:solidFill>
          <a:ln w="12700">
            <a:solidFill>
              <a:srgbClr val="4A4F7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Received</a:t>
            </a:r>
            <a:r>
              <a:rPr sz="1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Intervention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81600" y="5486400"/>
            <a:ext cx="1905000" cy="277495"/>
          </a:xfrm>
          <a:prstGeom prst="rect">
            <a:avLst/>
          </a:prstGeom>
          <a:solidFill>
            <a:srgbClr val="71769F"/>
          </a:solidFill>
          <a:ln w="12700">
            <a:solidFill>
              <a:srgbClr val="4A4F7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Analyzed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81600" y="4571987"/>
            <a:ext cx="1905000" cy="277495"/>
          </a:xfrm>
          <a:prstGeom prst="rect">
            <a:avLst/>
          </a:prstGeom>
          <a:solidFill>
            <a:srgbClr val="71769F"/>
          </a:solidFill>
          <a:ln w="12700">
            <a:solidFill>
              <a:srgbClr val="4A4F7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Followed</a:t>
            </a:r>
            <a:r>
              <a:rPr sz="1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Up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81600" y="3733787"/>
            <a:ext cx="1905000" cy="277495"/>
          </a:xfrm>
          <a:prstGeom prst="rect">
            <a:avLst/>
          </a:prstGeom>
          <a:solidFill>
            <a:srgbClr val="71769F"/>
          </a:solidFill>
          <a:ln w="12700">
            <a:solidFill>
              <a:srgbClr val="4A4F7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Received</a:t>
            </a:r>
            <a:r>
              <a:rPr sz="1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Intervention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96000" y="3352800"/>
            <a:ext cx="45720" cy="304800"/>
          </a:xfrm>
          <a:custGeom>
            <a:avLst/>
            <a:gdLst/>
            <a:ahLst/>
            <a:cxnLst/>
            <a:rect l="l" t="t" r="r" b="b"/>
            <a:pathLst>
              <a:path w="45720" h="304800">
                <a:moveTo>
                  <a:pt x="45720" y="281939"/>
                </a:moveTo>
                <a:lnTo>
                  <a:pt x="0" y="281939"/>
                </a:lnTo>
                <a:lnTo>
                  <a:pt x="22860" y="304800"/>
                </a:lnTo>
                <a:lnTo>
                  <a:pt x="45720" y="281939"/>
                </a:lnTo>
                <a:close/>
              </a:path>
              <a:path w="45720" h="304800">
                <a:moveTo>
                  <a:pt x="34289" y="0"/>
                </a:moveTo>
                <a:lnTo>
                  <a:pt x="11429" y="0"/>
                </a:lnTo>
                <a:lnTo>
                  <a:pt x="11429" y="281939"/>
                </a:lnTo>
                <a:lnTo>
                  <a:pt x="34289" y="281939"/>
                </a:lnTo>
                <a:lnTo>
                  <a:pt x="34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6000" y="3352800"/>
            <a:ext cx="45720" cy="304800"/>
          </a:xfrm>
          <a:custGeom>
            <a:avLst/>
            <a:gdLst/>
            <a:ahLst/>
            <a:cxnLst/>
            <a:rect l="l" t="t" r="r" b="b"/>
            <a:pathLst>
              <a:path w="45720" h="304800">
                <a:moveTo>
                  <a:pt x="0" y="281939"/>
                </a:moveTo>
                <a:lnTo>
                  <a:pt x="11429" y="281939"/>
                </a:lnTo>
                <a:lnTo>
                  <a:pt x="11429" y="0"/>
                </a:lnTo>
                <a:lnTo>
                  <a:pt x="34289" y="0"/>
                </a:lnTo>
                <a:lnTo>
                  <a:pt x="34289" y="281939"/>
                </a:lnTo>
                <a:lnTo>
                  <a:pt x="45720" y="281939"/>
                </a:lnTo>
                <a:lnTo>
                  <a:pt x="22860" y="304800"/>
                </a:lnTo>
                <a:lnTo>
                  <a:pt x="0" y="2819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9400" y="3352800"/>
            <a:ext cx="45720" cy="304800"/>
          </a:xfrm>
          <a:custGeom>
            <a:avLst/>
            <a:gdLst/>
            <a:ahLst/>
            <a:cxnLst/>
            <a:rect l="l" t="t" r="r" b="b"/>
            <a:pathLst>
              <a:path w="45719" h="304800">
                <a:moveTo>
                  <a:pt x="45719" y="281939"/>
                </a:moveTo>
                <a:lnTo>
                  <a:pt x="0" y="281939"/>
                </a:lnTo>
                <a:lnTo>
                  <a:pt x="22860" y="304800"/>
                </a:lnTo>
                <a:lnTo>
                  <a:pt x="45719" y="281939"/>
                </a:lnTo>
                <a:close/>
              </a:path>
              <a:path w="45719" h="304800">
                <a:moveTo>
                  <a:pt x="34289" y="0"/>
                </a:moveTo>
                <a:lnTo>
                  <a:pt x="11430" y="0"/>
                </a:lnTo>
                <a:lnTo>
                  <a:pt x="11430" y="281939"/>
                </a:lnTo>
                <a:lnTo>
                  <a:pt x="34289" y="281939"/>
                </a:lnTo>
                <a:lnTo>
                  <a:pt x="34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19400" y="3352800"/>
            <a:ext cx="45720" cy="304800"/>
          </a:xfrm>
          <a:custGeom>
            <a:avLst/>
            <a:gdLst/>
            <a:ahLst/>
            <a:cxnLst/>
            <a:rect l="l" t="t" r="r" b="b"/>
            <a:pathLst>
              <a:path w="45719" h="304800">
                <a:moveTo>
                  <a:pt x="0" y="281939"/>
                </a:moveTo>
                <a:lnTo>
                  <a:pt x="11430" y="281939"/>
                </a:lnTo>
                <a:lnTo>
                  <a:pt x="11430" y="0"/>
                </a:lnTo>
                <a:lnTo>
                  <a:pt x="34289" y="0"/>
                </a:lnTo>
                <a:lnTo>
                  <a:pt x="34289" y="281939"/>
                </a:lnTo>
                <a:lnTo>
                  <a:pt x="45719" y="281939"/>
                </a:lnTo>
                <a:lnTo>
                  <a:pt x="22860" y="304800"/>
                </a:lnTo>
                <a:lnTo>
                  <a:pt x="0" y="2819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9400" y="4191000"/>
            <a:ext cx="45720" cy="304800"/>
          </a:xfrm>
          <a:custGeom>
            <a:avLst/>
            <a:gdLst/>
            <a:ahLst/>
            <a:cxnLst/>
            <a:rect l="l" t="t" r="r" b="b"/>
            <a:pathLst>
              <a:path w="45719" h="304800">
                <a:moveTo>
                  <a:pt x="45719" y="281939"/>
                </a:moveTo>
                <a:lnTo>
                  <a:pt x="0" y="281939"/>
                </a:lnTo>
                <a:lnTo>
                  <a:pt x="22860" y="304800"/>
                </a:lnTo>
                <a:lnTo>
                  <a:pt x="45719" y="281939"/>
                </a:lnTo>
                <a:close/>
              </a:path>
              <a:path w="45719" h="304800">
                <a:moveTo>
                  <a:pt x="34289" y="0"/>
                </a:moveTo>
                <a:lnTo>
                  <a:pt x="11430" y="0"/>
                </a:lnTo>
                <a:lnTo>
                  <a:pt x="11430" y="281939"/>
                </a:lnTo>
                <a:lnTo>
                  <a:pt x="34289" y="281939"/>
                </a:lnTo>
                <a:lnTo>
                  <a:pt x="34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19400" y="4191000"/>
            <a:ext cx="45720" cy="304800"/>
          </a:xfrm>
          <a:custGeom>
            <a:avLst/>
            <a:gdLst/>
            <a:ahLst/>
            <a:cxnLst/>
            <a:rect l="l" t="t" r="r" b="b"/>
            <a:pathLst>
              <a:path w="45719" h="304800">
                <a:moveTo>
                  <a:pt x="0" y="281939"/>
                </a:moveTo>
                <a:lnTo>
                  <a:pt x="11430" y="281939"/>
                </a:lnTo>
                <a:lnTo>
                  <a:pt x="11430" y="0"/>
                </a:lnTo>
                <a:lnTo>
                  <a:pt x="34289" y="0"/>
                </a:lnTo>
                <a:lnTo>
                  <a:pt x="34289" y="281939"/>
                </a:lnTo>
                <a:lnTo>
                  <a:pt x="45719" y="281939"/>
                </a:lnTo>
                <a:lnTo>
                  <a:pt x="22860" y="304800"/>
                </a:lnTo>
                <a:lnTo>
                  <a:pt x="0" y="2819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96000" y="4191000"/>
            <a:ext cx="45720" cy="304800"/>
          </a:xfrm>
          <a:custGeom>
            <a:avLst/>
            <a:gdLst/>
            <a:ahLst/>
            <a:cxnLst/>
            <a:rect l="l" t="t" r="r" b="b"/>
            <a:pathLst>
              <a:path w="45720" h="304800">
                <a:moveTo>
                  <a:pt x="45720" y="281939"/>
                </a:moveTo>
                <a:lnTo>
                  <a:pt x="0" y="281939"/>
                </a:lnTo>
                <a:lnTo>
                  <a:pt x="22860" y="304800"/>
                </a:lnTo>
                <a:lnTo>
                  <a:pt x="45720" y="281939"/>
                </a:lnTo>
                <a:close/>
              </a:path>
              <a:path w="45720" h="304800">
                <a:moveTo>
                  <a:pt x="34289" y="0"/>
                </a:moveTo>
                <a:lnTo>
                  <a:pt x="11429" y="0"/>
                </a:lnTo>
                <a:lnTo>
                  <a:pt x="11429" y="281939"/>
                </a:lnTo>
                <a:lnTo>
                  <a:pt x="34289" y="281939"/>
                </a:lnTo>
                <a:lnTo>
                  <a:pt x="34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96000" y="4191000"/>
            <a:ext cx="45720" cy="304800"/>
          </a:xfrm>
          <a:custGeom>
            <a:avLst/>
            <a:gdLst/>
            <a:ahLst/>
            <a:cxnLst/>
            <a:rect l="l" t="t" r="r" b="b"/>
            <a:pathLst>
              <a:path w="45720" h="304800">
                <a:moveTo>
                  <a:pt x="0" y="281939"/>
                </a:moveTo>
                <a:lnTo>
                  <a:pt x="11429" y="281939"/>
                </a:lnTo>
                <a:lnTo>
                  <a:pt x="11429" y="0"/>
                </a:lnTo>
                <a:lnTo>
                  <a:pt x="34289" y="0"/>
                </a:lnTo>
                <a:lnTo>
                  <a:pt x="34289" y="281939"/>
                </a:lnTo>
                <a:lnTo>
                  <a:pt x="45720" y="281939"/>
                </a:lnTo>
                <a:lnTo>
                  <a:pt x="22860" y="304800"/>
                </a:lnTo>
                <a:lnTo>
                  <a:pt x="0" y="2819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19400" y="4953000"/>
            <a:ext cx="45720" cy="457200"/>
          </a:xfrm>
          <a:custGeom>
            <a:avLst/>
            <a:gdLst/>
            <a:ahLst/>
            <a:cxnLst/>
            <a:rect l="l" t="t" r="r" b="b"/>
            <a:pathLst>
              <a:path w="45719" h="457200">
                <a:moveTo>
                  <a:pt x="45719" y="434340"/>
                </a:moveTo>
                <a:lnTo>
                  <a:pt x="0" y="434340"/>
                </a:lnTo>
                <a:lnTo>
                  <a:pt x="22860" y="457200"/>
                </a:lnTo>
                <a:lnTo>
                  <a:pt x="45719" y="434340"/>
                </a:lnTo>
                <a:close/>
              </a:path>
              <a:path w="45719" h="457200">
                <a:moveTo>
                  <a:pt x="34289" y="0"/>
                </a:moveTo>
                <a:lnTo>
                  <a:pt x="11430" y="0"/>
                </a:lnTo>
                <a:lnTo>
                  <a:pt x="11430" y="434340"/>
                </a:lnTo>
                <a:lnTo>
                  <a:pt x="34289" y="434340"/>
                </a:lnTo>
                <a:lnTo>
                  <a:pt x="34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19400" y="4953000"/>
            <a:ext cx="45720" cy="457200"/>
          </a:xfrm>
          <a:custGeom>
            <a:avLst/>
            <a:gdLst/>
            <a:ahLst/>
            <a:cxnLst/>
            <a:rect l="l" t="t" r="r" b="b"/>
            <a:pathLst>
              <a:path w="45719" h="457200">
                <a:moveTo>
                  <a:pt x="0" y="434340"/>
                </a:moveTo>
                <a:lnTo>
                  <a:pt x="11430" y="434340"/>
                </a:lnTo>
                <a:lnTo>
                  <a:pt x="11430" y="0"/>
                </a:lnTo>
                <a:lnTo>
                  <a:pt x="34289" y="0"/>
                </a:lnTo>
                <a:lnTo>
                  <a:pt x="34289" y="434340"/>
                </a:lnTo>
                <a:lnTo>
                  <a:pt x="45719" y="434340"/>
                </a:lnTo>
                <a:lnTo>
                  <a:pt x="22860" y="457200"/>
                </a:lnTo>
                <a:lnTo>
                  <a:pt x="0" y="43434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96000" y="4953000"/>
            <a:ext cx="45720" cy="457200"/>
          </a:xfrm>
          <a:custGeom>
            <a:avLst/>
            <a:gdLst/>
            <a:ahLst/>
            <a:cxnLst/>
            <a:rect l="l" t="t" r="r" b="b"/>
            <a:pathLst>
              <a:path w="45720" h="457200">
                <a:moveTo>
                  <a:pt x="45720" y="434340"/>
                </a:moveTo>
                <a:lnTo>
                  <a:pt x="0" y="434340"/>
                </a:lnTo>
                <a:lnTo>
                  <a:pt x="22860" y="457200"/>
                </a:lnTo>
                <a:lnTo>
                  <a:pt x="45720" y="434340"/>
                </a:lnTo>
                <a:close/>
              </a:path>
              <a:path w="45720" h="457200">
                <a:moveTo>
                  <a:pt x="34289" y="0"/>
                </a:moveTo>
                <a:lnTo>
                  <a:pt x="11429" y="0"/>
                </a:lnTo>
                <a:lnTo>
                  <a:pt x="11429" y="434340"/>
                </a:lnTo>
                <a:lnTo>
                  <a:pt x="34289" y="434340"/>
                </a:lnTo>
                <a:lnTo>
                  <a:pt x="34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96000" y="4953000"/>
            <a:ext cx="45720" cy="457200"/>
          </a:xfrm>
          <a:custGeom>
            <a:avLst/>
            <a:gdLst/>
            <a:ahLst/>
            <a:cxnLst/>
            <a:rect l="l" t="t" r="r" b="b"/>
            <a:pathLst>
              <a:path w="45720" h="457200">
                <a:moveTo>
                  <a:pt x="0" y="434340"/>
                </a:moveTo>
                <a:lnTo>
                  <a:pt x="11429" y="434340"/>
                </a:lnTo>
                <a:lnTo>
                  <a:pt x="11429" y="0"/>
                </a:lnTo>
                <a:lnTo>
                  <a:pt x="34289" y="0"/>
                </a:lnTo>
                <a:lnTo>
                  <a:pt x="34289" y="434340"/>
                </a:lnTo>
                <a:lnTo>
                  <a:pt x="45720" y="434340"/>
                </a:lnTo>
                <a:lnTo>
                  <a:pt x="22860" y="457200"/>
                </a:lnTo>
                <a:lnTo>
                  <a:pt x="0" y="43434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1000" y="4191000"/>
            <a:ext cx="1443355" cy="313055"/>
          </a:xfrm>
          <a:custGeom>
            <a:avLst/>
            <a:gdLst/>
            <a:ahLst/>
            <a:cxnLst/>
            <a:rect l="l" t="t" r="r" b="b"/>
            <a:pathLst>
              <a:path w="1443355" h="313054">
                <a:moveTo>
                  <a:pt x="1390904" y="0"/>
                </a:moveTo>
                <a:lnTo>
                  <a:pt x="52120" y="0"/>
                </a:lnTo>
                <a:lnTo>
                  <a:pt x="31836" y="4099"/>
                </a:lnTo>
                <a:lnTo>
                  <a:pt x="15268" y="15271"/>
                </a:lnTo>
                <a:lnTo>
                  <a:pt x="4096" y="31825"/>
                </a:lnTo>
                <a:lnTo>
                  <a:pt x="0" y="52069"/>
                </a:lnTo>
                <a:lnTo>
                  <a:pt x="0" y="260604"/>
                </a:lnTo>
                <a:lnTo>
                  <a:pt x="4096" y="280902"/>
                </a:lnTo>
                <a:lnTo>
                  <a:pt x="15268" y="297449"/>
                </a:lnTo>
                <a:lnTo>
                  <a:pt x="31836" y="308592"/>
                </a:lnTo>
                <a:lnTo>
                  <a:pt x="52120" y="312674"/>
                </a:lnTo>
                <a:lnTo>
                  <a:pt x="1390904" y="312674"/>
                </a:lnTo>
                <a:lnTo>
                  <a:pt x="1411222" y="308592"/>
                </a:lnTo>
                <a:lnTo>
                  <a:pt x="1427813" y="297449"/>
                </a:lnTo>
                <a:lnTo>
                  <a:pt x="1438999" y="280902"/>
                </a:lnTo>
                <a:lnTo>
                  <a:pt x="1443101" y="260604"/>
                </a:lnTo>
                <a:lnTo>
                  <a:pt x="1443101" y="52069"/>
                </a:lnTo>
                <a:lnTo>
                  <a:pt x="1438999" y="31825"/>
                </a:lnTo>
                <a:lnTo>
                  <a:pt x="1427813" y="15271"/>
                </a:lnTo>
                <a:lnTo>
                  <a:pt x="1411222" y="4099"/>
                </a:lnTo>
                <a:lnTo>
                  <a:pt x="1390904" y="0"/>
                </a:lnTo>
                <a:close/>
              </a:path>
            </a:pathLst>
          </a:custGeom>
          <a:solidFill>
            <a:srgbClr val="A9C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1000" y="4191000"/>
            <a:ext cx="1443355" cy="313055"/>
          </a:xfrm>
          <a:custGeom>
            <a:avLst/>
            <a:gdLst/>
            <a:ahLst/>
            <a:cxnLst/>
            <a:rect l="l" t="t" r="r" b="b"/>
            <a:pathLst>
              <a:path w="1443355" h="313054">
                <a:moveTo>
                  <a:pt x="0" y="52069"/>
                </a:moveTo>
                <a:lnTo>
                  <a:pt x="4096" y="31825"/>
                </a:lnTo>
                <a:lnTo>
                  <a:pt x="15268" y="15271"/>
                </a:lnTo>
                <a:lnTo>
                  <a:pt x="31836" y="4099"/>
                </a:lnTo>
                <a:lnTo>
                  <a:pt x="52120" y="0"/>
                </a:lnTo>
                <a:lnTo>
                  <a:pt x="1390904" y="0"/>
                </a:lnTo>
                <a:lnTo>
                  <a:pt x="1411222" y="4099"/>
                </a:lnTo>
                <a:lnTo>
                  <a:pt x="1427813" y="15271"/>
                </a:lnTo>
                <a:lnTo>
                  <a:pt x="1438999" y="31825"/>
                </a:lnTo>
                <a:lnTo>
                  <a:pt x="1443101" y="52069"/>
                </a:lnTo>
                <a:lnTo>
                  <a:pt x="1443101" y="260604"/>
                </a:lnTo>
                <a:lnTo>
                  <a:pt x="1438999" y="280902"/>
                </a:lnTo>
                <a:lnTo>
                  <a:pt x="1427813" y="297449"/>
                </a:lnTo>
                <a:lnTo>
                  <a:pt x="1411222" y="308592"/>
                </a:lnTo>
                <a:lnTo>
                  <a:pt x="1390904" y="312674"/>
                </a:lnTo>
                <a:lnTo>
                  <a:pt x="52120" y="312674"/>
                </a:lnTo>
                <a:lnTo>
                  <a:pt x="31836" y="308592"/>
                </a:lnTo>
                <a:lnTo>
                  <a:pt x="15268" y="297449"/>
                </a:lnTo>
                <a:lnTo>
                  <a:pt x="4096" y="280902"/>
                </a:lnTo>
                <a:lnTo>
                  <a:pt x="0" y="260604"/>
                </a:lnTo>
                <a:lnTo>
                  <a:pt x="0" y="520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93396" y="4231385"/>
            <a:ext cx="14185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andara"/>
                <a:cs typeface="Candara"/>
              </a:rPr>
              <a:t>Follow-Up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81000" y="5334000"/>
            <a:ext cx="1427480" cy="297180"/>
          </a:xfrm>
          <a:custGeom>
            <a:avLst/>
            <a:gdLst/>
            <a:ahLst/>
            <a:cxnLst/>
            <a:rect l="l" t="t" r="r" b="b"/>
            <a:pathLst>
              <a:path w="1427480" h="297179">
                <a:moveTo>
                  <a:pt x="1377695" y="0"/>
                </a:moveTo>
                <a:lnTo>
                  <a:pt x="49479" y="0"/>
                </a:lnTo>
                <a:lnTo>
                  <a:pt x="30218" y="3881"/>
                </a:lnTo>
                <a:lnTo>
                  <a:pt x="14490" y="14478"/>
                </a:lnTo>
                <a:lnTo>
                  <a:pt x="3887" y="30218"/>
                </a:lnTo>
                <a:lnTo>
                  <a:pt x="0" y="49530"/>
                </a:lnTo>
                <a:lnTo>
                  <a:pt x="0" y="247396"/>
                </a:lnTo>
                <a:lnTo>
                  <a:pt x="3887" y="266649"/>
                </a:lnTo>
                <a:lnTo>
                  <a:pt x="14490" y="282373"/>
                </a:lnTo>
                <a:lnTo>
                  <a:pt x="30218" y="292974"/>
                </a:lnTo>
                <a:lnTo>
                  <a:pt x="49479" y="296862"/>
                </a:lnTo>
                <a:lnTo>
                  <a:pt x="1377695" y="296862"/>
                </a:lnTo>
                <a:lnTo>
                  <a:pt x="1396934" y="292974"/>
                </a:lnTo>
                <a:lnTo>
                  <a:pt x="1412636" y="282373"/>
                </a:lnTo>
                <a:lnTo>
                  <a:pt x="1423219" y="266649"/>
                </a:lnTo>
                <a:lnTo>
                  <a:pt x="1427099" y="247396"/>
                </a:lnTo>
                <a:lnTo>
                  <a:pt x="1427099" y="49530"/>
                </a:lnTo>
                <a:lnTo>
                  <a:pt x="1423219" y="30218"/>
                </a:lnTo>
                <a:lnTo>
                  <a:pt x="1412636" y="14478"/>
                </a:lnTo>
                <a:lnTo>
                  <a:pt x="1396934" y="3881"/>
                </a:lnTo>
                <a:lnTo>
                  <a:pt x="1377695" y="0"/>
                </a:lnTo>
                <a:close/>
              </a:path>
            </a:pathLst>
          </a:custGeom>
          <a:solidFill>
            <a:srgbClr val="A9C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1000" y="5334000"/>
            <a:ext cx="1427480" cy="297180"/>
          </a:xfrm>
          <a:custGeom>
            <a:avLst/>
            <a:gdLst/>
            <a:ahLst/>
            <a:cxnLst/>
            <a:rect l="l" t="t" r="r" b="b"/>
            <a:pathLst>
              <a:path w="1427480" h="297179">
                <a:moveTo>
                  <a:pt x="0" y="49530"/>
                </a:moveTo>
                <a:lnTo>
                  <a:pt x="3887" y="30218"/>
                </a:lnTo>
                <a:lnTo>
                  <a:pt x="14490" y="14478"/>
                </a:lnTo>
                <a:lnTo>
                  <a:pt x="30218" y="3881"/>
                </a:lnTo>
                <a:lnTo>
                  <a:pt x="49479" y="0"/>
                </a:lnTo>
                <a:lnTo>
                  <a:pt x="1377695" y="0"/>
                </a:lnTo>
                <a:lnTo>
                  <a:pt x="1396934" y="3881"/>
                </a:lnTo>
                <a:lnTo>
                  <a:pt x="1412636" y="14478"/>
                </a:lnTo>
                <a:lnTo>
                  <a:pt x="1423219" y="30218"/>
                </a:lnTo>
                <a:lnTo>
                  <a:pt x="1427099" y="49530"/>
                </a:lnTo>
                <a:lnTo>
                  <a:pt x="1427099" y="247396"/>
                </a:lnTo>
                <a:lnTo>
                  <a:pt x="1423219" y="266649"/>
                </a:lnTo>
                <a:lnTo>
                  <a:pt x="1412636" y="282373"/>
                </a:lnTo>
                <a:lnTo>
                  <a:pt x="1396934" y="292974"/>
                </a:lnTo>
                <a:lnTo>
                  <a:pt x="1377695" y="296862"/>
                </a:lnTo>
                <a:lnTo>
                  <a:pt x="49479" y="296862"/>
                </a:lnTo>
                <a:lnTo>
                  <a:pt x="30218" y="292974"/>
                </a:lnTo>
                <a:lnTo>
                  <a:pt x="14490" y="282373"/>
                </a:lnTo>
                <a:lnTo>
                  <a:pt x="3887" y="266649"/>
                </a:lnTo>
                <a:lnTo>
                  <a:pt x="0" y="247396"/>
                </a:lnTo>
                <a:lnTo>
                  <a:pt x="0" y="4953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93007" y="5373751"/>
            <a:ext cx="14008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Candara"/>
                <a:cs typeface="Candara"/>
              </a:rPr>
              <a:t>Analysis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95600" y="34290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419100" y="0"/>
                </a:moveTo>
                <a:lnTo>
                  <a:pt x="4191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419100" y="57150"/>
                </a:lnTo>
                <a:lnTo>
                  <a:pt x="419100" y="76200"/>
                </a:lnTo>
                <a:lnTo>
                  <a:pt x="457200" y="38100"/>
                </a:lnTo>
                <a:lnTo>
                  <a:pt x="41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95600" y="34290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0" y="19050"/>
                </a:moveTo>
                <a:lnTo>
                  <a:pt x="419100" y="19050"/>
                </a:lnTo>
                <a:lnTo>
                  <a:pt x="419100" y="0"/>
                </a:lnTo>
                <a:lnTo>
                  <a:pt x="457200" y="38100"/>
                </a:lnTo>
                <a:lnTo>
                  <a:pt x="419100" y="76200"/>
                </a:lnTo>
                <a:lnTo>
                  <a:pt x="419100" y="57150"/>
                </a:lnTo>
                <a:lnTo>
                  <a:pt x="0" y="57150"/>
                </a:lnTo>
                <a:lnTo>
                  <a:pt x="0" y="190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72200" y="34290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419100" y="0"/>
                </a:moveTo>
                <a:lnTo>
                  <a:pt x="4191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419100" y="57150"/>
                </a:lnTo>
                <a:lnTo>
                  <a:pt x="419100" y="76200"/>
                </a:lnTo>
                <a:lnTo>
                  <a:pt x="457200" y="38100"/>
                </a:lnTo>
                <a:lnTo>
                  <a:pt x="41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72200" y="34290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0" y="19050"/>
                </a:moveTo>
                <a:lnTo>
                  <a:pt x="419100" y="19050"/>
                </a:lnTo>
                <a:lnTo>
                  <a:pt x="419100" y="0"/>
                </a:lnTo>
                <a:lnTo>
                  <a:pt x="457200" y="38100"/>
                </a:lnTo>
                <a:lnTo>
                  <a:pt x="419100" y="76200"/>
                </a:lnTo>
                <a:lnTo>
                  <a:pt x="419100" y="57150"/>
                </a:lnTo>
                <a:lnTo>
                  <a:pt x="0" y="57150"/>
                </a:lnTo>
                <a:lnTo>
                  <a:pt x="0" y="190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95600" y="42672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419100" y="0"/>
                </a:moveTo>
                <a:lnTo>
                  <a:pt x="4191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419100" y="57150"/>
                </a:lnTo>
                <a:lnTo>
                  <a:pt x="419100" y="76200"/>
                </a:lnTo>
                <a:lnTo>
                  <a:pt x="457200" y="38100"/>
                </a:lnTo>
                <a:lnTo>
                  <a:pt x="41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95600" y="42672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0" y="19050"/>
                </a:moveTo>
                <a:lnTo>
                  <a:pt x="419100" y="19050"/>
                </a:lnTo>
                <a:lnTo>
                  <a:pt x="419100" y="0"/>
                </a:lnTo>
                <a:lnTo>
                  <a:pt x="457200" y="38100"/>
                </a:lnTo>
                <a:lnTo>
                  <a:pt x="419100" y="76200"/>
                </a:lnTo>
                <a:lnTo>
                  <a:pt x="419100" y="57150"/>
                </a:lnTo>
                <a:lnTo>
                  <a:pt x="0" y="57150"/>
                </a:lnTo>
                <a:lnTo>
                  <a:pt x="0" y="190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72200" y="42672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419100" y="0"/>
                </a:moveTo>
                <a:lnTo>
                  <a:pt x="4191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419100" y="57150"/>
                </a:lnTo>
                <a:lnTo>
                  <a:pt x="419100" y="76200"/>
                </a:lnTo>
                <a:lnTo>
                  <a:pt x="457200" y="38100"/>
                </a:lnTo>
                <a:lnTo>
                  <a:pt x="41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72200" y="42672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0" y="19050"/>
                </a:moveTo>
                <a:lnTo>
                  <a:pt x="419100" y="19050"/>
                </a:lnTo>
                <a:lnTo>
                  <a:pt x="419100" y="0"/>
                </a:lnTo>
                <a:lnTo>
                  <a:pt x="457200" y="38100"/>
                </a:lnTo>
                <a:lnTo>
                  <a:pt x="419100" y="76200"/>
                </a:lnTo>
                <a:lnTo>
                  <a:pt x="419100" y="57150"/>
                </a:lnTo>
                <a:lnTo>
                  <a:pt x="0" y="57150"/>
                </a:lnTo>
                <a:lnTo>
                  <a:pt x="0" y="190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95600" y="51816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419100" y="0"/>
                </a:moveTo>
                <a:lnTo>
                  <a:pt x="4191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419100" y="57150"/>
                </a:lnTo>
                <a:lnTo>
                  <a:pt x="419100" y="76200"/>
                </a:lnTo>
                <a:lnTo>
                  <a:pt x="457200" y="38100"/>
                </a:lnTo>
                <a:lnTo>
                  <a:pt x="41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95600" y="51816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0" y="19050"/>
                </a:moveTo>
                <a:lnTo>
                  <a:pt x="419100" y="19050"/>
                </a:lnTo>
                <a:lnTo>
                  <a:pt x="419100" y="0"/>
                </a:lnTo>
                <a:lnTo>
                  <a:pt x="457200" y="38100"/>
                </a:lnTo>
                <a:lnTo>
                  <a:pt x="419100" y="76200"/>
                </a:lnTo>
                <a:lnTo>
                  <a:pt x="419100" y="57150"/>
                </a:lnTo>
                <a:lnTo>
                  <a:pt x="0" y="57150"/>
                </a:lnTo>
                <a:lnTo>
                  <a:pt x="0" y="190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72200" y="51816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419100" y="0"/>
                </a:moveTo>
                <a:lnTo>
                  <a:pt x="4191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419100" y="57150"/>
                </a:lnTo>
                <a:lnTo>
                  <a:pt x="419100" y="76200"/>
                </a:lnTo>
                <a:lnTo>
                  <a:pt x="457200" y="38100"/>
                </a:lnTo>
                <a:lnTo>
                  <a:pt x="41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72200" y="51816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0" y="19050"/>
                </a:moveTo>
                <a:lnTo>
                  <a:pt x="419100" y="19050"/>
                </a:lnTo>
                <a:lnTo>
                  <a:pt x="419100" y="0"/>
                </a:lnTo>
                <a:lnTo>
                  <a:pt x="457200" y="38100"/>
                </a:lnTo>
                <a:lnTo>
                  <a:pt x="419100" y="76200"/>
                </a:lnTo>
                <a:lnTo>
                  <a:pt x="419100" y="57150"/>
                </a:lnTo>
                <a:lnTo>
                  <a:pt x="0" y="57150"/>
                </a:lnTo>
                <a:lnTo>
                  <a:pt x="0" y="190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524250" y="5130546"/>
            <a:ext cx="875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rbel"/>
                <a:cs typeface="Corbel"/>
              </a:rPr>
              <a:t>Not</a:t>
            </a:r>
            <a:r>
              <a:rPr sz="1200" spc="-1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Analyzed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38</a:t>
            </a:fld>
            <a:endParaRPr spc="-5" dirty="0"/>
          </a:p>
        </p:txBody>
      </p:sp>
      <p:sp>
        <p:nvSpPr>
          <p:cNvPr id="63" name="object 63"/>
          <p:cNvSpPr txBox="1"/>
          <p:nvPr/>
        </p:nvSpPr>
        <p:spPr>
          <a:xfrm>
            <a:off x="6801357" y="5130546"/>
            <a:ext cx="875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rbel"/>
                <a:cs typeface="Corbel"/>
              </a:rPr>
              <a:t>Not</a:t>
            </a:r>
            <a:r>
              <a:rPr sz="1200" spc="-1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Analyzed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65397" y="4215841"/>
            <a:ext cx="1100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rbel"/>
                <a:cs typeface="Corbel"/>
              </a:rPr>
              <a:t>Lost </a:t>
            </a:r>
            <a:r>
              <a:rPr sz="1200" dirty="0">
                <a:latin typeface="Corbel"/>
                <a:cs typeface="Corbel"/>
              </a:rPr>
              <a:t>to </a:t>
            </a:r>
            <a:r>
              <a:rPr sz="1200" spc="-10" dirty="0">
                <a:latin typeface="Corbel"/>
                <a:cs typeface="Corbel"/>
              </a:rPr>
              <a:t>Follow</a:t>
            </a:r>
            <a:r>
              <a:rPr sz="1200" spc="-8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up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553205" y="3377565"/>
            <a:ext cx="97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rbel"/>
                <a:cs typeface="Corbel"/>
              </a:rPr>
              <a:t>Did </a:t>
            </a:r>
            <a:r>
              <a:rPr sz="1200" spc="-5" dirty="0">
                <a:latin typeface="Corbel"/>
                <a:cs typeface="Corbel"/>
              </a:rPr>
              <a:t>not</a:t>
            </a:r>
            <a:r>
              <a:rPr sz="1200" spc="-10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receive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830314" y="3377565"/>
            <a:ext cx="97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rbel"/>
                <a:cs typeface="Corbel"/>
              </a:rPr>
              <a:t>Did </a:t>
            </a:r>
            <a:r>
              <a:rPr sz="1200" spc="-5" dirty="0">
                <a:latin typeface="Corbel"/>
                <a:cs typeface="Corbel"/>
              </a:rPr>
              <a:t>not</a:t>
            </a:r>
            <a:r>
              <a:rPr sz="1200" spc="-10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receive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66306" y="4215841"/>
            <a:ext cx="1100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rbel"/>
                <a:cs typeface="Corbel"/>
              </a:rPr>
              <a:t>Lost </a:t>
            </a:r>
            <a:r>
              <a:rPr sz="1200" dirty="0">
                <a:latin typeface="Corbel"/>
                <a:cs typeface="Corbel"/>
              </a:rPr>
              <a:t>to </a:t>
            </a:r>
            <a:r>
              <a:rPr sz="1200" spc="-10" dirty="0">
                <a:latin typeface="Corbel"/>
                <a:cs typeface="Corbel"/>
              </a:rPr>
              <a:t>Follow</a:t>
            </a:r>
            <a:r>
              <a:rPr sz="1200" spc="-8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up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55089" y="6191503"/>
            <a:ext cx="520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CONSORT </a:t>
            </a:r>
            <a:r>
              <a:rPr sz="1800" dirty="0">
                <a:latin typeface="Corbel"/>
                <a:cs typeface="Corbel"/>
              </a:rPr>
              <a:t>- </a:t>
            </a:r>
            <a:r>
              <a:rPr sz="1800" spc="-5" dirty="0">
                <a:latin typeface="Corbel"/>
                <a:cs typeface="Corbel"/>
              </a:rPr>
              <a:t>Consolidated Standards of </a:t>
            </a:r>
            <a:r>
              <a:rPr sz="1800" spc="-10" dirty="0">
                <a:latin typeface="Corbel"/>
                <a:cs typeface="Corbel"/>
              </a:rPr>
              <a:t>Reporting</a:t>
            </a:r>
            <a:r>
              <a:rPr sz="1800" spc="-229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Trials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7460" y="109728"/>
            <a:ext cx="4067555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7232" y="109728"/>
            <a:ext cx="641604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04922" y="246329"/>
            <a:ext cx="35166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/>
              <a:t>BLINDING </a:t>
            </a:r>
            <a:r>
              <a:rPr sz="2800" spc="-5" dirty="0"/>
              <a:t>/</a:t>
            </a:r>
            <a:r>
              <a:rPr sz="2800" spc="335" dirty="0"/>
              <a:t> </a:t>
            </a:r>
            <a:r>
              <a:rPr sz="2800" spc="70" dirty="0"/>
              <a:t>MASKING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39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612140" y="917193"/>
            <a:ext cx="7463155" cy="50495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5600" marR="5080" indent="-343535" algn="just">
              <a:lnSpc>
                <a:spcPts val="1400"/>
              </a:lnSpc>
              <a:spcBef>
                <a:spcPts val="27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Blinding is defined as an experimental condition in which various groups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individuals involved with  the trial are withheld from the knowledge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treatments assigned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patients and corresponding  relevant information.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blinding is also known as masking by some research organizations such as  NIH.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1400"/>
              </a:lnSpc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purpose of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blinding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eliminate bias in subjective judgment due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knowledge of the treatment.  Although the concept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randomization is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prevent bias from a statistically sound assessment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 study drug, it does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not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guarantee that there will be no bias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caused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by subjective judgment in reporting,  evaluation, data processing, and statistical analysis due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knowledge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identity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 treatments. Since this subjective and judgmental bias is directly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or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indirectly related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treatment, it can  seriously distort statistical inference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on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the treatment effect. it is therefore imperative </a:t>
            </a:r>
            <a:r>
              <a:rPr sz="13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eliminate such  bias by blocking the identity of</a:t>
            </a:r>
            <a:r>
              <a:rPr sz="1300" spc="4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treatments.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17375D"/>
              </a:buClr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67945" indent="-343535" algn="just">
              <a:lnSpc>
                <a:spcPts val="1400"/>
              </a:lnSpc>
              <a:spcBef>
                <a:spcPts val="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Blinding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in clinical trials </a:t>
            </a:r>
            <a:r>
              <a:rPr sz="1300" spc="-10" dirty="0">
                <a:solidFill>
                  <a:srgbClr val="17375D"/>
                </a:solidFill>
                <a:latin typeface="Corbel"/>
                <a:cs typeface="Corbel"/>
              </a:rPr>
              <a:t>can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be classified into four types: open label, single blind, double blind, and triple  blind.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7375D"/>
              </a:buClr>
              <a:buFont typeface="Wingdings"/>
              <a:buChar char=""/>
            </a:pPr>
            <a:endParaRPr sz="12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spcBef>
                <a:spcPts val="5"/>
              </a:spcBef>
              <a:tabLst>
                <a:tab pos="645160" algn="l"/>
              </a:tabLst>
            </a:pPr>
            <a:r>
              <a:rPr sz="650" spc="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650" spc="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An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open-label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study is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clinical trial in which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no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blinding is</a:t>
            </a:r>
            <a:r>
              <a:rPr sz="1100" spc="-6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employed.</a:t>
            </a:r>
            <a:endParaRPr sz="11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spcBef>
                <a:spcPts val="5"/>
              </a:spcBef>
              <a:tabLst>
                <a:tab pos="645160" algn="l"/>
              </a:tabLst>
            </a:pPr>
            <a:r>
              <a:rPr sz="650" spc="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650" spc="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single-blind trial is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trial in which only the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patient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is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unaware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of his or her treatment</a:t>
            </a:r>
            <a:r>
              <a:rPr sz="1100" spc="-4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assignment.</a:t>
            </a:r>
            <a:endParaRPr sz="11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645160" marR="298450" indent="-283845">
              <a:lnSpc>
                <a:spcPts val="1190"/>
              </a:lnSpc>
              <a:tabLst>
                <a:tab pos="645160" algn="l"/>
              </a:tabLst>
            </a:pPr>
            <a:r>
              <a:rPr sz="650" spc="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650" spc="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double-blind trial is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trial in which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neither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patients nor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investigator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(study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centre) are aware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of patient’s 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treatment</a:t>
            </a:r>
            <a:r>
              <a:rPr sz="1100" spc="-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assignment.</a:t>
            </a:r>
            <a:endParaRPr sz="11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170815" indent="-283845">
              <a:lnSpc>
                <a:spcPts val="1190"/>
              </a:lnSpc>
              <a:tabLst>
                <a:tab pos="645160" algn="l"/>
              </a:tabLst>
            </a:pPr>
            <a:r>
              <a:rPr sz="650" spc="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650" spc="10" dirty="0">
                <a:solidFill>
                  <a:srgbClr val="17375D"/>
                </a:solidFill>
                <a:latin typeface="Times New Roman"/>
                <a:cs typeface="Times New Roman"/>
              </a:rPr>
              <a:t>	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addition to the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patient’s treatment assignment,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blindness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also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applies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concealment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of the overall results of  the</a:t>
            </a:r>
            <a:r>
              <a:rPr sz="110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100" spc="-5" dirty="0">
                <a:solidFill>
                  <a:srgbClr val="17375D"/>
                </a:solidFill>
                <a:latin typeface="Corbel"/>
                <a:cs typeface="Corbel"/>
              </a:rPr>
              <a:t>trial.</a:t>
            </a:r>
            <a:endParaRPr sz="11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355600" indent="-343535">
              <a:lnSpc>
                <a:spcPts val="1480"/>
              </a:lnSpc>
              <a:buSzPct val="80769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 triple-blind study with respect to blindness can provide the highest degree for the validity of</a:t>
            </a:r>
            <a:r>
              <a:rPr sz="1300" spc="204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a</a:t>
            </a:r>
            <a:endParaRPr sz="1300">
              <a:latin typeface="Corbel"/>
              <a:cs typeface="Corbel"/>
            </a:endParaRPr>
          </a:p>
          <a:p>
            <a:pPr marL="355600">
              <a:lnSpc>
                <a:spcPts val="1480"/>
              </a:lnSpc>
            </a:pP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controlled clinical</a:t>
            </a:r>
            <a:r>
              <a:rPr sz="1300" spc="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spc="-5" dirty="0">
                <a:solidFill>
                  <a:srgbClr val="17375D"/>
                </a:solidFill>
                <a:latin typeface="Corbel"/>
                <a:cs typeface="Corbel"/>
              </a:rPr>
              <a:t>trial.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429768"/>
            <a:ext cx="6864096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76059" y="42976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66419"/>
            <a:ext cx="6311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5" dirty="0"/>
              <a:t>WHAT </a:t>
            </a:r>
            <a:r>
              <a:rPr sz="2800" spc="15" dirty="0"/>
              <a:t>EXACTLY </a:t>
            </a:r>
            <a:r>
              <a:rPr sz="2800" spc="55" dirty="0"/>
              <a:t>ARE </a:t>
            </a:r>
            <a:r>
              <a:rPr sz="2800" spc="75" dirty="0"/>
              <a:t>CLINICAL</a:t>
            </a:r>
            <a:r>
              <a:rPr sz="2800" spc="-220" dirty="0"/>
              <a:t> </a:t>
            </a:r>
            <a:r>
              <a:rPr sz="2800" spc="75" dirty="0"/>
              <a:t>TRIALS?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502904" y="6476304"/>
            <a:ext cx="1187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6670">
                <a:lnSpc>
                  <a:spcPts val="1040"/>
                </a:lnSpc>
              </a:pPr>
              <a:t>4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1621282"/>
            <a:ext cx="6321425" cy="3828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85" indent="-343535" algn="just">
              <a:lnSpc>
                <a:spcPct val="100000"/>
              </a:lnSpc>
              <a:spcBef>
                <a:spcPts val="10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trials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scientific investigations that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examine and evaluate safety and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efficacy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different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therapies 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human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subjects. There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are various definitions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available as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different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individuals have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tried 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which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try to capture 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essence of  clinical trials at different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times,</a:t>
            </a:r>
            <a:r>
              <a:rPr sz="1400" spc="1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e.g.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645160" marR="5715" indent="-283845" algn="just">
              <a:lnSpc>
                <a:spcPct val="100000"/>
              </a:lnSpc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Meinert (1986)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indicates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that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trial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research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activity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that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involves  administration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test treatment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some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experimental unit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in order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to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evaluate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treatment.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6985" indent="-283845" algn="just">
              <a:lnSpc>
                <a:spcPct val="100000"/>
              </a:lnSpc>
            </a:pPr>
            <a:r>
              <a:rPr sz="850" spc="-1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850" spc="-1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Piantadosi (1997)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simply defined 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trial as an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experimental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testing </a:t>
            </a:r>
            <a:r>
              <a:rPr sz="1400" spc="-20" dirty="0">
                <a:solidFill>
                  <a:srgbClr val="17375D"/>
                </a:solidFill>
                <a:latin typeface="Corbel"/>
                <a:cs typeface="Corbel"/>
              </a:rPr>
              <a:t>of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medical treatment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human</a:t>
            </a:r>
            <a:r>
              <a:rPr sz="1400" spc="-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subject.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Code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Federal </a:t>
            </a: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Regulations </a:t>
            </a:r>
            <a:r>
              <a:rPr sz="1400" b="1" spc="-20" dirty="0">
                <a:solidFill>
                  <a:srgbClr val="17375D"/>
                </a:solidFill>
                <a:latin typeface="Corbel"/>
                <a:cs typeface="Corbel"/>
              </a:rPr>
              <a:t>(CFR)*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defines a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trial as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  investigation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 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that is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administered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or dispensed to, or used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involving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one  or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more human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subjects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(21 CFR</a:t>
            </a:r>
            <a:r>
              <a:rPr sz="1400" spc="-1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312.3)*.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spc="-5" dirty="0">
                <a:latin typeface="Corbel"/>
                <a:cs typeface="Corbel"/>
              </a:rPr>
              <a:t>Three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important </a:t>
            </a:r>
            <a:r>
              <a:rPr sz="1400" b="1" spc="-15" dirty="0">
                <a:solidFill>
                  <a:srgbClr val="17375D"/>
                </a:solidFill>
                <a:latin typeface="Corbel"/>
                <a:cs typeface="Corbel"/>
              </a:rPr>
              <a:t>key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words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b="1" spc="-10" dirty="0">
                <a:solidFill>
                  <a:srgbClr val="17375D"/>
                </a:solidFill>
                <a:latin typeface="Corbel"/>
                <a:cs typeface="Corbel"/>
              </a:rPr>
              <a:t>these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definitions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clinical trials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are </a:t>
            </a:r>
            <a:r>
              <a:rPr sz="1400" b="1" dirty="0">
                <a:latin typeface="Corbel"/>
                <a:cs typeface="Corbel"/>
              </a:rPr>
              <a:t> </a:t>
            </a:r>
            <a:r>
              <a:rPr sz="1400" b="1" spc="-5" dirty="0">
                <a:latin typeface="Corbel"/>
                <a:cs typeface="Corbel"/>
              </a:rPr>
              <a:t>experimental </a:t>
            </a:r>
            <a:r>
              <a:rPr sz="1400" b="1" dirty="0">
                <a:latin typeface="Corbel"/>
                <a:cs typeface="Corbel"/>
              </a:rPr>
              <a:t>unit, </a:t>
            </a:r>
            <a:r>
              <a:rPr sz="1400" b="1" spc="-5" dirty="0">
                <a:latin typeface="Corbel"/>
                <a:cs typeface="Corbel"/>
              </a:rPr>
              <a:t>treatment, </a:t>
            </a:r>
            <a:r>
              <a:rPr sz="1400" b="1" dirty="0">
                <a:latin typeface="Corbel"/>
                <a:cs typeface="Corbel"/>
              </a:rPr>
              <a:t>and </a:t>
            </a:r>
            <a:r>
              <a:rPr sz="1400" b="1" spc="-5" dirty="0">
                <a:latin typeface="Corbel"/>
                <a:cs typeface="Corbel"/>
              </a:rPr>
              <a:t>evaluation </a:t>
            </a:r>
            <a:r>
              <a:rPr sz="1400" b="1" dirty="0">
                <a:latin typeface="Corbel"/>
                <a:cs typeface="Corbel"/>
              </a:rPr>
              <a:t>of </a:t>
            </a:r>
            <a:r>
              <a:rPr sz="1400" b="1" spc="-5" dirty="0">
                <a:latin typeface="Corbel"/>
                <a:cs typeface="Corbel"/>
              </a:rPr>
              <a:t>the</a:t>
            </a:r>
            <a:r>
              <a:rPr sz="1400" b="1" spc="-135" dirty="0">
                <a:latin typeface="Corbel"/>
                <a:cs typeface="Corbel"/>
              </a:rPr>
              <a:t> </a:t>
            </a:r>
            <a:r>
              <a:rPr sz="1400" b="1" spc="-5" dirty="0">
                <a:latin typeface="Corbel"/>
                <a:cs typeface="Corbel"/>
              </a:rPr>
              <a:t>treatment.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5211" y="3147060"/>
            <a:ext cx="5759195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6736" y="3148583"/>
            <a:ext cx="5640323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2867" y="3148583"/>
            <a:ext cx="888491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6860" y="4003547"/>
            <a:ext cx="1807464" cy="551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8383" y="4005071"/>
            <a:ext cx="1752600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92020" y="3125632"/>
            <a:ext cx="4875530" cy="126174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4000" spc="-40" dirty="0">
                <a:solidFill>
                  <a:srgbClr val="17375D"/>
                </a:solidFill>
                <a:latin typeface="Corbel"/>
                <a:cs typeface="Corbel"/>
              </a:rPr>
              <a:t>DATA</a:t>
            </a:r>
            <a:r>
              <a:rPr sz="4000" spc="14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4000" spc="75" dirty="0">
                <a:solidFill>
                  <a:srgbClr val="17375D"/>
                </a:solidFill>
                <a:latin typeface="Corbel"/>
                <a:cs typeface="Corbel"/>
              </a:rPr>
              <a:t>MANAGEMENT</a:t>
            </a:r>
            <a:endParaRPr sz="4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b="1" dirty="0">
                <a:solidFill>
                  <a:srgbClr val="17375D"/>
                </a:solidFill>
                <a:latin typeface="Corbel"/>
                <a:cs typeface="Corbel"/>
              </a:rPr>
              <a:t>ESSENTIALS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80944" y="4005071"/>
            <a:ext cx="371856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531" y="71627"/>
            <a:ext cx="572719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5940" y="71627"/>
            <a:ext cx="687324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45479" y="71627"/>
            <a:ext cx="629412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7108" y="71627"/>
            <a:ext cx="2343912" cy="87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3235" y="71627"/>
            <a:ext cx="641603" cy="877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3638" y="208279"/>
            <a:ext cx="7167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/>
              <a:t>CLINICAL </a:t>
            </a:r>
            <a:r>
              <a:rPr sz="2800" spc="-15" dirty="0"/>
              <a:t>DATA </a:t>
            </a:r>
            <a:r>
              <a:rPr sz="2800" spc="75" dirty="0"/>
              <a:t>MANAGEMENT </a:t>
            </a:r>
            <a:r>
              <a:rPr sz="2800" spc="-5" dirty="0"/>
              <a:t>-</a:t>
            </a:r>
            <a:r>
              <a:rPr sz="2800" spc="145" dirty="0"/>
              <a:t> </a:t>
            </a:r>
            <a:r>
              <a:rPr sz="2800" spc="70" dirty="0"/>
              <a:t>OVERVIEW</a:t>
            </a:r>
            <a:endParaRPr sz="28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41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459740" y="901954"/>
            <a:ext cx="7997825" cy="53498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5600" marR="5715" indent="-342900" algn="just">
              <a:lnSpc>
                <a:spcPts val="1250"/>
              </a:lnSpc>
              <a:spcBef>
                <a:spcPts val="395"/>
              </a:spcBef>
              <a:buSzPct val="80769"/>
              <a:buFont typeface="Wingdings"/>
              <a:buChar char=""/>
              <a:tabLst>
                <a:tab pos="355600" algn="l"/>
              </a:tabLst>
            </a:pPr>
            <a:r>
              <a:rPr sz="1300" spc="-10" dirty="0">
                <a:latin typeface="Corbel"/>
                <a:cs typeface="Corbel"/>
              </a:rPr>
              <a:t>CDM (Clinical </a:t>
            </a:r>
            <a:r>
              <a:rPr sz="1300" spc="-5" dirty="0">
                <a:latin typeface="Corbel"/>
                <a:cs typeface="Corbel"/>
              </a:rPr>
              <a:t>Data Management) is an integral part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the clinical trial process, which ensures the </a:t>
            </a:r>
            <a:r>
              <a:rPr sz="1300" spc="-10" dirty="0">
                <a:latin typeface="Corbel"/>
                <a:cs typeface="Corbel"/>
              </a:rPr>
              <a:t>validity,  quality, </a:t>
            </a:r>
            <a:r>
              <a:rPr sz="1300" spc="-5" dirty="0">
                <a:latin typeface="Corbel"/>
                <a:cs typeface="Corbel"/>
              </a:rPr>
              <a:t>and integrity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data collected from trial subjects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a database system. </a:t>
            </a:r>
            <a:r>
              <a:rPr sz="1300" spc="-10" dirty="0">
                <a:latin typeface="Corbel"/>
                <a:cs typeface="Corbel"/>
              </a:rPr>
              <a:t>CDM </a:t>
            </a:r>
            <a:r>
              <a:rPr sz="1300" spc="-5" dirty="0">
                <a:latin typeface="Corbel"/>
                <a:cs typeface="Corbel"/>
              </a:rPr>
              <a:t>delivers a clean and high-  quality database for statistical analysis and consequently enables clinical scientists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draw conclusions  regarding the effectiveness, </a:t>
            </a:r>
            <a:r>
              <a:rPr sz="1300" spc="-10" dirty="0">
                <a:latin typeface="Corbel"/>
                <a:cs typeface="Corbel"/>
              </a:rPr>
              <a:t>safety, </a:t>
            </a:r>
            <a:r>
              <a:rPr sz="1300" spc="-5" dirty="0">
                <a:latin typeface="Corbel"/>
                <a:cs typeface="Corbel"/>
              </a:rPr>
              <a:t>and clinical benefit / risk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the drug product under</a:t>
            </a:r>
            <a:r>
              <a:rPr sz="1300" spc="3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investigation.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"/>
            </a:pPr>
            <a:endParaRPr sz="1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80769"/>
              <a:buFont typeface="Wingdings"/>
              <a:buChar char=""/>
              <a:tabLst>
                <a:tab pos="354965" algn="l"/>
                <a:tab pos="355600" algn="l"/>
              </a:tabLst>
            </a:pPr>
            <a:r>
              <a:rPr sz="1300" spc="-10" dirty="0">
                <a:latin typeface="Corbel"/>
                <a:cs typeface="Corbel"/>
              </a:rPr>
              <a:t>The CDM </a:t>
            </a:r>
            <a:r>
              <a:rPr sz="1300" spc="-5" dirty="0">
                <a:latin typeface="Corbel"/>
                <a:cs typeface="Corbel"/>
              </a:rPr>
              <a:t>process</a:t>
            </a:r>
            <a:r>
              <a:rPr sz="1300" spc="-1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includes: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Wingdings"/>
              <a:buChar char=""/>
            </a:pPr>
            <a:endParaRPr sz="115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  <a:tabLst>
                <a:tab pos="673735" algn="l"/>
              </a:tabLst>
            </a:pPr>
            <a:r>
              <a:rPr sz="650" spc="10" dirty="0">
                <a:latin typeface="Wingdings"/>
                <a:cs typeface="Wingdings"/>
              </a:rPr>
              <a:t></a:t>
            </a:r>
            <a:r>
              <a:rPr sz="650" spc="10" dirty="0">
                <a:latin typeface="Times New Roman"/>
                <a:cs typeface="Times New Roman"/>
              </a:rPr>
              <a:t>	</a:t>
            </a:r>
            <a:r>
              <a:rPr sz="1200" b="1" spc="-10" dirty="0">
                <a:latin typeface="Corbel"/>
                <a:cs typeface="Corbel"/>
              </a:rPr>
              <a:t>Case Report </a:t>
            </a:r>
            <a:r>
              <a:rPr sz="1200" b="1" spc="-5" dirty="0">
                <a:latin typeface="Corbel"/>
                <a:cs typeface="Corbel"/>
              </a:rPr>
              <a:t>Form </a:t>
            </a:r>
            <a:r>
              <a:rPr sz="1200" b="1" spc="-15" dirty="0">
                <a:latin typeface="Corbel"/>
                <a:cs typeface="Corbel"/>
              </a:rPr>
              <a:t>(CRF)</a:t>
            </a:r>
            <a:r>
              <a:rPr sz="1200" b="1" spc="2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development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Corbel"/>
                <a:cs typeface="Corbel"/>
              </a:rPr>
              <a:t>Database development and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validation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  <a:spcBef>
                <a:spcPts val="5"/>
              </a:spcBef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Corbel"/>
                <a:cs typeface="Corbel"/>
              </a:rPr>
              <a:t>Data </a:t>
            </a:r>
            <a:r>
              <a:rPr sz="1200" spc="-10" dirty="0">
                <a:latin typeface="Corbel"/>
                <a:cs typeface="Corbel"/>
              </a:rPr>
              <a:t>entry, query, </a:t>
            </a:r>
            <a:r>
              <a:rPr sz="1200" dirty="0">
                <a:latin typeface="Corbel"/>
                <a:cs typeface="Corbel"/>
              </a:rPr>
              <a:t>and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correction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Corbel"/>
                <a:cs typeface="Corbel"/>
              </a:rPr>
              <a:t>Data quality</a:t>
            </a:r>
            <a:r>
              <a:rPr sz="1200" spc="-3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assurance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Corbel"/>
                <a:cs typeface="Corbel"/>
              </a:rPr>
              <a:t>Data </a:t>
            </a:r>
            <a:r>
              <a:rPr sz="1200" spc="-5" dirty="0">
                <a:latin typeface="Corbel"/>
                <a:cs typeface="Corbel"/>
              </a:rPr>
              <a:t>lock, archive, </a:t>
            </a:r>
            <a:r>
              <a:rPr sz="1200" dirty="0">
                <a:latin typeface="Corbel"/>
                <a:cs typeface="Corbel"/>
              </a:rPr>
              <a:t>and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transfer.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80769"/>
              <a:buFont typeface="Wingdings"/>
              <a:buChar char=""/>
              <a:tabLst>
                <a:tab pos="354965" algn="l"/>
                <a:tab pos="355600" algn="l"/>
              </a:tabLst>
            </a:pPr>
            <a:r>
              <a:rPr sz="1300" spc="-10" dirty="0">
                <a:latin typeface="Corbel"/>
                <a:cs typeface="Corbel"/>
              </a:rPr>
              <a:t>The CDM </a:t>
            </a:r>
            <a:r>
              <a:rPr sz="1300" spc="-5" dirty="0">
                <a:latin typeface="Corbel"/>
                <a:cs typeface="Corbel"/>
              </a:rPr>
              <a:t>process </a:t>
            </a:r>
            <a:r>
              <a:rPr sz="1300" spc="-10" dirty="0">
                <a:latin typeface="Corbel"/>
                <a:cs typeface="Corbel"/>
              </a:rPr>
              <a:t>may </a:t>
            </a:r>
            <a:r>
              <a:rPr sz="1300" spc="-5" dirty="0">
                <a:latin typeface="Corbel"/>
                <a:cs typeface="Corbel"/>
              </a:rPr>
              <a:t>encounter the following obstacles during the</a:t>
            </a:r>
            <a:r>
              <a:rPr sz="1300" spc="8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trial: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645160" marR="283210" indent="-283845">
              <a:lnSpc>
                <a:spcPts val="1150"/>
              </a:lnSpc>
              <a:spcBef>
                <a:spcPts val="5"/>
              </a:spcBef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Corbel"/>
                <a:cs typeface="Corbel"/>
              </a:rPr>
              <a:t>CDM process </a:t>
            </a:r>
            <a:r>
              <a:rPr sz="1200" dirty="0">
                <a:latin typeface="Corbel"/>
                <a:cs typeface="Corbel"/>
              </a:rPr>
              <a:t>may fails </a:t>
            </a:r>
            <a:r>
              <a:rPr sz="1200" spc="-5" dirty="0">
                <a:latin typeface="Corbel"/>
                <a:cs typeface="Corbel"/>
              </a:rPr>
              <a:t>to collect </a:t>
            </a:r>
            <a:r>
              <a:rPr sz="1200" dirty="0">
                <a:latin typeface="Corbel"/>
                <a:cs typeface="Corbel"/>
              </a:rPr>
              <a:t>useful </a:t>
            </a:r>
            <a:r>
              <a:rPr sz="1200" spc="-5" dirty="0">
                <a:latin typeface="Corbel"/>
                <a:cs typeface="Corbel"/>
              </a:rPr>
              <a:t>information </a:t>
            </a:r>
            <a:r>
              <a:rPr sz="1200" dirty="0">
                <a:latin typeface="Corbel"/>
                <a:cs typeface="Corbel"/>
              </a:rPr>
              <a:t>for </a:t>
            </a:r>
            <a:r>
              <a:rPr sz="1200" spc="-5" dirty="0">
                <a:latin typeface="Corbel"/>
                <a:cs typeface="Corbel"/>
              </a:rPr>
              <a:t>addressing the scientific/clinical questions that the clinical  </a:t>
            </a:r>
            <a:r>
              <a:rPr sz="1200" dirty="0">
                <a:latin typeface="Corbel"/>
                <a:cs typeface="Corbel"/>
              </a:rPr>
              <a:t>trial intends </a:t>
            </a:r>
            <a:r>
              <a:rPr sz="1200" spc="-5" dirty="0">
                <a:latin typeface="Corbel"/>
                <a:cs typeface="Corbel"/>
              </a:rPr>
              <a:t>to</a:t>
            </a:r>
            <a:r>
              <a:rPr sz="1200" spc="-6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answer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Corbel"/>
                <a:cs typeface="Corbel"/>
              </a:rPr>
              <a:t>CDM process </a:t>
            </a:r>
            <a:r>
              <a:rPr sz="1200" dirty="0">
                <a:latin typeface="Corbel"/>
                <a:cs typeface="Corbel"/>
              </a:rPr>
              <a:t>may </a:t>
            </a:r>
            <a:r>
              <a:rPr sz="1200" spc="-5" dirty="0">
                <a:latin typeface="Corbel"/>
                <a:cs typeface="Corbel"/>
              </a:rPr>
              <a:t>collect information that </a:t>
            </a:r>
            <a:r>
              <a:rPr sz="1200" dirty="0">
                <a:latin typeface="Corbel"/>
                <a:cs typeface="Corbel"/>
              </a:rPr>
              <a:t>is irrelevant </a:t>
            </a:r>
            <a:r>
              <a:rPr sz="1200" spc="-5" dirty="0">
                <a:latin typeface="Corbel"/>
                <a:cs typeface="Corbel"/>
              </a:rPr>
              <a:t>to the study objectives of the clinical</a:t>
            </a:r>
            <a:r>
              <a:rPr sz="1200" spc="-11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trials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289560" indent="-283845">
              <a:lnSpc>
                <a:spcPts val="115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Corbel"/>
                <a:cs typeface="Corbel"/>
              </a:rPr>
              <a:t>The quality of the collected </a:t>
            </a:r>
            <a:r>
              <a:rPr sz="1200" dirty="0">
                <a:latin typeface="Corbel"/>
                <a:cs typeface="Corbel"/>
              </a:rPr>
              <a:t>data may be </a:t>
            </a:r>
            <a:r>
              <a:rPr sz="1200" spc="-5" dirty="0">
                <a:latin typeface="Corbel"/>
                <a:cs typeface="Corbel"/>
              </a:rPr>
              <a:t>poor with missing values and/or inconsistencies across case </a:t>
            </a:r>
            <a:r>
              <a:rPr sz="1200" dirty="0">
                <a:latin typeface="Corbel"/>
                <a:cs typeface="Corbel"/>
              </a:rPr>
              <a:t>report forms  </a:t>
            </a:r>
            <a:r>
              <a:rPr sz="1200" spc="-5" dirty="0">
                <a:latin typeface="Corbel"/>
                <a:cs typeface="Corbel"/>
              </a:rPr>
              <a:t>and/or study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sites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1250"/>
              </a:lnSpc>
              <a:spcBef>
                <a:spcPts val="5"/>
              </a:spcBef>
              <a:buSzPct val="80769"/>
              <a:buFont typeface="Wingdings"/>
              <a:buChar char=""/>
              <a:tabLst>
                <a:tab pos="355600" algn="l"/>
              </a:tabLst>
            </a:pPr>
            <a:r>
              <a:rPr sz="1300" spc="-45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overcome these obstacles, the implementation of good data management practice </a:t>
            </a:r>
            <a:r>
              <a:rPr sz="1300" spc="-15" dirty="0">
                <a:latin typeface="Corbel"/>
                <a:cs typeface="Corbel"/>
              </a:rPr>
              <a:t>(GDMP) </a:t>
            </a:r>
            <a:r>
              <a:rPr sz="1300" spc="-5" dirty="0">
                <a:latin typeface="Corbel"/>
                <a:cs typeface="Corbel"/>
              </a:rPr>
              <a:t>is </a:t>
            </a:r>
            <a:r>
              <a:rPr sz="1300" spc="-10" dirty="0">
                <a:latin typeface="Corbel"/>
                <a:cs typeface="Corbel"/>
              </a:rPr>
              <a:t>necessary.  GDMP </a:t>
            </a:r>
            <a:r>
              <a:rPr sz="1300" spc="-5" dirty="0">
                <a:latin typeface="Corbel"/>
                <a:cs typeface="Corbel"/>
              </a:rPr>
              <a:t>is a set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standards/procedures for assurance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the </a:t>
            </a:r>
            <a:r>
              <a:rPr sz="1300" spc="-10" dirty="0">
                <a:latin typeface="Corbel"/>
                <a:cs typeface="Corbel"/>
              </a:rPr>
              <a:t>validity, quality, </a:t>
            </a:r>
            <a:r>
              <a:rPr sz="1300" spc="-5" dirty="0">
                <a:latin typeface="Corbel"/>
                <a:cs typeface="Corbel"/>
              </a:rPr>
              <a:t>and integrity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clinical data  collected from trial subjects </a:t>
            </a:r>
            <a:r>
              <a:rPr sz="1300" spc="-1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a database system. </a:t>
            </a:r>
            <a:r>
              <a:rPr sz="1300" b="1" spc="-10" dirty="0">
                <a:latin typeface="Corbel"/>
                <a:cs typeface="Corbel"/>
              </a:rPr>
              <a:t>GDMP takes </a:t>
            </a:r>
            <a:r>
              <a:rPr sz="1300" b="1" spc="-5" dirty="0">
                <a:latin typeface="Corbel"/>
                <a:cs typeface="Corbel"/>
              </a:rPr>
              <a:t>guidance from the ICH-GCP </a:t>
            </a:r>
            <a:r>
              <a:rPr sz="1300" b="1" dirty="0">
                <a:latin typeface="Corbel"/>
                <a:cs typeface="Corbel"/>
              </a:rPr>
              <a:t>and </a:t>
            </a:r>
            <a:r>
              <a:rPr sz="1300" b="1" spc="-5" dirty="0">
                <a:latin typeface="Corbel"/>
                <a:cs typeface="Corbel"/>
              </a:rPr>
              <a:t>21 CFR  regulations.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900" y="71627"/>
            <a:ext cx="7313676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79792" y="71627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1006" y="208279"/>
            <a:ext cx="6762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/>
              <a:t>DEVELOPMENT </a:t>
            </a:r>
            <a:r>
              <a:rPr sz="2800" spc="40" dirty="0"/>
              <a:t>OF </a:t>
            </a:r>
            <a:r>
              <a:rPr sz="2800" spc="65" dirty="0"/>
              <a:t>CASE </a:t>
            </a:r>
            <a:r>
              <a:rPr sz="2800" spc="70" dirty="0"/>
              <a:t>REPORT</a:t>
            </a:r>
            <a:r>
              <a:rPr sz="2800" spc="465" dirty="0"/>
              <a:t> </a:t>
            </a:r>
            <a:r>
              <a:rPr sz="2800" spc="70" dirty="0"/>
              <a:t>FORMS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42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535940" y="1011682"/>
            <a:ext cx="7539990" cy="5124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latin typeface="Corbel"/>
                <a:cs typeface="Corbel"/>
              </a:rPr>
              <a:t>The </a:t>
            </a:r>
            <a:r>
              <a:rPr sz="1400" dirty="0">
                <a:latin typeface="Corbel"/>
                <a:cs typeface="Corbel"/>
              </a:rPr>
              <a:t>CDM </a:t>
            </a:r>
            <a:r>
              <a:rPr sz="1400" spc="-5" dirty="0">
                <a:latin typeface="Corbel"/>
                <a:cs typeface="Corbel"/>
              </a:rPr>
              <a:t>process </a:t>
            </a:r>
            <a:r>
              <a:rPr sz="1400" dirty="0">
                <a:latin typeface="Corbel"/>
                <a:cs typeface="Corbel"/>
              </a:rPr>
              <a:t>begins </a:t>
            </a:r>
            <a:r>
              <a:rPr sz="1400" spc="-5" dirty="0">
                <a:latin typeface="Corbel"/>
                <a:cs typeface="Corbel"/>
              </a:rPr>
              <a:t>with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development of case report form </a:t>
            </a:r>
            <a:r>
              <a:rPr sz="1400" spc="-15" dirty="0">
                <a:latin typeface="Corbel"/>
                <a:cs typeface="Corbel"/>
              </a:rPr>
              <a:t>(CRF), </a:t>
            </a:r>
            <a:r>
              <a:rPr sz="1400" dirty="0">
                <a:latin typeface="Corbel"/>
                <a:cs typeface="Corbel"/>
              </a:rPr>
              <a:t>which </a:t>
            </a:r>
            <a:r>
              <a:rPr sz="1400" spc="-5" dirty="0">
                <a:latin typeface="Corbel"/>
                <a:cs typeface="Corbel"/>
              </a:rPr>
              <a:t>takes place at an  </a:t>
            </a:r>
            <a:r>
              <a:rPr sz="1400" dirty="0">
                <a:latin typeface="Corbel"/>
                <a:cs typeface="Corbel"/>
              </a:rPr>
              <a:t>early </a:t>
            </a:r>
            <a:r>
              <a:rPr sz="1400" spc="-5" dirty="0">
                <a:latin typeface="Corbel"/>
                <a:cs typeface="Corbel"/>
              </a:rPr>
              <a:t>stage of protocol development. The CRF should </a:t>
            </a:r>
            <a:r>
              <a:rPr sz="1400" dirty="0">
                <a:latin typeface="Corbel"/>
                <a:cs typeface="Corbel"/>
              </a:rPr>
              <a:t>be </a:t>
            </a:r>
            <a:r>
              <a:rPr sz="1400" spc="-5" dirty="0">
                <a:latin typeface="Corbel"/>
                <a:cs typeface="Corbel"/>
              </a:rPr>
              <a:t>designed </a:t>
            </a:r>
            <a:r>
              <a:rPr sz="1400" dirty="0">
                <a:latin typeface="Corbel"/>
                <a:cs typeface="Corbel"/>
              </a:rPr>
              <a:t>to </a:t>
            </a:r>
            <a:r>
              <a:rPr sz="1400" spc="-5" dirty="0">
                <a:latin typeface="Corbel"/>
                <a:cs typeface="Corbel"/>
              </a:rPr>
              <a:t>capture </a:t>
            </a:r>
            <a:r>
              <a:rPr sz="1400" dirty="0">
                <a:latin typeface="Corbel"/>
                <a:cs typeface="Corbel"/>
              </a:rPr>
              <a:t>correct </a:t>
            </a:r>
            <a:r>
              <a:rPr sz="1400" spc="-5" dirty="0">
                <a:latin typeface="Corbel"/>
                <a:cs typeface="Corbel"/>
              </a:rPr>
              <a:t>information  in an effective </a:t>
            </a:r>
            <a:r>
              <a:rPr sz="1400" spc="-20" dirty="0">
                <a:latin typeface="Corbel"/>
                <a:cs typeface="Corbel"/>
              </a:rPr>
              <a:t>way. </a:t>
            </a:r>
            <a:r>
              <a:rPr sz="1400" spc="-5" dirty="0">
                <a:latin typeface="Corbel"/>
                <a:cs typeface="Corbel"/>
              </a:rPr>
              <a:t>The CRF process </a:t>
            </a:r>
            <a:r>
              <a:rPr sz="1400" dirty="0">
                <a:latin typeface="Corbel"/>
                <a:cs typeface="Corbel"/>
              </a:rPr>
              <a:t>includes </a:t>
            </a:r>
            <a:r>
              <a:rPr sz="1400" spc="-5" dirty="0">
                <a:latin typeface="Corbel"/>
                <a:cs typeface="Corbel"/>
              </a:rPr>
              <a:t>procedures </a:t>
            </a:r>
            <a:r>
              <a:rPr sz="1400" dirty="0">
                <a:latin typeface="Corbel"/>
                <a:cs typeface="Corbel"/>
              </a:rPr>
              <a:t>for </a:t>
            </a:r>
            <a:r>
              <a:rPr sz="1400" spc="-5" dirty="0">
                <a:latin typeface="Corbel"/>
                <a:cs typeface="Corbel"/>
              </a:rPr>
              <a:t>handling CRFs and CRF flow and  tracking, which is </a:t>
            </a:r>
            <a:r>
              <a:rPr sz="1400" dirty="0">
                <a:latin typeface="Corbel"/>
                <a:cs typeface="Corbel"/>
              </a:rPr>
              <a:t>an </a:t>
            </a:r>
            <a:r>
              <a:rPr sz="1400" spc="-5" dirty="0">
                <a:latin typeface="Corbel"/>
                <a:cs typeface="Corbel"/>
              </a:rPr>
              <a:t>important factor </a:t>
            </a:r>
            <a:r>
              <a:rPr sz="1400" dirty="0">
                <a:latin typeface="Corbel"/>
                <a:cs typeface="Corbel"/>
              </a:rPr>
              <a:t>for </a:t>
            </a:r>
            <a:r>
              <a:rPr sz="1400" spc="-5" dirty="0">
                <a:latin typeface="Corbel"/>
                <a:cs typeface="Corbel"/>
              </a:rPr>
              <a:t>the </a:t>
            </a:r>
            <a:r>
              <a:rPr sz="1400" spc="-10" dirty="0">
                <a:latin typeface="Corbel"/>
                <a:cs typeface="Corbel"/>
              </a:rPr>
              <a:t>success </a:t>
            </a:r>
            <a:r>
              <a:rPr sz="1400" spc="-5" dirty="0">
                <a:latin typeface="Corbel"/>
                <a:cs typeface="Corbel"/>
              </a:rPr>
              <a:t>of the </a:t>
            </a:r>
            <a:r>
              <a:rPr sz="1400" dirty="0">
                <a:latin typeface="Corbel"/>
                <a:cs typeface="Corbel"/>
              </a:rPr>
              <a:t>CDM </a:t>
            </a:r>
            <a:r>
              <a:rPr sz="1400" spc="-5" dirty="0">
                <a:latin typeface="Corbel"/>
                <a:cs typeface="Corbel"/>
              </a:rPr>
              <a:t>process. </a:t>
            </a:r>
            <a:r>
              <a:rPr sz="1400" dirty="0">
                <a:latin typeface="Corbel"/>
                <a:cs typeface="Corbel"/>
              </a:rPr>
              <a:t>The individual </a:t>
            </a:r>
            <a:r>
              <a:rPr sz="1400" spc="-5" dirty="0">
                <a:latin typeface="Corbel"/>
                <a:cs typeface="Corbel"/>
              </a:rPr>
              <a:t>protocol  will have </a:t>
            </a:r>
            <a:r>
              <a:rPr sz="1400" dirty="0">
                <a:latin typeface="Corbel"/>
                <a:cs typeface="Corbel"/>
              </a:rPr>
              <a:t>its </a:t>
            </a:r>
            <a:r>
              <a:rPr sz="1400" spc="-5" dirty="0">
                <a:latin typeface="Corbel"/>
                <a:cs typeface="Corbel"/>
              </a:rPr>
              <a:t>own custom </a:t>
            </a:r>
            <a:r>
              <a:rPr sz="1400" dirty="0">
                <a:latin typeface="Corbel"/>
                <a:cs typeface="Corbel"/>
              </a:rPr>
              <a:t>made </a:t>
            </a:r>
            <a:r>
              <a:rPr sz="1400" spc="-5" dirty="0">
                <a:latin typeface="Corbel"/>
                <a:cs typeface="Corbel"/>
              </a:rPr>
              <a:t>CRF </a:t>
            </a:r>
            <a:r>
              <a:rPr sz="1400" dirty="0">
                <a:latin typeface="Corbel"/>
                <a:cs typeface="Corbel"/>
              </a:rPr>
              <a:t>to </a:t>
            </a:r>
            <a:r>
              <a:rPr sz="1400" spc="-5" dirty="0">
                <a:latin typeface="Corbel"/>
                <a:cs typeface="Corbel"/>
              </a:rPr>
              <a:t>suit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requirements, </a:t>
            </a:r>
            <a:r>
              <a:rPr sz="1400" dirty="0">
                <a:latin typeface="Corbel"/>
                <a:cs typeface="Corbel"/>
              </a:rPr>
              <a:t>but the </a:t>
            </a:r>
            <a:r>
              <a:rPr sz="1400" spc="-5" dirty="0">
                <a:latin typeface="Corbel"/>
                <a:cs typeface="Corbel"/>
              </a:rPr>
              <a:t>basic principles are </a:t>
            </a:r>
            <a:r>
              <a:rPr sz="1400" dirty="0">
                <a:latin typeface="Corbel"/>
                <a:cs typeface="Corbel"/>
              </a:rPr>
              <a:t>the</a:t>
            </a:r>
            <a:r>
              <a:rPr sz="1400" spc="-1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same.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10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latin typeface="Corbel"/>
                <a:cs typeface="Corbel"/>
              </a:rPr>
              <a:t>Madison </a:t>
            </a:r>
            <a:r>
              <a:rPr sz="1400" dirty="0">
                <a:latin typeface="Corbel"/>
                <a:cs typeface="Corbel"/>
              </a:rPr>
              <a:t>and </a:t>
            </a:r>
            <a:r>
              <a:rPr sz="1400" spc="-5" dirty="0">
                <a:latin typeface="Corbel"/>
                <a:cs typeface="Corbel"/>
              </a:rPr>
              <a:t>Plaunt </a:t>
            </a:r>
            <a:r>
              <a:rPr sz="1400" spc="-10" dirty="0">
                <a:latin typeface="Corbel"/>
                <a:cs typeface="Corbel"/>
              </a:rPr>
              <a:t>(2003) </a:t>
            </a:r>
            <a:r>
              <a:rPr sz="1400" dirty="0">
                <a:latin typeface="Corbel"/>
                <a:cs typeface="Corbel"/>
              </a:rPr>
              <a:t>recommended </a:t>
            </a:r>
            <a:r>
              <a:rPr sz="1400" spc="-5" dirty="0">
                <a:latin typeface="Corbel"/>
                <a:cs typeface="Corbel"/>
              </a:rPr>
              <a:t>that </a:t>
            </a:r>
            <a:r>
              <a:rPr sz="1400" dirty="0">
                <a:latin typeface="Corbel"/>
                <a:cs typeface="Corbel"/>
              </a:rPr>
              <a:t>the following </a:t>
            </a:r>
            <a:r>
              <a:rPr sz="1400" spc="-5" dirty="0">
                <a:latin typeface="Corbel"/>
                <a:cs typeface="Corbel"/>
              </a:rPr>
              <a:t>principles </a:t>
            </a:r>
            <a:r>
              <a:rPr sz="1400" dirty="0">
                <a:latin typeface="Corbel"/>
                <a:cs typeface="Corbel"/>
              </a:rPr>
              <a:t>be </a:t>
            </a:r>
            <a:r>
              <a:rPr sz="1400" spc="-5" dirty="0">
                <a:latin typeface="Corbel"/>
                <a:cs typeface="Corbel"/>
              </a:rPr>
              <a:t>considered when  </a:t>
            </a:r>
            <a:r>
              <a:rPr sz="1400" dirty="0">
                <a:latin typeface="Corbel"/>
                <a:cs typeface="Corbel"/>
              </a:rPr>
              <a:t>designing </a:t>
            </a:r>
            <a:r>
              <a:rPr sz="1400" spc="-5" dirty="0">
                <a:latin typeface="Corbel"/>
                <a:cs typeface="Corbel"/>
              </a:rPr>
              <a:t>CRFs for an </a:t>
            </a:r>
            <a:r>
              <a:rPr sz="1400" dirty="0">
                <a:latin typeface="Corbel"/>
                <a:cs typeface="Corbel"/>
              </a:rPr>
              <a:t>intended </a:t>
            </a:r>
            <a:r>
              <a:rPr sz="1400" spc="-5" dirty="0">
                <a:latin typeface="Corbel"/>
                <a:cs typeface="Corbel"/>
              </a:rPr>
              <a:t>clinical</a:t>
            </a:r>
            <a:r>
              <a:rPr sz="1400" spc="-14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trial: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66115" algn="l"/>
              </a:tabLst>
            </a:pPr>
            <a:r>
              <a:rPr sz="750" spc="30" dirty="0">
                <a:latin typeface="Wingdings"/>
                <a:cs typeface="Wingdings"/>
              </a:rPr>
              <a:t></a:t>
            </a:r>
            <a:r>
              <a:rPr sz="750" spc="3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CRF should be designed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capture all data required per the study</a:t>
            </a:r>
            <a:r>
              <a:rPr sz="1300" spc="13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protocol,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50" spc="30" dirty="0">
                <a:latin typeface="Wingdings"/>
                <a:cs typeface="Wingdings"/>
              </a:rPr>
              <a:t></a:t>
            </a:r>
            <a:r>
              <a:rPr sz="750" spc="30" dirty="0">
                <a:latin typeface="Times New Roman"/>
                <a:cs typeface="Times New Roman"/>
              </a:rPr>
              <a:t>	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CRF should be designed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10" dirty="0">
                <a:latin typeface="Corbel"/>
                <a:cs typeface="Corbel"/>
              </a:rPr>
              <a:t>collect </a:t>
            </a:r>
            <a:r>
              <a:rPr sz="1300" spc="-5" dirty="0">
                <a:latin typeface="Corbel"/>
                <a:cs typeface="Corbel"/>
              </a:rPr>
              <a:t>data elements in standardized</a:t>
            </a:r>
            <a:r>
              <a:rPr sz="1300" spc="114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format,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645160" marR="5715" indent="-283845" algn="just">
              <a:lnSpc>
                <a:spcPct val="100000"/>
              </a:lnSpc>
            </a:pPr>
            <a:r>
              <a:rPr sz="750" spc="30" dirty="0">
                <a:latin typeface="Wingdings"/>
                <a:cs typeface="Wingdings"/>
              </a:rPr>
              <a:t>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orbel"/>
                <a:cs typeface="Corbel"/>
              </a:rPr>
              <a:t>Data elements should be captured </a:t>
            </a:r>
            <a:r>
              <a:rPr sz="1300" dirty="0">
                <a:latin typeface="Corbel"/>
                <a:cs typeface="Corbel"/>
              </a:rPr>
              <a:t>on </a:t>
            </a:r>
            <a:r>
              <a:rPr sz="1300" spc="-5" dirty="0">
                <a:latin typeface="Corbel"/>
                <a:cs typeface="Corbel"/>
              </a:rPr>
              <a:t>the CRF in a fashion that ensures that data </a:t>
            </a:r>
            <a:r>
              <a:rPr sz="1300" dirty="0">
                <a:latin typeface="Corbel"/>
                <a:cs typeface="Corbel"/>
              </a:rPr>
              <a:t>are suitable </a:t>
            </a:r>
            <a:r>
              <a:rPr sz="1300" spc="-5" dirty="0">
                <a:latin typeface="Corbel"/>
                <a:cs typeface="Corbel"/>
              </a:rPr>
              <a:t>for  summarization and</a:t>
            </a:r>
            <a:r>
              <a:rPr sz="1300" spc="1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analysis,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5715" indent="-283845" algn="just">
              <a:lnSpc>
                <a:spcPct val="100000"/>
              </a:lnSpc>
            </a:pPr>
            <a:r>
              <a:rPr sz="750" spc="30" dirty="0">
                <a:latin typeface="Wingdings"/>
                <a:cs typeface="Wingdings"/>
              </a:rPr>
              <a:t>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orbel"/>
                <a:cs typeface="Corbel"/>
              </a:rPr>
              <a:t>Data elements planned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be transcribed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CRF from source documents should be organized and  formatted </a:t>
            </a:r>
            <a:r>
              <a:rPr sz="1300" dirty="0">
                <a:latin typeface="Corbel"/>
                <a:cs typeface="Corbel"/>
              </a:rPr>
              <a:t>on </a:t>
            </a:r>
            <a:r>
              <a:rPr sz="1300" spc="-5" dirty="0">
                <a:latin typeface="Corbel"/>
                <a:cs typeface="Corbel"/>
              </a:rPr>
              <a:t>the CRF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reduce the possibility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transcription </a:t>
            </a:r>
            <a:r>
              <a:rPr sz="1300" dirty="0">
                <a:latin typeface="Corbel"/>
                <a:cs typeface="Corbel"/>
              </a:rPr>
              <a:t>error </a:t>
            </a:r>
            <a:r>
              <a:rPr sz="1300" spc="-5" dirty="0">
                <a:latin typeface="Corbel"/>
                <a:cs typeface="Corbel"/>
              </a:rPr>
              <a:t>and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facilitate </a:t>
            </a:r>
            <a:r>
              <a:rPr sz="1300" dirty="0">
                <a:latin typeface="Corbel"/>
                <a:cs typeface="Corbel"/>
              </a:rPr>
              <a:t>subsequent  </a:t>
            </a:r>
            <a:r>
              <a:rPr sz="1300" spc="-5" dirty="0">
                <a:latin typeface="Corbel"/>
                <a:cs typeface="Corbel"/>
              </a:rPr>
              <a:t>comparison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source</a:t>
            </a:r>
            <a:r>
              <a:rPr sz="1300" spc="1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documents,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6985" indent="-283845" algn="just">
              <a:lnSpc>
                <a:spcPct val="100000"/>
              </a:lnSpc>
            </a:pPr>
            <a:r>
              <a:rPr sz="750" spc="30" dirty="0">
                <a:latin typeface="Wingdings"/>
                <a:cs typeface="Wingdings"/>
              </a:rPr>
              <a:t>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orbel"/>
                <a:cs typeface="Corbel"/>
              </a:rPr>
              <a:t>Ease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completion </a:t>
            </a:r>
            <a:r>
              <a:rPr sz="1300" spc="-10" dirty="0">
                <a:latin typeface="Corbel"/>
                <a:cs typeface="Corbel"/>
              </a:rPr>
              <a:t>for </a:t>
            </a:r>
            <a:r>
              <a:rPr sz="1300" spc="-5" dirty="0">
                <a:latin typeface="Corbel"/>
                <a:cs typeface="Corbel"/>
              </a:rPr>
              <a:t>the investigator and study coordinator is </a:t>
            </a:r>
            <a:r>
              <a:rPr sz="1300" spc="-15" dirty="0">
                <a:latin typeface="Corbel"/>
                <a:cs typeface="Corbel"/>
              </a:rPr>
              <a:t>key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accurate and timely CRF  completion,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50" spc="30" dirty="0">
                <a:latin typeface="Wingdings"/>
                <a:cs typeface="Wingdings"/>
              </a:rPr>
              <a:t></a:t>
            </a:r>
            <a:r>
              <a:rPr sz="750" spc="30" dirty="0">
                <a:latin typeface="Times New Roman"/>
                <a:cs typeface="Times New Roman"/>
              </a:rPr>
              <a:t>	</a:t>
            </a:r>
            <a:r>
              <a:rPr sz="1300" spc="-5" dirty="0">
                <a:latin typeface="Corbel"/>
                <a:cs typeface="Corbel"/>
              </a:rPr>
              <a:t>Redundant</a:t>
            </a:r>
            <a:r>
              <a:rPr sz="1300" spc="20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data</a:t>
            </a:r>
            <a:r>
              <a:rPr sz="1300" spc="204" dirty="0">
                <a:latin typeface="Corbel"/>
                <a:cs typeface="Corbel"/>
              </a:rPr>
              <a:t> </a:t>
            </a:r>
            <a:r>
              <a:rPr sz="1300" dirty="0">
                <a:latin typeface="Corbel"/>
                <a:cs typeface="Corbel"/>
              </a:rPr>
              <a:t>elements</a:t>
            </a:r>
            <a:r>
              <a:rPr sz="1300" spc="21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within</a:t>
            </a:r>
            <a:r>
              <a:rPr sz="1300" spc="20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the</a:t>
            </a:r>
            <a:r>
              <a:rPr sz="1300" spc="204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CRF</a:t>
            </a:r>
            <a:r>
              <a:rPr sz="1300" spc="20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should</a:t>
            </a:r>
            <a:r>
              <a:rPr sz="1300" spc="204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be</a:t>
            </a:r>
            <a:r>
              <a:rPr sz="1300" spc="204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avoided</a:t>
            </a:r>
            <a:r>
              <a:rPr sz="1300" spc="21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and</a:t>
            </a:r>
            <a:r>
              <a:rPr sz="1300" spc="21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unnecessary</a:t>
            </a:r>
            <a:r>
              <a:rPr sz="1300" spc="22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data</a:t>
            </a:r>
            <a:r>
              <a:rPr sz="1300" spc="204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should</a:t>
            </a:r>
            <a:r>
              <a:rPr sz="1300" spc="20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not</a:t>
            </a:r>
            <a:r>
              <a:rPr sz="1300" spc="21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be</a:t>
            </a:r>
            <a:endParaRPr sz="1300">
              <a:latin typeface="Corbel"/>
              <a:cs typeface="Corbel"/>
            </a:endParaRPr>
          </a:p>
          <a:p>
            <a:pPr marL="645160">
              <a:lnSpc>
                <a:spcPct val="100000"/>
              </a:lnSpc>
            </a:pPr>
            <a:r>
              <a:rPr sz="1300" spc="-5" dirty="0">
                <a:latin typeface="Corbel"/>
                <a:cs typeface="Corbel"/>
              </a:rPr>
              <a:t>collected.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1616" y="33528"/>
            <a:ext cx="446684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0676" y="3352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28697" y="170179"/>
            <a:ext cx="3919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/>
              <a:t>SAMPLE </a:t>
            </a:r>
            <a:r>
              <a:rPr sz="2800" spc="55" dirty="0"/>
              <a:t>CRF</a:t>
            </a:r>
            <a:r>
              <a:rPr sz="2800" spc="35" dirty="0"/>
              <a:t> </a:t>
            </a:r>
            <a:r>
              <a:rPr sz="2800" spc="55" dirty="0"/>
              <a:t>TEMPLATE</a:t>
            </a:r>
            <a:endParaRPr sz="280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43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612140" y="761745"/>
            <a:ext cx="761619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5600" marR="5080" indent="-343535" algn="just">
              <a:lnSpc>
                <a:spcPts val="1510"/>
              </a:lnSpc>
              <a:spcBef>
                <a:spcPts val="29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latin typeface="Corbel"/>
                <a:cs typeface="Corbel"/>
              </a:rPr>
              <a:t>The CRF form </a:t>
            </a:r>
            <a:r>
              <a:rPr sz="1400" dirty="0">
                <a:latin typeface="Corbel"/>
                <a:cs typeface="Corbel"/>
              </a:rPr>
              <a:t>for </a:t>
            </a:r>
            <a:r>
              <a:rPr sz="1400" spc="5" dirty="0">
                <a:latin typeface="Corbel"/>
                <a:cs typeface="Corbel"/>
              </a:rPr>
              <a:t>any </a:t>
            </a:r>
            <a:r>
              <a:rPr sz="1400" dirty="0">
                <a:latin typeface="Corbel"/>
                <a:cs typeface="Corbel"/>
              </a:rPr>
              <a:t>study </a:t>
            </a:r>
            <a:r>
              <a:rPr sz="1400" spc="-5" dirty="0">
                <a:latin typeface="Corbel"/>
                <a:cs typeface="Corbel"/>
              </a:rPr>
              <a:t>protocol contains several standard sections which correspond </a:t>
            </a:r>
            <a:r>
              <a:rPr sz="1400" dirty="0">
                <a:latin typeface="Corbel"/>
                <a:cs typeface="Corbel"/>
              </a:rPr>
              <a:t>to </a:t>
            </a:r>
            <a:r>
              <a:rPr sz="1400" spc="-5" dirty="0">
                <a:latin typeface="Corbel"/>
                <a:cs typeface="Corbel"/>
              </a:rPr>
              <a:t>the  </a:t>
            </a:r>
            <a:r>
              <a:rPr sz="1400" dirty="0">
                <a:latin typeface="Corbel"/>
                <a:cs typeface="Corbel"/>
              </a:rPr>
              <a:t>different modules </a:t>
            </a:r>
            <a:r>
              <a:rPr sz="1400" spc="-5" dirty="0">
                <a:latin typeface="Corbel"/>
                <a:cs typeface="Corbel"/>
              </a:rPr>
              <a:t>of an Electronic </a:t>
            </a:r>
            <a:r>
              <a:rPr sz="1400" dirty="0">
                <a:latin typeface="Corbel"/>
                <a:cs typeface="Corbel"/>
              </a:rPr>
              <a:t>Data </a:t>
            </a:r>
            <a:r>
              <a:rPr sz="1400" spc="-5" dirty="0">
                <a:latin typeface="Corbel"/>
                <a:cs typeface="Corbel"/>
              </a:rPr>
              <a:t>Capture or Remote </a:t>
            </a:r>
            <a:r>
              <a:rPr sz="1400" dirty="0">
                <a:latin typeface="Corbel"/>
                <a:cs typeface="Corbel"/>
              </a:rPr>
              <a:t>Data </a:t>
            </a:r>
            <a:r>
              <a:rPr sz="1400" spc="-5" dirty="0">
                <a:latin typeface="Corbel"/>
                <a:cs typeface="Corbel"/>
              </a:rPr>
              <a:t>Capture </a:t>
            </a:r>
            <a:r>
              <a:rPr sz="1400" dirty="0">
                <a:latin typeface="Corbel"/>
                <a:cs typeface="Corbel"/>
              </a:rPr>
              <a:t>software. </a:t>
            </a:r>
            <a:r>
              <a:rPr sz="1400" spc="-5" dirty="0">
                <a:latin typeface="Corbel"/>
                <a:cs typeface="Corbel"/>
              </a:rPr>
              <a:t>The </a:t>
            </a:r>
            <a:r>
              <a:rPr sz="1400" dirty="0">
                <a:latin typeface="Corbel"/>
                <a:cs typeface="Corbel"/>
              </a:rPr>
              <a:t>different  </a:t>
            </a:r>
            <a:r>
              <a:rPr sz="1400" spc="-5" dirty="0">
                <a:latin typeface="Corbel"/>
                <a:cs typeface="Corbel"/>
              </a:rPr>
              <a:t>sections are as</a:t>
            </a:r>
            <a:r>
              <a:rPr sz="1400" spc="-1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follows: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1440" y="1610613"/>
            <a:ext cx="10350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5" dirty="0">
                <a:latin typeface="Corbel"/>
                <a:cs typeface="Corbel"/>
              </a:rPr>
              <a:t>1.</a:t>
            </a:r>
            <a:endParaRPr sz="75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289" y="1545081"/>
            <a:ext cx="6924040" cy="40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85"/>
              </a:lnSpc>
              <a:spcBef>
                <a:spcPts val="95"/>
              </a:spcBef>
            </a:pPr>
            <a:r>
              <a:rPr sz="1300" b="1" spc="-5" dirty="0">
                <a:latin typeface="Corbel"/>
                <a:cs typeface="Corbel"/>
              </a:rPr>
              <a:t>Identifier </a:t>
            </a:r>
            <a:r>
              <a:rPr sz="1300" spc="-5" dirty="0">
                <a:latin typeface="Corbel"/>
                <a:cs typeface="Corbel"/>
              </a:rPr>
              <a:t>(Must be included </a:t>
            </a:r>
            <a:r>
              <a:rPr sz="1300" dirty="0">
                <a:latin typeface="Corbel"/>
                <a:cs typeface="Corbel"/>
              </a:rPr>
              <a:t>on </a:t>
            </a:r>
            <a:r>
              <a:rPr sz="1300" spc="-5" dirty="0">
                <a:latin typeface="Corbel"/>
                <a:cs typeface="Corbel"/>
              </a:rPr>
              <a:t>every </a:t>
            </a:r>
            <a:r>
              <a:rPr sz="1300" spc="-10" dirty="0">
                <a:latin typeface="Corbel"/>
                <a:cs typeface="Corbel"/>
              </a:rPr>
              <a:t>page): </a:t>
            </a:r>
            <a:r>
              <a:rPr sz="1300" dirty="0">
                <a:latin typeface="Corbel"/>
                <a:cs typeface="Corbel"/>
              </a:rPr>
              <a:t>It </a:t>
            </a:r>
            <a:r>
              <a:rPr sz="1300" spc="-5" dirty="0">
                <a:latin typeface="Corbel"/>
                <a:cs typeface="Corbel"/>
              </a:rPr>
              <a:t>includes </a:t>
            </a:r>
            <a:r>
              <a:rPr sz="1300" b="1" spc="-5" dirty="0">
                <a:latin typeface="Corbel"/>
                <a:cs typeface="Corbel"/>
              </a:rPr>
              <a:t>subject </a:t>
            </a:r>
            <a:r>
              <a:rPr sz="1300" b="1" spc="-10" dirty="0">
                <a:latin typeface="Corbel"/>
                <a:cs typeface="Corbel"/>
              </a:rPr>
              <a:t>identifier, </a:t>
            </a:r>
            <a:r>
              <a:rPr sz="1300" b="1" spc="-5" dirty="0">
                <a:latin typeface="Corbel"/>
                <a:cs typeface="Corbel"/>
              </a:rPr>
              <a:t>study </a:t>
            </a:r>
            <a:r>
              <a:rPr sz="1300" b="1" spc="-10" dirty="0">
                <a:latin typeface="Corbel"/>
                <a:cs typeface="Corbel"/>
              </a:rPr>
              <a:t>identifier,</a:t>
            </a:r>
            <a:r>
              <a:rPr sz="1300" b="1" spc="10" dirty="0">
                <a:latin typeface="Corbel"/>
                <a:cs typeface="Corbel"/>
              </a:rPr>
              <a:t> </a:t>
            </a:r>
            <a:r>
              <a:rPr sz="1300" b="1" spc="-5" dirty="0">
                <a:latin typeface="Corbel"/>
                <a:cs typeface="Corbel"/>
              </a:rPr>
              <a:t>visit</a:t>
            </a:r>
            <a:endParaRPr sz="1300">
              <a:latin typeface="Corbel"/>
              <a:cs typeface="Corbel"/>
            </a:endParaRPr>
          </a:p>
          <a:p>
            <a:pPr marL="12700">
              <a:lnSpc>
                <a:spcPts val="1485"/>
              </a:lnSpc>
            </a:pPr>
            <a:r>
              <a:rPr sz="1300" b="1" spc="-10" dirty="0">
                <a:latin typeface="Corbel"/>
                <a:cs typeface="Corbel"/>
              </a:rPr>
              <a:t>type, </a:t>
            </a:r>
            <a:r>
              <a:rPr sz="1300" b="1" spc="-5" dirty="0">
                <a:latin typeface="Corbel"/>
                <a:cs typeface="Corbel"/>
              </a:rPr>
              <a:t>visit date, investigator signature and</a:t>
            </a:r>
            <a:r>
              <a:rPr sz="1300" b="1" spc="20" dirty="0">
                <a:latin typeface="Corbel"/>
                <a:cs typeface="Corbel"/>
              </a:rPr>
              <a:t> </a:t>
            </a:r>
            <a:r>
              <a:rPr sz="1300" b="1" spc="-5" dirty="0">
                <a:latin typeface="Corbel"/>
                <a:cs typeface="Corbel"/>
              </a:rPr>
              <a:t>date.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440" y="2170302"/>
            <a:ext cx="10287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dirty="0">
                <a:latin typeface="Corbel"/>
                <a:cs typeface="Corbel"/>
              </a:rPr>
              <a:t>2.</a:t>
            </a:r>
            <a:endParaRPr sz="75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4289" y="2104770"/>
            <a:ext cx="6921500" cy="4013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75"/>
              </a:spcBef>
            </a:pPr>
            <a:r>
              <a:rPr sz="1300" b="1" spc="-5" dirty="0">
                <a:latin typeface="Corbel"/>
                <a:cs typeface="Corbel"/>
              </a:rPr>
              <a:t>Subject Enrollment Form </a:t>
            </a:r>
            <a:r>
              <a:rPr sz="1300" spc="-10" dirty="0">
                <a:latin typeface="Corbel"/>
                <a:cs typeface="Corbel"/>
              </a:rPr>
              <a:t>(contains </a:t>
            </a:r>
            <a:r>
              <a:rPr sz="1300" spc="-5" dirty="0">
                <a:latin typeface="Corbel"/>
                <a:cs typeface="Corbel"/>
              </a:rPr>
              <a:t>demographic data): Date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birth, </a:t>
            </a:r>
            <a:r>
              <a:rPr sz="1300" spc="-15" dirty="0">
                <a:latin typeface="Corbel"/>
                <a:cs typeface="Corbel"/>
              </a:rPr>
              <a:t>Gender, </a:t>
            </a:r>
            <a:r>
              <a:rPr sz="1300" spc="-5" dirty="0">
                <a:latin typeface="Corbel"/>
                <a:cs typeface="Corbel"/>
              </a:rPr>
              <a:t>Race, </a:t>
            </a:r>
            <a:r>
              <a:rPr sz="1300" spc="-15" dirty="0">
                <a:latin typeface="Corbel"/>
                <a:cs typeface="Corbel"/>
              </a:rPr>
              <a:t>Weight </a:t>
            </a:r>
            <a:r>
              <a:rPr sz="1300" spc="-5" dirty="0">
                <a:latin typeface="Corbel"/>
                <a:cs typeface="Corbel"/>
              </a:rPr>
              <a:t>and  </a:t>
            </a:r>
            <a:r>
              <a:rPr sz="1300" spc="-10" dirty="0">
                <a:latin typeface="Corbel"/>
                <a:cs typeface="Corbel"/>
              </a:rPr>
              <a:t>Height, </a:t>
            </a:r>
            <a:r>
              <a:rPr sz="1300" spc="-5" dirty="0">
                <a:latin typeface="Corbel"/>
                <a:cs typeface="Corbel"/>
              </a:rPr>
              <a:t>Subject </a:t>
            </a:r>
            <a:r>
              <a:rPr sz="1300" spc="-15" dirty="0">
                <a:latin typeface="Corbel"/>
                <a:cs typeface="Corbel"/>
              </a:rPr>
              <a:t>number, </a:t>
            </a:r>
            <a:r>
              <a:rPr sz="1300" spc="-5" dirty="0">
                <a:latin typeface="Corbel"/>
                <a:cs typeface="Corbel"/>
              </a:rPr>
              <a:t>date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informed consent signed, date subject started the</a:t>
            </a:r>
            <a:r>
              <a:rPr sz="1300" spc="165" dirty="0">
                <a:latin typeface="Corbel"/>
                <a:cs typeface="Corbel"/>
              </a:rPr>
              <a:t> </a:t>
            </a:r>
            <a:r>
              <a:rPr sz="1300" spc="-10" dirty="0">
                <a:latin typeface="Corbel"/>
                <a:cs typeface="Corbel"/>
              </a:rPr>
              <a:t>study.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1440" y="2729611"/>
            <a:ext cx="104139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10" dirty="0">
                <a:latin typeface="Corbel"/>
                <a:cs typeface="Corbel"/>
              </a:rPr>
              <a:t>3.</a:t>
            </a:r>
            <a:endParaRPr sz="75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4289" y="2664079"/>
            <a:ext cx="6922134" cy="4013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75"/>
              </a:spcBef>
            </a:pPr>
            <a:r>
              <a:rPr sz="1300" b="1" spc="-5" dirty="0">
                <a:latin typeface="Corbel"/>
                <a:cs typeface="Corbel"/>
              </a:rPr>
              <a:t>Eligibility Form: </a:t>
            </a:r>
            <a:r>
              <a:rPr sz="1300" spc="-5" dirty="0">
                <a:latin typeface="Corbel"/>
                <a:cs typeface="Corbel"/>
              </a:rPr>
              <a:t>Inclusion criteria list – all answers must be YES, Exclusion criteria list – all </a:t>
            </a:r>
            <a:r>
              <a:rPr sz="1300" dirty="0">
                <a:latin typeface="Corbel"/>
                <a:cs typeface="Corbel"/>
              </a:rPr>
              <a:t>answers  </a:t>
            </a:r>
            <a:r>
              <a:rPr sz="1300" spc="-5" dirty="0">
                <a:latin typeface="Corbel"/>
                <a:cs typeface="Corbel"/>
              </a:rPr>
              <a:t>must be</a:t>
            </a:r>
            <a:r>
              <a:rPr sz="1300" spc="15" dirty="0">
                <a:latin typeface="Corbel"/>
                <a:cs typeface="Corbel"/>
              </a:rPr>
              <a:t> </a:t>
            </a:r>
            <a:r>
              <a:rPr sz="1300" spc="-10" dirty="0">
                <a:latin typeface="Corbel"/>
                <a:cs typeface="Corbel"/>
              </a:rPr>
              <a:t>NO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1440" y="3290697"/>
            <a:ext cx="10604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5" dirty="0">
                <a:latin typeface="Corbel"/>
                <a:cs typeface="Corbel"/>
              </a:rPr>
              <a:t>4.</a:t>
            </a:r>
            <a:endParaRPr sz="75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04289" y="3225164"/>
            <a:ext cx="58851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Corbel"/>
                <a:cs typeface="Corbel"/>
              </a:rPr>
              <a:t>Subject </a:t>
            </a:r>
            <a:r>
              <a:rPr sz="1300" b="1" spc="-5" dirty="0">
                <a:latin typeface="Corbel"/>
                <a:cs typeface="Corbel"/>
              </a:rPr>
              <a:t>Randomization Form: </a:t>
            </a:r>
            <a:r>
              <a:rPr sz="1300" spc="-5" dirty="0">
                <a:latin typeface="Corbel"/>
                <a:cs typeface="Corbel"/>
              </a:rPr>
              <a:t>Date subject randomized, Subject randomization</a:t>
            </a:r>
            <a:r>
              <a:rPr sz="1300" spc="220" dirty="0">
                <a:latin typeface="Corbel"/>
                <a:cs typeface="Corbel"/>
              </a:rPr>
              <a:t> </a:t>
            </a:r>
            <a:r>
              <a:rPr sz="1300" spc="-10" dirty="0">
                <a:latin typeface="Corbel"/>
                <a:cs typeface="Corbel"/>
              </a:rPr>
              <a:t>code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1440" y="3671697"/>
            <a:ext cx="10350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10" dirty="0">
                <a:latin typeface="Corbel"/>
                <a:cs typeface="Corbel"/>
              </a:rPr>
              <a:t>5.</a:t>
            </a:r>
            <a:endParaRPr sz="75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4289" y="3606165"/>
            <a:ext cx="53111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orbel"/>
                <a:cs typeface="Corbel"/>
              </a:rPr>
              <a:t>Medical History: </a:t>
            </a:r>
            <a:r>
              <a:rPr sz="1300" spc="-5" dirty="0">
                <a:latin typeface="Corbel"/>
                <a:cs typeface="Corbel"/>
              </a:rPr>
              <a:t>Medical history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the subject that is relevant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the</a:t>
            </a:r>
            <a:r>
              <a:rPr sz="1300" spc="11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protocol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1440" y="4052697"/>
            <a:ext cx="10985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10" dirty="0">
                <a:latin typeface="Corbel"/>
                <a:cs typeface="Corbel"/>
              </a:rPr>
              <a:t>6.</a:t>
            </a:r>
            <a:endParaRPr sz="75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4289" y="3987165"/>
            <a:ext cx="42640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orbel"/>
                <a:cs typeface="Corbel"/>
              </a:rPr>
              <a:t>Physical Examination: </a:t>
            </a:r>
            <a:r>
              <a:rPr sz="1300" spc="-5" dirty="0">
                <a:latin typeface="Corbel"/>
                <a:cs typeface="Corbel"/>
              </a:rPr>
              <a:t>Vital signs, and different body</a:t>
            </a:r>
            <a:r>
              <a:rPr sz="1300" spc="114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systems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1440" y="4435602"/>
            <a:ext cx="104139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10" dirty="0">
                <a:latin typeface="Corbel"/>
                <a:cs typeface="Corbel"/>
              </a:rPr>
              <a:t>7.</a:t>
            </a:r>
            <a:endParaRPr sz="75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4289" y="4369765"/>
            <a:ext cx="43160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orbel"/>
                <a:cs typeface="Corbel"/>
              </a:rPr>
              <a:t>Clinical Laboratory Data : </a:t>
            </a:r>
            <a:r>
              <a:rPr sz="1300" spc="-5" dirty="0">
                <a:latin typeface="Corbel"/>
                <a:cs typeface="Corbel"/>
              </a:rPr>
              <a:t>Those defined by the study</a:t>
            </a:r>
            <a:r>
              <a:rPr sz="1300" spc="13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protocol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1440" y="4816602"/>
            <a:ext cx="10922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5" dirty="0">
                <a:latin typeface="Corbel"/>
                <a:cs typeface="Corbel"/>
              </a:rPr>
              <a:t>8.</a:t>
            </a:r>
            <a:endParaRPr sz="75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04289" y="4751070"/>
            <a:ext cx="32600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orbel"/>
                <a:cs typeface="Corbel"/>
              </a:rPr>
              <a:t>Compliance: </a:t>
            </a:r>
            <a:r>
              <a:rPr sz="1300" spc="-5" dirty="0">
                <a:latin typeface="Corbel"/>
                <a:cs typeface="Corbel"/>
              </a:rPr>
              <a:t>Pill </a:t>
            </a:r>
            <a:r>
              <a:rPr sz="1300" spc="-10" dirty="0">
                <a:latin typeface="Corbel"/>
                <a:cs typeface="Corbel"/>
              </a:rPr>
              <a:t>count </a:t>
            </a:r>
            <a:r>
              <a:rPr sz="1300" spc="-5" dirty="0">
                <a:latin typeface="Corbel"/>
                <a:cs typeface="Corbel"/>
              </a:rPr>
              <a:t>at each protocol</a:t>
            </a:r>
            <a:r>
              <a:rPr sz="1300" spc="7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interval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1440" y="5197602"/>
            <a:ext cx="10985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10" dirty="0">
                <a:latin typeface="Corbel"/>
                <a:cs typeface="Corbel"/>
              </a:rPr>
              <a:t>9.</a:t>
            </a:r>
            <a:endParaRPr sz="75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04289" y="5132070"/>
            <a:ext cx="6924040" cy="4013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75"/>
              </a:spcBef>
            </a:pPr>
            <a:r>
              <a:rPr sz="1300" b="1" spc="-5" dirty="0">
                <a:latin typeface="Corbel"/>
                <a:cs typeface="Corbel"/>
              </a:rPr>
              <a:t>Concomitant medications: </a:t>
            </a:r>
            <a:r>
              <a:rPr sz="1300" spc="-5" dirty="0">
                <a:latin typeface="Corbel"/>
                <a:cs typeface="Corbel"/>
              </a:rPr>
              <a:t>All the subjects’ medications taken during the study at each protocol  interval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1440" y="5692851"/>
            <a:ext cx="681609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750" b="1" spc="5" dirty="0">
                <a:latin typeface="Corbel"/>
                <a:cs typeface="Corbel"/>
              </a:rPr>
              <a:t>10.	</a:t>
            </a:r>
            <a:r>
              <a:rPr sz="1300" b="1" spc="-10" dirty="0">
                <a:latin typeface="Corbel"/>
                <a:cs typeface="Corbel"/>
              </a:rPr>
              <a:t>Adverse </a:t>
            </a:r>
            <a:r>
              <a:rPr sz="1300" b="1" spc="-5" dirty="0">
                <a:latin typeface="Corbel"/>
                <a:cs typeface="Corbel"/>
              </a:rPr>
              <a:t>Events: </a:t>
            </a:r>
            <a:r>
              <a:rPr sz="1300" spc="-5" dirty="0">
                <a:latin typeface="Corbel"/>
                <a:cs typeface="Corbel"/>
              </a:rPr>
              <a:t>All adverse events during the study including any run-in and</a:t>
            </a:r>
            <a:r>
              <a:rPr sz="1300" spc="4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follow-up periods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750" b="1" spc="5" dirty="0">
                <a:latin typeface="Corbel"/>
                <a:cs typeface="Corbel"/>
              </a:rPr>
              <a:t>11.	</a:t>
            </a:r>
            <a:r>
              <a:rPr sz="1300" b="1" spc="-10" dirty="0">
                <a:latin typeface="Corbel"/>
                <a:cs typeface="Corbel"/>
              </a:rPr>
              <a:t>Off Study </a:t>
            </a:r>
            <a:r>
              <a:rPr sz="1300" b="1" spc="-5" dirty="0">
                <a:latin typeface="Corbel"/>
                <a:cs typeface="Corbel"/>
              </a:rPr>
              <a:t>Form</a:t>
            </a:r>
            <a:r>
              <a:rPr sz="1300" spc="-5" dirty="0">
                <a:latin typeface="Corbel"/>
                <a:cs typeface="Corbel"/>
              </a:rPr>
              <a:t>: </a:t>
            </a:r>
            <a:r>
              <a:rPr sz="1300" spc="-10" dirty="0">
                <a:latin typeface="Corbel"/>
                <a:cs typeface="Corbel"/>
              </a:rPr>
              <a:t>Document </a:t>
            </a:r>
            <a:r>
              <a:rPr sz="1300" spc="-5" dirty="0">
                <a:latin typeface="Corbel"/>
                <a:cs typeface="Corbel"/>
              </a:rPr>
              <a:t>subject completion, removal from </a:t>
            </a:r>
            <a:r>
              <a:rPr sz="1300" dirty="0">
                <a:latin typeface="Corbel"/>
                <a:cs typeface="Corbel"/>
              </a:rPr>
              <a:t>or </a:t>
            </a:r>
            <a:r>
              <a:rPr sz="1300" spc="-5" dirty="0">
                <a:latin typeface="Corbel"/>
                <a:cs typeface="Corbel"/>
              </a:rPr>
              <a:t>drop-out from the</a:t>
            </a:r>
            <a:r>
              <a:rPr sz="1300" spc="16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study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46504" y="33528"/>
            <a:ext cx="4963668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2388" y="33528"/>
            <a:ext cx="641604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3585" y="170179"/>
            <a:ext cx="4417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5" dirty="0"/>
              <a:t>DATABASE</a:t>
            </a:r>
            <a:r>
              <a:rPr sz="2800" spc="190" dirty="0"/>
              <a:t> </a:t>
            </a:r>
            <a:r>
              <a:rPr sz="2800" spc="70" dirty="0"/>
              <a:t>DEVELOPMENT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44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535940" y="914145"/>
            <a:ext cx="7770495" cy="5120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5600" marR="6350" indent="-343535" algn="just">
              <a:lnSpc>
                <a:spcPts val="1510"/>
              </a:lnSpc>
              <a:spcBef>
                <a:spcPts val="29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latin typeface="Corbel"/>
                <a:cs typeface="Corbel"/>
              </a:rPr>
              <a:t>As </a:t>
            </a:r>
            <a:r>
              <a:rPr sz="1400" dirty="0">
                <a:latin typeface="Corbel"/>
                <a:cs typeface="Corbel"/>
              </a:rPr>
              <a:t>indicated by Grobler </a:t>
            </a:r>
            <a:r>
              <a:rPr sz="1400" spc="-5" dirty="0">
                <a:latin typeface="Corbel"/>
                <a:cs typeface="Corbel"/>
              </a:rPr>
              <a:t>et </a:t>
            </a:r>
            <a:r>
              <a:rPr sz="1400" dirty="0">
                <a:latin typeface="Corbel"/>
                <a:cs typeface="Corbel"/>
              </a:rPr>
              <a:t>al. </a:t>
            </a:r>
            <a:r>
              <a:rPr sz="1400" spc="-5" dirty="0">
                <a:latin typeface="Corbel"/>
                <a:cs typeface="Corbel"/>
              </a:rPr>
              <a:t>(2001), </a:t>
            </a:r>
            <a:r>
              <a:rPr sz="1400" dirty="0">
                <a:latin typeface="Corbel"/>
                <a:cs typeface="Corbel"/>
              </a:rPr>
              <a:t>a database </a:t>
            </a:r>
            <a:r>
              <a:rPr sz="1400" spc="-5" dirty="0">
                <a:latin typeface="Corbel"/>
                <a:cs typeface="Corbel"/>
              </a:rPr>
              <a:t>should </a:t>
            </a:r>
            <a:r>
              <a:rPr sz="1400" dirty="0">
                <a:latin typeface="Corbel"/>
                <a:cs typeface="Corbel"/>
              </a:rPr>
              <a:t>be </a:t>
            </a:r>
            <a:r>
              <a:rPr sz="1400" spc="-5" dirty="0">
                <a:latin typeface="Corbel"/>
                <a:cs typeface="Corbel"/>
              </a:rPr>
              <a:t>designed </a:t>
            </a:r>
            <a:r>
              <a:rPr sz="1400" dirty="0">
                <a:latin typeface="Corbel"/>
                <a:cs typeface="Corbel"/>
              </a:rPr>
              <a:t>to </a:t>
            </a:r>
            <a:r>
              <a:rPr sz="1400" spc="-5" dirty="0">
                <a:latin typeface="Corbel"/>
                <a:cs typeface="Corbel"/>
              </a:rPr>
              <a:t>facilitate </a:t>
            </a:r>
            <a:r>
              <a:rPr sz="1400" dirty="0">
                <a:latin typeface="Corbel"/>
                <a:cs typeface="Corbel"/>
              </a:rPr>
              <a:t>data entry and </a:t>
            </a:r>
            <a:r>
              <a:rPr sz="1400" spc="-5" dirty="0">
                <a:latin typeface="Corbel"/>
                <a:cs typeface="Corbel"/>
              </a:rPr>
              <a:t>the  extraction of </a:t>
            </a:r>
            <a:r>
              <a:rPr sz="1400" dirty="0">
                <a:latin typeface="Corbel"/>
                <a:cs typeface="Corbel"/>
              </a:rPr>
              <a:t>data for </a:t>
            </a:r>
            <a:r>
              <a:rPr sz="1400" spc="-5" dirty="0">
                <a:latin typeface="Corbel"/>
                <a:cs typeface="Corbel"/>
              </a:rPr>
              <a:t>analysis. </a:t>
            </a:r>
            <a:r>
              <a:rPr sz="1400" dirty="0">
                <a:latin typeface="Corbel"/>
                <a:cs typeface="Corbel"/>
              </a:rPr>
              <a:t>Database </a:t>
            </a:r>
            <a:r>
              <a:rPr sz="1400" spc="-5" dirty="0">
                <a:latin typeface="Corbel"/>
                <a:cs typeface="Corbel"/>
              </a:rPr>
              <a:t>development </a:t>
            </a:r>
            <a:r>
              <a:rPr sz="1400" dirty="0">
                <a:latin typeface="Corbel"/>
                <a:cs typeface="Corbel"/>
              </a:rPr>
              <a:t>includes database </a:t>
            </a:r>
            <a:r>
              <a:rPr sz="1400" spc="-5" dirty="0">
                <a:latin typeface="Corbel"/>
                <a:cs typeface="Corbel"/>
              </a:rPr>
              <a:t>design </a:t>
            </a:r>
            <a:r>
              <a:rPr sz="1400" spc="-10" dirty="0">
                <a:latin typeface="Corbel"/>
                <a:cs typeface="Corbel"/>
              </a:rPr>
              <a:t>(or </a:t>
            </a:r>
            <a:r>
              <a:rPr sz="1400" spc="-5" dirty="0">
                <a:latin typeface="Corbel"/>
                <a:cs typeface="Corbel"/>
              </a:rPr>
              <a:t>setup) and  </a:t>
            </a:r>
            <a:r>
              <a:rPr sz="1400" dirty="0">
                <a:latin typeface="Corbel"/>
                <a:cs typeface="Corbel"/>
              </a:rPr>
              <a:t>database edit </a:t>
            </a:r>
            <a:r>
              <a:rPr sz="1400" spc="-5" dirty="0">
                <a:latin typeface="Corbel"/>
                <a:cs typeface="Corbel"/>
              </a:rPr>
              <a:t>check specifications. </a:t>
            </a:r>
            <a:r>
              <a:rPr sz="1400" dirty="0">
                <a:latin typeface="Corbel"/>
                <a:cs typeface="Corbel"/>
              </a:rPr>
              <a:t>In </a:t>
            </a:r>
            <a:r>
              <a:rPr sz="1400" spc="-5" dirty="0">
                <a:latin typeface="Corbel"/>
                <a:cs typeface="Corbel"/>
              </a:rPr>
              <a:t>practice, for </a:t>
            </a:r>
            <a:r>
              <a:rPr sz="1400" dirty="0">
                <a:latin typeface="Corbel"/>
                <a:cs typeface="Corbel"/>
              </a:rPr>
              <a:t>a </a:t>
            </a:r>
            <a:r>
              <a:rPr sz="1400" spc="-5" dirty="0">
                <a:latin typeface="Corbel"/>
                <a:cs typeface="Corbel"/>
              </a:rPr>
              <a:t>given clinical trial, </a:t>
            </a:r>
            <a:r>
              <a:rPr sz="1400" dirty="0">
                <a:latin typeface="Corbel"/>
                <a:cs typeface="Corbel"/>
              </a:rPr>
              <a:t>to </a:t>
            </a:r>
            <a:r>
              <a:rPr sz="1400" spc="-5" dirty="0">
                <a:latin typeface="Corbel"/>
                <a:cs typeface="Corbel"/>
              </a:rPr>
              <a:t>facilitate </a:t>
            </a:r>
            <a:r>
              <a:rPr sz="1400" dirty="0">
                <a:latin typeface="Corbel"/>
                <a:cs typeface="Corbel"/>
              </a:rPr>
              <a:t>data entry </a:t>
            </a:r>
            <a:r>
              <a:rPr sz="1400" spc="-5" dirty="0">
                <a:latin typeface="Corbel"/>
                <a:cs typeface="Corbel"/>
              </a:rPr>
              <a:t>and the  extraction of </a:t>
            </a:r>
            <a:r>
              <a:rPr sz="1400" dirty="0">
                <a:latin typeface="Corbel"/>
                <a:cs typeface="Corbel"/>
              </a:rPr>
              <a:t>data for </a:t>
            </a:r>
            <a:r>
              <a:rPr sz="1400" spc="-5" dirty="0">
                <a:latin typeface="Corbel"/>
                <a:cs typeface="Corbel"/>
              </a:rPr>
              <a:t>analysis, </a:t>
            </a:r>
            <a:r>
              <a:rPr sz="1400" dirty="0">
                <a:latin typeface="Corbel"/>
                <a:cs typeface="Corbel"/>
              </a:rPr>
              <a:t>a </a:t>
            </a:r>
            <a:r>
              <a:rPr sz="1400" spc="-5" dirty="0">
                <a:latin typeface="Corbel"/>
                <a:cs typeface="Corbel"/>
              </a:rPr>
              <a:t>protocol-specific </a:t>
            </a:r>
            <a:r>
              <a:rPr sz="1400" dirty="0">
                <a:latin typeface="Corbel"/>
                <a:cs typeface="Corbel"/>
              </a:rPr>
              <a:t>database </a:t>
            </a:r>
            <a:r>
              <a:rPr sz="1400" spc="-5" dirty="0">
                <a:latin typeface="Corbel"/>
                <a:cs typeface="Corbel"/>
              </a:rPr>
              <a:t>is set up using standard templates (e.g.,  </a:t>
            </a:r>
            <a:r>
              <a:rPr sz="1400" dirty="0">
                <a:latin typeface="Corbel"/>
                <a:cs typeface="Corbel"/>
              </a:rPr>
              <a:t>modules </a:t>
            </a:r>
            <a:r>
              <a:rPr sz="1400" spc="-5" dirty="0">
                <a:latin typeface="Corbel"/>
                <a:cs typeface="Corbel"/>
              </a:rPr>
              <a:t>and format libraries or </a:t>
            </a:r>
            <a:r>
              <a:rPr sz="1400" dirty="0">
                <a:latin typeface="Corbel"/>
                <a:cs typeface="Corbel"/>
              </a:rPr>
              <a:t>data </a:t>
            </a:r>
            <a:r>
              <a:rPr sz="1400" spc="-5" dirty="0">
                <a:latin typeface="Corbel"/>
                <a:cs typeface="Corbel"/>
              </a:rPr>
              <a:t>dictionaries) where</a:t>
            </a:r>
            <a:r>
              <a:rPr sz="1400" spc="1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available.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ts val="151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latin typeface="Corbel"/>
                <a:cs typeface="Corbel"/>
              </a:rPr>
              <a:t>The </a:t>
            </a:r>
            <a:r>
              <a:rPr sz="1400" dirty="0">
                <a:latin typeface="Corbel"/>
                <a:cs typeface="Corbel"/>
              </a:rPr>
              <a:t>use </a:t>
            </a:r>
            <a:r>
              <a:rPr sz="1400" spc="-5" dirty="0">
                <a:latin typeface="Corbel"/>
                <a:cs typeface="Corbel"/>
              </a:rPr>
              <a:t>of standard </a:t>
            </a:r>
            <a:r>
              <a:rPr sz="1400" dirty="0">
                <a:latin typeface="Corbel"/>
                <a:cs typeface="Corbel"/>
              </a:rPr>
              <a:t>templates </a:t>
            </a:r>
            <a:r>
              <a:rPr sz="1400" spc="-5" dirty="0">
                <a:latin typeface="Corbel"/>
                <a:cs typeface="Corbel"/>
              </a:rPr>
              <a:t>enhances </a:t>
            </a:r>
            <a:r>
              <a:rPr sz="1400" dirty="0">
                <a:latin typeface="Corbel"/>
                <a:cs typeface="Corbel"/>
              </a:rPr>
              <a:t>the efficiency of the database </a:t>
            </a:r>
            <a:r>
              <a:rPr sz="1400" spc="-5" dirty="0">
                <a:latin typeface="Corbel"/>
                <a:cs typeface="Corbel"/>
              </a:rPr>
              <a:t>development process </a:t>
            </a:r>
            <a:r>
              <a:rPr sz="1400" dirty="0">
                <a:latin typeface="Corbel"/>
                <a:cs typeface="Corbel"/>
              </a:rPr>
              <a:t>and  </a:t>
            </a:r>
            <a:r>
              <a:rPr sz="1400" spc="-5" dirty="0">
                <a:latin typeface="Corbel"/>
                <a:cs typeface="Corbel"/>
              </a:rPr>
              <a:t>facilitates subsequent aggregation of </a:t>
            </a:r>
            <a:r>
              <a:rPr sz="1400" dirty="0">
                <a:latin typeface="Corbel"/>
                <a:cs typeface="Corbel"/>
              </a:rPr>
              <a:t>the data. </a:t>
            </a:r>
            <a:r>
              <a:rPr sz="1400" spc="-5" dirty="0">
                <a:latin typeface="Corbel"/>
                <a:cs typeface="Corbel"/>
              </a:rPr>
              <a:t>Once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applicable standard </a:t>
            </a:r>
            <a:r>
              <a:rPr sz="1400" dirty="0">
                <a:latin typeface="Corbel"/>
                <a:cs typeface="Corbel"/>
              </a:rPr>
              <a:t>templates </a:t>
            </a:r>
            <a:r>
              <a:rPr sz="1400" spc="-5" dirty="0">
                <a:latin typeface="Corbel"/>
                <a:cs typeface="Corbel"/>
              </a:rPr>
              <a:t>are  </a:t>
            </a:r>
            <a:r>
              <a:rPr sz="1400" dirty="0">
                <a:latin typeface="Corbel"/>
                <a:cs typeface="Corbel"/>
              </a:rPr>
              <a:t>identified, the </a:t>
            </a:r>
            <a:r>
              <a:rPr sz="1400" spc="-5" dirty="0">
                <a:latin typeface="Corbel"/>
                <a:cs typeface="Corbel"/>
              </a:rPr>
              <a:t>protocol-specific </a:t>
            </a:r>
            <a:r>
              <a:rPr sz="1400" dirty="0">
                <a:latin typeface="Corbel"/>
                <a:cs typeface="Corbel"/>
              </a:rPr>
              <a:t>database </a:t>
            </a:r>
            <a:r>
              <a:rPr sz="1400" spc="-5" dirty="0">
                <a:latin typeface="Corbel"/>
                <a:cs typeface="Corbel"/>
              </a:rPr>
              <a:t>can </a:t>
            </a:r>
            <a:r>
              <a:rPr sz="1400" dirty="0">
                <a:latin typeface="Corbel"/>
                <a:cs typeface="Corbel"/>
              </a:rPr>
              <a:t>be </a:t>
            </a:r>
            <a:r>
              <a:rPr sz="1400" spc="-5" dirty="0">
                <a:latin typeface="Corbel"/>
                <a:cs typeface="Corbel"/>
              </a:rPr>
              <a:t>built </a:t>
            </a:r>
            <a:r>
              <a:rPr sz="1400" dirty="0">
                <a:latin typeface="Corbel"/>
                <a:cs typeface="Corbel"/>
              </a:rPr>
              <a:t>by </a:t>
            </a:r>
            <a:r>
              <a:rPr sz="1400" spc="-5" dirty="0">
                <a:latin typeface="Corbel"/>
                <a:cs typeface="Corbel"/>
              </a:rPr>
              <a:t>creating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following associated structures  of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"/>
            </a:pPr>
            <a:endParaRPr sz="12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850" spc="-10" dirty="0">
                <a:latin typeface="Wingdings"/>
                <a:cs typeface="Wingdings"/>
              </a:rPr>
              <a:t></a:t>
            </a:r>
            <a:r>
              <a:rPr sz="850" spc="-1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Corbel"/>
                <a:cs typeface="Corbel"/>
              </a:rPr>
              <a:t>(1) </a:t>
            </a:r>
            <a:r>
              <a:rPr sz="1400" dirty="0">
                <a:latin typeface="Corbel"/>
                <a:cs typeface="Corbel"/>
              </a:rPr>
              <a:t>Data entry </a:t>
            </a:r>
            <a:r>
              <a:rPr sz="1400" spc="-5" dirty="0">
                <a:latin typeface="Corbel"/>
                <a:cs typeface="Corbel"/>
              </a:rPr>
              <a:t>screens, which are </a:t>
            </a:r>
            <a:r>
              <a:rPr sz="1400" dirty="0">
                <a:latin typeface="Corbel"/>
                <a:cs typeface="Corbel"/>
              </a:rPr>
              <a:t>identical to</a:t>
            </a:r>
            <a:r>
              <a:rPr sz="1400" spc="-8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CRFs;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spcBef>
                <a:spcPts val="5"/>
              </a:spcBef>
              <a:tabLst>
                <a:tab pos="645160" algn="l"/>
              </a:tabLst>
            </a:pPr>
            <a:r>
              <a:rPr sz="850" spc="-10" dirty="0">
                <a:latin typeface="Wingdings"/>
                <a:cs typeface="Wingdings"/>
              </a:rPr>
              <a:t></a:t>
            </a:r>
            <a:r>
              <a:rPr sz="850" spc="-1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Corbel"/>
                <a:cs typeface="Corbel"/>
              </a:rPr>
              <a:t>(2) </a:t>
            </a:r>
            <a:r>
              <a:rPr sz="1400" spc="-25" dirty="0">
                <a:latin typeface="Corbel"/>
                <a:cs typeface="Corbel"/>
              </a:rPr>
              <a:t>Test</a:t>
            </a:r>
            <a:r>
              <a:rPr sz="1400" spc="-12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data;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80085" algn="l"/>
              </a:tabLst>
            </a:pPr>
            <a:r>
              <a:rPr sz="850" spc="-10" dirty="0">
                <a:latin typeface="Wingdings"/>
                <a:cs typeface="Wingdings"/>
              </a:rPr>
              <a:t></a:t>
            </a:r>
            <a:r>
              <a:rPr sz="850" spc="-1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Corbel"/>
                <a:cs typeface="Corbel"/>
              </a:rPr>
              <a:t>(3) </a:t>
            </a:r>
            <a:r>
              <a:rPr sz="1400" spc="-5" dirty="0">
                <a:latin typeface="Corbel"/>
                <a:cs typeface="Corbel"/>
              </a:rPr>
              <a:t>Derived variables;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80085" algn="l"/>
              </a:tabLst>
            </a:pPr>
            <a:r>
              <a:rPr sz="850" spc="-10" dirty="0">
                <a:latin typeface="Wingdings"/>
                <a:cs typeface="Wingdings"/>
              </a:rPr>
              <a:t></a:t>
            </a:r>
            <a:r>
              <a:rPr sz="850" spc="-10" dirty="0">
                <a:latin typeface="Times New Roman"/>
                <a:cs typeface="Times New Roman"/>
              </a:rPr>
              <a:t>	</a:t>
            </a:r>
            <a:r>
              <a:rPr sz="1400" spc="-5" dirty="0">
                <a:latin typeface="Corbel"/>
                <a:cs typeface="Corbel"/>
              </a:rPr>
              <a:t>(4) </a:t>
            </a:r>
            <a:r>
              <a:rPr sz="1400" dirty="0">
                <a:latin typeface="Corbel"/>
                <a:cs typeface="Corbel"/>
              </a:rPr>
              <a:t>Data validation routines;</a:t>
            </a:r>
            <a:r>
              <a:rPr sz="1400" spc="-3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and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80085" algn="l"/>
              </a:tabLst>
            </a:pPr>
            <a:r>
              <a:rPr sz="850" spc="-10" dirty="0">
                <a:latin typeface="Wingdings"/>
                <a:cs typeface="Wingdings"/>
              </a:rPr>
              <a:t></a:t>
            </a:r>
            <a:r>
              <a:rPr sz="850" spc="-1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Corbel"/>
                <a:cs typeface="Corbel"/>
              </a:rPr>
              <a:t>(5) </a:t>
            </a:r>
            <a:r>
              <a:rPr sz="1400" spc="-5" dirty="0">
                <a:latin typeface="Corbel"/>
                <a:cs typeface="Corbel"/>
              </a:rPr>
              <a:t>Audit</a:t>
            </a:r>
            <a:r>
              <a:rPr sz="1400" spc="-9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trail.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9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latin typeface="Corbel"/>
                <a:cs typeface="Corbel"/>
              </a:rPr>
              <a:t>For </a:t>
            </a:r>
            <a:r>
              <a:rPr sz="1400" dirty="0">
                <a:latin typeface="Corbel"/>
                <a:cs typeface="Corbel"/>
              </a:rPr>
              <a:t>a </a:t>
            </a:r>
            <a:r>
              <a:rPr sz="1400" spc="-5" dirty="0">
                <a:latin typeface="Corbel"/>
                <a:cs typeface="Corbel"/>
              </a:rPr>
              <a:t>given clinical </a:t>
            </a:r>
            <a:r>
              <a:rPr sz="1400" spc="-10" dirty="0">
                <a:latin typeface="Corbel"/>
                <a:cs typeface="Corbel"/>
              </a:rPr>
              <a:t>study, in </a:t>
            </a:r>
            <a:r>
              <a:rPr sz="1400" spc="-5" dirty="0">
                <a:latin typeface="Corbel"/>
                <a:cs typeface="Corbel"/>
              </a:rPr>
              <a:t>some cases, </a:t>
            </a:r>
            <a:r>
              <a:rPr sz="1400" spc="-10" dirty="0">
                <a:latin typeface="Corbel"/>
                <a:cs typeface="Corbel"/>
              </a:rPr>
              <a:t>it </a:t>
            </a:r>
            <a:r>
              <a:rPr sz="1400" spc="-5" dirty="0">
                <a:latin typeface="Corbel"/>
                <a:cs typeface="Corbel"/>
              </a:rPr>
              <a:t>is not uncommon to have </a:t>
            </a:r>
            <a:r>
              <a:rPr sz="1400" dirty="0">
                <a:latin typeface="Corbel"/>
                <a:cs typeface="Corbel"/>
              </a:rPr>
              <a:t>more </a:t>
            </a:r>
            <a:r>
              <a:rPr sz="1400" spc="-5" dirty="0">
                <a:latin typeface="Corbel"/>
                <a:cs typeface="Corbel"/>
              </a:rPr>
              <a:t>than one </a:t>
            </a:r>
            <a:r>
              <a:rPr sz="1400" dirty="0">
                <a:latin typeface="Corbel"/>
                <a:cs typeface="Corbel"/>
              </a:rPr>
              <a:t>database </a:t>
            </a:r>
            <a:r>
              <a:rPr sz="1400" spc="-5" dirty="0">
                <a:latin typeface="Corbel"/>
                <a:cs typeface="Corbel"/>
              </a:rPr>
              <a:t>due </a:t>
            </a:r>
            <a:r>
              <a:rPr sz="1400" dirty="0">
                <a:latin typeface="Corbel"/>
                <a:cs typeface="Corbel"/>
              </a:rPr>
              <a:t>to  planned </a:t>
            </a:r>
            <a:r>
              <a:rPr sz="1400" spc="-5" dirty="0">
                <a:latin typeface="Corbel"/>
                <a:cs typeface="Corbel"/>
              </a:rPr>
              <a:t>interim analyses </a:t>
            </a:r>
            <a:r>
              <a:rPr sz="1400" dirty="0">
                <a:latin typeface="Corbel"/>
                <a:cs typeface="Corbel"/>
              </a:rPr>
              <a:t>and/or pharmacokinetic/pharmacodynamic </a:t>
            </a:r>
            <a:r>
              <a:rPr sz="1400" spc="-5" dirty="0">
                <a:latin typeface="Corbel"/>
                <a:cs typeface="Corbel"/>
              </a:rPr>
              <a:t>analyses. </a:t>
            </a:r>
            <a:r>
              <a:rPr sz="1400" dirty="0">
                <a:latin typeface="Corbel"/>
                <a:cs typeface="Corbel"/>
              </a:rPr>
              <a:t>In </a:t>
            </a:r>
            <a:r>
              <a:rPr sz="1400" spc="-5" dirty="0">
                <a:latin typeface="Corbel"/>
                <a:cs typeface="Corbel"/>
              </a:rPr>
              <a:t>practice, </a:t>
            </a:r>
            <a:r>
              <a:rPr sz="1400" dirty="0">
                <a:latin typeface="Corbel"/>
                <a:cs typeface="Corbel"/>
              </a:rPr>
              <a:t>a data  validation </a:t>
            </a:r>
            <a:r>
              <a:rPr sz="1400" spc="-5" dirty="0">
                <a:latin typeface="Corbel"/>
                <a:cs typeface="Corbel"/>
              </a:rPr>
              <a:t>plan is usually developed during the </a:t>
            </a:r>
            <a:r>
              <a:rPr sz="1400" dirty="0">
                <a:latin typeface="Corbel"/>
                <a:cs typeface="Corbel"/>
              </a:rPr>
              <a:t>database </a:t>
            </a:r>
            <a:r>
              <a:rPr sz="1400" spc="-5" dirty="0">
                <a:latin typeface="Corbel"/>
                <a:cs typeface="Corbel"/>
              </a:rPr>
              <a:t>development process </a:t>
            </a:r>
            <a:r>
              <a:rPr sz="1400" dirty="0">
                <a:latin typeface="Corbel"/>
                <a:cs typeface="Corbel"/>
              </a:rPr>
              <a:t>to </a:t>
            </a:r>
            <a:r>
              <a:rPr sz="1400" spc="-5" dirty="0">
                <a:latin typeface="Corbel"/>
                <a:cs typeface="Corbel"/>
              </a:rPr>
              <a:t>ensure the validity,  </a:t>
            </a:r>
            <a:r>
              <a:rPr sz="1400" spc="-10" dirty="0">
                <a:latin typeface="Corbel"/>
                <a:cs typeface="Corbel"/>
              </a:rPr>
              <a:t>quality, </a:t>
            </a:r>
            <a:r>
              <a:rPr sz="1400" dirty="0">
                <a:latin typeface="Corbel"/>
                <a:cs typeface="Corbel"/>
              </a:rPr>
              <a:t>and integrity </a:t>
            </a:r>
            <a:r>
              <a:rPr sz="1400" spc="-5" dirty="0">
                <a:latin typeface="Corbel"/>
                <a:cs typeface="Corbel"/>
              </a:rPr>
              <a:t>of </a:t>
            </a:r>
            <a:r>
              <a:rPr sz="1400" dirty="0">
                <a:latin typeface="Corbel"/>
                <a:cs typeface="Corbel"/>
              </a:rPr>
              <a:t>the data </a:t>
            </a:r>
            <a:r>
              <a:rPr sz="1400" spc="-5" dirty="0">
                <a:latin typeface="Corbel"/>
                <a:cs typeface="Corbel"/>
              </a:rPr>
              <a:t>captured </a:t>
            </a:r>
            <a:r>
              <a:rPr sz="1400" dirty="0">
                <a:latin typeface="Corbel"/>
                <a:cs typeface="Corbel"/>
              </a:rPr>
              <a:t>from </a:t>
            </a:r>
            <a:r>
              <a:rPr sz="1400" spc="-5" dirty="0">
                <a:latin typeface="Corbel"/>
                <a:cs typeface="Corbel"/>
              </a:rPr>
              <a:t>subjects in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clinical trial. Audit trails are required </a:t>
            </a:r>
            <a:r>
              <a:rPr sz="1400" dirty="0">
                <a:latin typeface="Corbel"/>
                <a:cs typeface="Corbel"/>
              </a:rPr>
              <a:t>to  document any </a:t>
            </a:r>
            <a:r>
              <a:rPr sz="1400" spc="-5" dirty="0">
                <a:latin typeface="Corbel"/>
                <a:cs typeface="Corbel"/>
              </a:rPr>
              <a:t>changes that have </a:t>
            </a:r>
            <a:r>
              <a:rPr sz="1400" dirty="0">
                <a:latin typeface="Corbel"/>
                <a:cs typeface="Corbel"/>
              </a:rPr>
              <a:t>incurred during the database </a:t>
            </a:r>
            <a:r>
              <a:rPr sz="1400" spc="-5" dirty="0">
                <a:latin typeface="Corbel"/>
                <a:cs typeface="Corbel"/>
              </a:rPr>
              <a:t>development</a:t>
            </a:r>
            <a:r>
              <a:rPr sz="1400" spc="-5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process.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" y="185928"/>
            <a:ext cx="717956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8480" y="185928"/>
            <a:ext cx="687324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8019" y="185928"/>
            <a:ext cx="629412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9647" y="185928"/>
            <a:ext cx="1645920" cy="87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77783" y="185928"/>
            <a:ext cx="641603" cy="877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3501" y="322529"/>
            <a:ext cx="78365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/>
              <a:t>CLINICAL RESEARCH </a:t>
            </a:r>
            <a:r>
              <a:rPr sz="2800" spc="-15" dirty="0"/>
              <a:t>DATA </a:t>
            </a:r>
            <a:r>
              <a:rPr sz="2800" spc="60" dirty="0"/>
              <a:t>STANDARDS </a:t>
            </a:r>
            <a:r>
              <a:rPr sz="2800" spc="-5" dirty="0"/>
              <a:t>-</a:t>
            </a:r>
            <a:r>
              <a:rPr sz="2800" spc="229" dirty="0"/>
              <a:t> </a:t>
            </a:r>
            <a:r>
              <a:rPr sz="2800" spc="70" dirty="0"/>
              <a:t>CDISC</a:t>
            </a:r>
            <a:endParaRPr sz="28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45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535940" y="1066545"/>
            <a:ext cx="7845425" cy="49466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270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latin typeface="Corbel"/>
                <a:cs typeface="Corbel"/>
              </a:rPr>
              <a:t>Despite </a:t>
            </a:r>
            <a:r>
              <a:rPr sz="1400" dirty="0">
                <a:latin typeface="Corbel"/>
                <a:cs typeface="Corbel"/>
              </a:rPr>
              <a:t>the similarity of data </a:t>
            </a:r>
            <a:r>
              <a:rPr sz="1400" spc="-5" dirty="0">
                <a:latin typeface="Corbel"/>
                <a:cs typeface="Corbel"/>
              </a:rPr>
              <a:t>collected </a:t>
            </a:r>
            <a:r>
              <a:rPr sz="1400" dirty="0">
                <a:latin typeface="Corbel"/>
                <a:cs typeface="Corbel"/>
              </a:rPr>
              <a:t>for </a:t>
            </a:r>
            <a:r>
              <a:rPr sz="1400" spc="-5" dirty="0">
                <a:latin typeface="Corbel"/>
                <a:cs typeface="Corbel"/>
              </a:rPr>
              <a:t>clinical research </a:t>
            </a:r>
            <a:r>
              <a:rPr sz="1400" dirty="0">
                <a:latin typeface="Corbel"/>
                <a:cs typeface="Corbel"/>
              </a:rPr>
              <a:t>and </a:t>
            </a:r>
            <a:r>
              <a:rPr sz="1400" spc="-5" dirty="0">
                <a:latin typeface="Corbel"/>
                <a:cs typeface="Corbel"/>
              </a:rPr>
              <a:t>patient care, communication </a:t>
            </a:r>
            <a:r>
              <a:rPr sz="1400" dirty="0">
                <a:latin typeface="Corbel"/>
                <a:cs typeface="Corbel"/>
              </a:rPr>
              <a:t>between  </a:t>
            </a:r>
            <a:r>
              <a:rPr sz="1400" spc="-5" dirty="0">
                <a:latin typeface="Corbel"/>
                <a:cs typeface="Corbel"/>
              </a:rPr>
              <a:t>these </a:t>
            </a:r>
            <a:r>
              <a:rPr sz="1400" dirty="0">
                <a:latin typeface="Corbel"/>
                <a:cs typeface="Corbel"/>
              </a:rPr>
              <a:t>two </a:t>
            </a:r>
            <a:r>
              <a:rPr sz="1400" spc="-5" dirty="0">
                <a:latin typeface="Corbel"/>
                <a:cs typeface="Corbel"/>
              </a:rPr>
              <a:t>classes of systems has </a:t>
            </a:r>
            <a:r>
              <a:rPr sz="1400" dirty="0">
                <a:latin typeface="Corbel"/>
                <a:cs typeface="Corbel"/>
              </a:rPr>
              <a:t>remained </a:t>
            </a:r>
            <a:r>
              <a:rPr sz="1400" spc="-5" dirty="0">
                <a:latin typeface="Corbel"/>
                <a:cs typeface="Corbel"/>
              </a:rPr>
              <a:t>hindered for </a:t>
            </a:r>
            <a:r>
              <a:rPr sz="1400" dirty="0">
                <a:latin typeface="Corbel"/>
                <a:cs typeface="Corbel"/>
              </a:rPr>
              <a:t>a </a:t>
            </a:r>
            <a:r>
              <a:rPr sz="1400" spc="-5" dirty="0">
                <a:latin typeface="Corbel"/>
                <a:cs typeface="Corbel"/>
              </a:rPr>
              <a:t>number of reasons. These </a:t>
            </a:r>
            <a:r>
              <a:rPr sz="1400" dirty="0">
                <a:latin typeface="Corbel"/>
                <a:cs typeface="Corbel"/>
              </a:rPr>
              <a:t>include </a:t>
            </a:r>
            <a:r>
              <a:rPr sz="1400" spc="-5" dirty="0">
                <a:latin typeface="Corbel"/>
                <a:cs typeface="Corbel"/>
              </a:rPr>
              <a:t>slow  </a:t>
            </a:r>
            <a:r>
              <a:rPr sz="1400" dirty="0">
                <a:latin typeface="Corbel"/>
                <a:cs typeface="Corbel"/>
              </a:rPr>
              <a:t>adoption </a:t>
            </a:r>
            <a:r>
              <a:rPr sz="1400" spc="-5" dirty="0">
                <a:latin typeface="Corbel"/>
                <a:cs typeface="Corbel"/>
              </a:rPr>
              <a:t>of technology, </a:t>
            </a:r>
            <a:r>
              <a:rPr sz="1400" dirty="0">
                <a:latin typeface="Corbel"/>
                <a:cs typeface="Corbel"/>
              </a:rPr>
              <a:t>a lack of sophistication </a:t>
            </a:r>
            <a:r>
              <a:rPr sz="1400" spc="-5" dirty="0">
                <a:latin typeface="Corbel"/>
                <a:cs typeface="Corbel"/>
              </a:rPr>
              <a:t>in some </a:t>
            </a:r>
            <a:r>
              <a:rPr sz="1400" dirty="0">
                <a:latin typeface="Corbel"/>
                <a:cs typeface="Corbel"/>
              </a:rPr>
              <a:t>software </a:t>
            </a:r>
            <a:r>
              <a:rPr sz="1400" spc="-5" dirty="0">
                <a:latin typeface="Corbel"/>
                <a:cs typeface="Corbel"/>
              </a:rPr>
              <a:t>applications, </a:t>
            </a:r>
            <a:r>
              <a:rPr sz="1400" dirty="0">
                <a:latin typeface="Corbel"/>
                <a:cs typeface="Corbel"/>
              </a:rPr>
              <a:t>and </a:t>
            </a:r>
            <a:r>
              <a:rPr sz="1400" spc="-5" dirty="0">
                <a:latin typeface="Corbel"/>
                <a:cs typeface="Corbel"/>
              </a:rPr>
              <a:t>integration  priorities on the patient care side in which research is </a:t>
            </a:r>
            <a:r>
              <a:rPr sz="1400" dirty="0">
                <a:latin typeface="Corbel"/>
                <a:cs typeface="Corbel"/>
              </a:rPr>
              <a:t>often, </a:t>
            </a:r>
            <a:r>
              <a:rPr sz="1400" spc="5" dirty="0">
                <a:latin typeface="Corbel"/>
                <a:cs typeface="Corbel"/>
              </a:rPr>
              <a:t>at </a:t>
            </a:r>
            <a:r>
              <a:rPr sz="1400" spc="-5" dirty="0">
                <a:latin typeface="Corbel"/>
                <a:cs typeface="Corbel"/>
              </a:rPr>
              <a:t>best, </a:t>
            </a:r>
            <a:r>
              <a:rPr sz="1400" dirty="0">
                <a:latin typeface="Corbel"/>
                <a:cs typeface="Corbel"/>
              </a:rPr>
              <a:t>a </a:t>
            </a:r>
            <a:r>
              <a:rPr sz="1400" spc="-5" dirty="0">
                <a:latin typeface="Corbel"/>
                <a:cs typeface="Corbel"/>
              </a:rPr>
              <a:t>secondary consideration. Most  significantly, communication is </a:t>
            </a:r>
            <a:r>
              <a:rPr sz="1400" dirty="0">
                <a:latin typeface="Corbel"/>
                <a:cs typeface="Corbel"/>
              </a:rPr>
              <a:t>hindered </a:t>
            </a:r>
            <a:r>
              <a:rPr sz="1400" spc="-5" dirty="0">
                <a:latin typeface="Corbel"/>
                <a:cs typeface="Corbel"/>
              </a:rPr>
              <a:t>because systems </a:t>
            </a:r>
            <a:r>
              <a:rPr sz="1400" dirty="0">
                <a:latin typeface="Corbel"/>
                <a:cs typeface="Corbel"/>
              </a:rPr>
              <a:t>use different </a:t>
            </a:r>
            <a:r>
              <a:rPr sz="1400" spc="-5" dirty="0">
                <a:latin typeface="Corbel"/>
                <a:cs typeface="Corbel"/>
              </a:rPr>
              <a:t>standards—most </a:t>
            </a:r>
            <a:r>
              <a:rPr sz="1400" dirty="0">
                <a:latin typeface="Corbel"/>
                <a:cs typeface="Corbel"/>
              </a:rPr>
              <a:t>commonly </a:t>
            </a:r>
            <a:r>
              <a:rPr sz="1400" spc="-5" dirty="0">
                <a:latin typeface="Corbel"/>
                <a:cs typeface="Corbel"/>
              </a:rPr>
              <a:t>in  </a:t>
            </a:r>
            <a:r>
              <a:rPr sz="1400" dirty="0">
                <a:latin typeface="Corbel"/>
                <a:cs typeface="Corbel"/>
              </a:rPr>
              <a:t>the United States </a:t>
            </a:r>
            <a:r>
              <a:rPr sz="1400" spc="-5" dirty="0">
                <a:latin typeface="Corbel"/>
                <a:cs typeface="Corbel"/>
              </a:rPr>
              <a:t>variations of </a:t>
            </a:r>
            <a:r>
              <a:rPr sz="1400" b="1" dirty="0">
                <a:latin typeface="Corbel"/>
                <a:cs typeface="Corbel"/>
              </a:rPr>
              <a:t>HL7 </a:t>
            </a:r>
            <a:r>
              <a:rPr sz="1400" b="1" spc="-5" dirty="0">
                <a:latin typeface="Corbel"/>
                <a:cs typeface="Corbel"/>
              </a:rPr>
              <a:t>version </a:t>
            </a:r>
            <a:r>
              <a:rPr sz="1400" b="1" dirty="0">
                <a:latin typeface="Corbel"/>
                <a:cs typeface="Corbel"/>
              </a:rPr>
              <a:t>2 </a:t>
            </a:r>
            <a:r>
              <a:rPr sz="1400" spc="-5" dirty="0">
                <a:latin typeface="Corbel"/>
                <a:cs typeface="Corbel"/>
              </a:rPr>
              <a:t>for patient care </a:t>
            </a:r>
            <a:r>
              <a:rPr sz="1400" dirty="0">
                <a:latin typeface="Corbel"/>
                <a:cs typeface="Corbel"/>
              </a:rPr>
              <a:t>and </a:t>
            </a:r>
            <a:r>
              <a:rPr sz="1400" b="1" spc="-5" dirty="0">
                <a:latin typeface="Corbel"/>
                <a:cs typeface="Corbel"/>
              </a:rPr>
              <a:t>CDISC </a:t>
            </a:r>
            <a:r>
              <a:rPr sz="1400" spc="-5" dirty="0">
                <a:latin typeface="Corbel"/>
                <a:cs typeface="Corbel"/>
              </a:rPr>
              <a:t>for research—or </a:t>
            </a:r>
            <a:r>
              <a:rPr sz="1400" dirty="0">
                <a:latin typeface="Corbel"/>
                <a:cs typeface="Corbel"/>
              </a:rPr>
              <a:t>no </a:t>
            </a:r>
            <a:r>
              <a:rPr sz="1400" spc="-5" dirty="0">
                <a:latin typeface="Corbel"/>
                <a:cs typeface="Corbel"/>
              </a:rPr>
              <a:t>standards  at all. As </a:t>
            </a:r>
            <a:r>
              <a:rPr sz="1400" dirty="0">
                <a:latin typeface="Corbel"/>
                <a:cs typeface="Corbel"/>
              </a:rPr>
              <a:t>a </a:t>
            </a:r>
            <a:r>
              <a:rPr sz="1400" spc="-5" dirty="0">
                <a:latin typeface="Corbel"/>
                <a:cs typeface="Corbel"/>
              </a:rPr>
              <a:t>result, </a:t>
            </a:r>
            <a:r>
              <a:rPr sz="1400" dirty="0">
                <a:latin typeface="Corbel"/>
                <a:cs typeface="Corbel"/>
              </a:rPr>
              <a:t>data entered </a:t>
            </a:r>
            <a:r>
              <a:rPr sz="1400" spc="-5" dirty="0">
                <a:latin typeface="Corbel"/>
                <a:cs typeface="Corbel"/>
              </a:rPr>
              <a:t>in one system cannot </a:t>
            </a:r>
            <a:r>
              <a:rPr sz="1400" dirty="0">
                <a:latin typeface="Corbel"/>
                <a:cs typeface="Corbel"/>
              </a:rPr>
              <a:t>be </a:t>
            </a:r>
            <a:r>
              <a:rPr sz="1400" spc="-5" dirty="0">
                <a:latin typeface="Corbel"/>
                <a:cs typeface="Corbel"/>
              </a:rPr>
              <a:t>re-used </a:t>
            </a:r>
            <a:r>
              <a:rPr sz="1400" dirty="0">
                <a:latin typeface="Corbel"/>
                <a:cs typeface="Corbel"/>
              </a:rPr>
              <a:t>by the </a:t>
            </a:r>
            <a:r>
              <a:rPr sz="1400" spc="-15" dirty="0">
                <a:latin typeface="Corbel"/>
                <a:cs typeface="Corbel"/>
              </a:rPr>
              <a:t>other, </a:t>
            </a:r>
            <a:r>
              <a:rPr sz="1400" spc="-5" dirty="0">
                <a:latin typeface="Corbel"/>
                <a:cs typeface="Corbel"/>
              </a:rPr>
              <a:t>resulting </a:t>
            </a:r>
            <a:r>
              <a:rPr sz="1400" spc="-10" dirty="0">
                <a:latin typeface="Corbel"/>
                <a:cs typeface="Corbel"/>
              </a:rPr>
              <a:t>in </a:t>
            </a:r>
            <a:r>
              <a:rPr sz="1400" spc="-5" dirty="0">
                <a:latin typeface="Corbel"/>
                <a:cs typeface="Corbel"/>
              </a:rPr>
              <a:t>substantial  </a:t>
            </a:r>
            <a:r>
              <a:rPr sz="1400" dirty="0">
                <a:latin typeface="Corbel"/>
                <a:cs typeface="Corbel"/>
              </a:rPr>
              <a:t>amounts </a:t>
            </a:r>
            <a:r>
              <a:rPr sz="1400" spc="-5" dirty="0">
                <a:latin typeface="Corbel"/>
                <a:cs typeface="Corbel"/>
              </a:rPr>
              <a:t>of work</a:t>
            </a:r>
            <a:r>
              <a:rPr sz="1400" spc="-1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duplication.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9000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spc="-5" dirty="0">
                <a:latin typeface="Corbel"/>
                <a:cs typeface="Corbel"/>
              </a:rPr>
              <a:t>CDISC </a:t>
            </a:r>
            <a:r>
              <a:rPr sz="1400" b="1" spc="-10" dirty="0">
                <a:latin typeface="Corbel"/>
                <a:cs typeface="Corbel"/>
              </a:rPr>
              <a:t>(Clinical </a:t>
            </a:r>
            <a:r>
              <a:rPr sz="1400" b="1" spc="-5" dirty="0">
                <a:latin typeface="Corbel"/>
                <a:cs typeface="Corbel"/>
              </a:rPr>
              <a:t>Data Interchange Standards </a:t>
            </a:r>
            <a:r>
              <a:rPr sz="1400" b="1" spc="-10" dirty="0">
                <a:latin typeface="Corbel"/>
                <a:cs typeface="Corbel"/>
              </a:rPr>
              <a:t>Consortium) </a:t>
            </a:r>
            <a:r>
              <a:rPr sz="1400" spc="-5" dirty="0">
                <a:latin typeface="Corbel"/>
                <a:cs typeface="Corbel"/>
              </a:rPr>
              <a:t>is </a:t>
            </a:r>
            <a:r>
              <a:rPr sz="1400" dirty="0">
                <a:latin typeface="Corbel"/>
                <a:cs typeface="Corbel"/>
              </a:rPr>
              <a:t>a global, </a:t>
            </a:r>
            <a:r>
              <a:rPr sz="1400" spc="-5" dirty="0">
                <a:latin typeface="Corbel"/>
                <a:cs typeface="Corbel"/>
              </a:rPr>
              <a:t>open, </a:t>
            </a:r>
            <a:r>
              <a:rPr sz="1400" spc="-10" dirty="0">
                <a:latin typeface="Corbel"/>
                <a:cs typeface="Corbel"/>
              </a:rPr>
              <a:t>multidisciplinary, </a:t>
            </a:r>
            <a:r>
              <a:rPr sz="1400" dirty="0">
                <a:latin typeface="Corbel"/>
                <a:cs typeface="Corbel"/>
              </a:rPr>
              <a:t>non-  </a:t>
            </a:r>
            <a:r>
              <a:rPr sz="1400" spc="-5" dirty="0">
                <a:latin typeface="Corbel"/>
                <a:cs typeface="Corbel"/>
              </a:rPr>
              <a:t>profit organization that has established standards </a:t>
            </a:r>
            <a:r>
              <a:rPr sz="1400" dirty="0">
                <a:latin typeface="Corbel"/>
                <a:cs typeface="Corbel"/>
              </a:rPr>
              <a:t>to </a:t>
            </a:r>
            <a:r>
              <a:rPr sz="1400" spc="-5" dirty="0">
                <a:latin typeface="Corbel"/>
                <a:cs typeface="Corbel"/>
              </a:rPr>
              <a:t>support the acquisition, exchange, submission  </a:t>
            </a:r>
            <a:r>
              <a:rPr sz="1400" dirty="0">
                <a:latin typeface="Corbel"/>
                <a:cs typeface="Corbel"/>
              </a:rPr>
              <a:t>and </a:t>
            </a:r>
            <a:r>
              <a:rPr sz="1400" spc="-5" dirty="0">
                <a:latin typeface="Corbel"/>
                <a:cs typeface="Corbel"/>
              </a:rPr>
              <a:t>archive of </a:t>
            </a:r>
            <a:r>
              <a:rPr sz="1400" dirty="0">
                <a:latin typeface="Corbel"/>
                <a:cs typeface="Corbel"/>
              </a:rPr>
              <a:t>clinical </a:t>
            </a:r>
            <a:r>
              <a:rPr sz="1400" spc="-5" dirty="0">
                <a:latin typeface="Corbel"/>
                <a:cs typeface="Corbel"/>
              </a:rPr>
              <a:t>research </a:t>
            </a:r>
            <a:r>
              <a:rPr sz="1400" dirty="0">
                <a:latin typeface="Corbel"/>
                <a:cs typeface="Corbel"/>
              </a:rPr>
              <a:t>data and metadata. CDISC </a:t>
            </a:r>
            <a:r>
              <a:rPr sz="1400" spc="-5" dirty="0">
                <a:latin typeface="Corbel"/>
                <a:cs typeface="Corbel"/>
              </a:rPr>
              <a:t>standards are </a:t>
            </a:r>
            <a:r>
              <a:rPr sz="1400" dirty="0">
                <a:latin typeface="Corbel"/>
                <a:cs typeface="Corbel"/>
              </a:rPr>
              <a:t>vendor-neutral, </a:t>
            </a:r>
            <a:r>
              <a:rPr sz="1400" spc="-5" dirty="0">
                <a:latin typeface="Corbel"/>
                <a:cs typeface="Corbel"/>
              </a:rPr>
              <a:t>platform-  </a:t>
            </a:r>
            <a:r>
              <a:rPr sz="1400" dirty="0">
                <a:latin typeface="Corbel"/>
                <a:cs typeface="Corbel"/>
              </a:rPr>
              <a:t>independent and </a:t>
            </a:r>
            <a:r>
              <a:rPr sz="1400" spc="-5" dirty="0">
                <a:latin typeface="Corbel"/>
                <a:cs typeface="Corbel"/>
              </a:rPr>
              <a:t>freely available </a:t>
            </a:r>
            <a:r>
              <a:rPr sz="1400" dirty="0">
                <a:latin typeface="Corbel"/>
                <a:cs typeface="Corbel"/>
              </a:rPr>
              <a:t>via the CDISC</a:t>
            </a:r>
            <a:r>
              <a:rPr sz="1400" spc="-12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website.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8255" indent="-343535" algn="just">
              <a:lnSpc>
                <a:spcPts val="1510"/>
              </a:lnSpc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b="1" spc="-5" dirty="0">
                <a:latin typeface="Corbel"/>
                <a:cs typeface="Corbel"/>
              </a:rPr>
              <a:t>Study Data </a:t>
            </a:r>
            <a:r>
              <a:rPr sz="1400" b="1" spc="-15" dirty="0">
                <a:latin typeface="Corbel"/>
                <a:cs typeface="Corbel"/>
              </a:rPr>
              <a:t>Tabulation </a:t>
            </a:r>
            <a:r>
              <a:rPr sz="1400" b="1" spc="-5" dirty="0">
                <a:latin typeface="Corbel"/>
                <a:cs typeface="Corbel"/>
              </a:rPr>
              <a:t>Model: </a:t>
            </a:r>
            <a:r>
              <a:rPr sz="1400" b="1" spc="-10" dirty="0">
                <a:latin typeface="Corbel"/>
                <a:cs typeface="Corbel"/>
              </a:rPr>
              <a:t>SDTM </a:t>
            </a:r>
            <a:r>
              <a:rPr sz="1400" spc="-5" dirty="0">
                <a:latin typeface="Corbel"/>
                <a:cs typeface="Corbel"/>
              </a:rPr>
              <a:t>is the </a:t>
            </a:r>
            <a:r>
              <a:rPr sz="1400" dirty="0">
                <a:latin typeface="Corbel"/>
                <a:cs typeface="Corbel"/>
              </a:rPr>
              <a:t>model </a:t>
            </a:r>
            <a:r>
              <a:rPr sz="1400" spc="-5" dirty="0">
                <a:latin typeface="Corbel"/>
                <a:cs typeface="Corbel"/>
              </a:rPr>
              <a:t>developed </a:t>
            </a:r>
            <a:r>
              <a:rPr sz="1400" dirty="0">
                <a:latin typeface="Corbel"/>
                <a:cs typeface="Corbel"/>
              </a:rPr>
              <a:t>by the CDISC </a:t>
            </a:r>
            <a:r>
              <a:rPr sz="1400" spc="-5" dirty="0">
                <a:latin typeface="Corbel"/>
                <a:cs typeface="Corbel"/>
              </a:rPr>
              <a:t>and it </a:t>
            </a:r>
            <a:r>
              <a:rPr sz="1400" dirty="0">
                <a:latin typeface="Corbel"/>
                <a:cs typeface="Corbel"/>
              </a:rPr>
              <a:t>provides a </a:t>
            </a:r>
            <a:r>
              <a:rPr sz="1400" spc="-5" dirty="0">
                <a:latin typeface="Corbel"/>
                <a:cs typeface="Corbel"/>
              </a:rPr>
              <a:t>general  framework for </a:t>
            </a:r>
            <a:r>
              <a:rPr sz="1400" dirty="0">
                <a:latin typeface="Corbel"/>
                <a:cs typeface="Corbel"/>
              </a:rPr>
              <a:t>describing the </a:t>
            </a:r>
            <a:r>
              <a:rPr sz="1400" spc="-5" dirty="0">
                <a:latin typeface="Corbel"/>
                <a:cs typeface="Corbel"/>
              </a:rPr>
              <a:t>organization of information collected </a:t>
            </a:r>
            <a:r>
              <a:rPr sz="1400" dirty="0">
                <a:latin typeface="Corbel"/>
                <a:cs typeface="Corbel"/>
              </a:rPr>
              <a:t>during </a:t>
            </a:r>
            <a:r>
              <a:rPr sz="1400" spc="-5" dirty="0">
                <a:latin typeface="Corbel"/>
                <a:cs typeface="Corbel"/>
              </a:rPr>
              <a:t>human </a:t>
            </a:r>
            <a:r>
              <a:rPr sz="1400" dirty="0">
                <a:latin typeface="Corbel"/>
                <a:cs typeface="Corbel"/>
              </a:rPr>
              <a:t>and animal</a:t>
            </a:r>
            <a:r>
              <a:rPr sz="1400" spc="10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studies.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Corbel"/>
                <a:cs typeface="Corbel"/>
              </a:rPr>
              <a:t>SDTMVersion </a:t>
            </a:r>
            <a:r>
              <a:rPr sz="1200" spc="-5" dirty="0">
                <a:latin typeface="Corbel"/>
                <a:cs typeface="Corbel"/>
              </a:rPr>
              <a:t>3.1.2. is recognized </a:t>
            </a:r>
            <a:r>
              <a:rPr sz="1200" dirty="0">
                <a:latin typeface="Corbel"/>
                <a:cs typeface="Corbel"/>
              </a:rPr>
              <a:t>by </a:t>
            </a:r>
            <a:r>
              <a:rPr sz="1200" spc="-5" dirty="0">
                <a:latin typeface="Corbel"/>
                <a:cs typeface="Corbel"/>
              </a:rPr>
              <a:t>FDA </a:t>
            </a:r>
            <a:r>
              <a:rPr sz="1200" dirty="0">
                <a:latin typeface="Corbel"/>
                <a:cs typeface="Corbel"/>
              </a:rPr>
              <a:t>as a </a:t>
            </a:r>
            <a:r>
              <a:rPr sz="1200" spc="-5" dirty="0">
                <a:latin typeface="Corbel"/>
                <a:cs typeface="Corbel"/>
              </a:rPr>
              <a:t>mechanism </a:t>
            </a:r>
            <a:r>
              <a:rPr sz="1200" dirty="0">
                <a:latin typeface="Corbel"/>
                <a:cs typeface="Corbel"/>
              </a:rPr>
              <a:t>for </a:t>
            </a:r>
            <a:r>
              <a:rPr sz="1200" spc="-5" dirty="0">
                <a:latin typeface="Corbel"/>
                <a:cs typeface="Corbel"/>
              </a:rPr>
              <a:t>the analysis of study </a:t>
            </a:r>
            <a:r>
              <a:rPr sz="1200" dirty="0">
                <a:latin typeface="Corbel"/>
                <a:cs typeface="Corbel"/>
              </a:rPr>
              <a:t>data.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645160" marR="5715" indent="-283845">
              <a:lnSpc>
                <a:spcPts val="130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Corbel"/>
                <a:cs typeface="Corbel"/>
              </a:rPr>
              <a:t>The model is </a:t>
            </a:r>
            <a:r>
              <a:rPr sz="1200" dirty="0">
                <a:latin typeface="Corbel"/>
                <a:cs typeface="Corbel"/>
              </a:rPr>
              <a:t>built </a:t>
            </a:r>
            <a:r>
              <a:rPr sz="1200" spc="-5" dirty="0">
                <a:latin typeface="Corbel"/>
                <a:cs typeface="Corbel"/>
              </a:rPr>
              <a:t>around the concept of observations, which </a:t>
            </a:r>
            <a:r>
              <a:rPr sz="1200" spc="-10" dirty="0">
                <a:latin typeface="Corbel"/>
                <a:cs typeface="Corbel"/>
              </a:rPr>
              <a:t>consist of </a:t>
            </a:r>
            <a:r>
              <a:rPr sz="1200" spc="-5" dirty="0">
                <a:latin typeface="Corbel"/>
                <a:cs typeface="Corbel"/>
              </a:rPr>
              <a:t>discrete </a:t>
            </a:r>
            <a:r>
              <a:rPr sz="1200" dirty="0">
                <a:latin typeface="Corbel"/>
                <a:cs typeface="Corbel"/>
              </a:rPr>
              <a:t>pieces </a:t>
            </a:r>
            <a:r>
              <a:rPr sz="1200" spc="-5" dirty="0">
                <a:latin typeface="Corbel"/>
                <a:cs typeface="Corbel"/>
              </a:rPr>
              <a:t>of information </a:t>
            </a:r>
            <a:r>
              <a:rPr sz="1200" spc="-10" dirty="0">
                <a:latin typeface="Corbel"/>
                <a:cs typeface="Corbel"/>
              </a:rPr>
              <a:t>collected  </a:t>
            </a:r>
            <a:r>
              <a:rPr sz="1200" dirty="0">
                <a:latin typeface="Corbel"/>
                <a:cs typeface="Corbel"/>
              </a:rPr>
              <a:t>during a </a:t>
            </a:r>
            <a:r>
              <a:rPr sz="1200" spc="-15" dirty="0">
                <a:latin typeface="Corbel"/>
                <a:cs typeface="Corbel"/>
              </a:rPr>
              <a:t>study. </a:t>
            </a:r>
            <a:r>
              <a:rPr sz="1200" spc="-5" dirty="0">
                <a:latin typeface="Corbel"/>
                <a:cs typeface="Corbel"/>
              </a:rPr>
              <a:t>Observations normally correspond </a:t>
            </a:r>
            <a:r>
              <a:rPr sz="1200" dirty="0">
                <a:latin typeface="Corbel"/>
                <a:cs typeface="Corbel"/>
              </a:rPr>
              <a:t>to </a:t>
            </a:r>
            <a:r>
              <a:rPr sz="1200" spc="-5" dirty="0">
                <a:latin typeface="Corbel"/>
                <a:cs typeface="Corbel"/>
              </a:rPr>
              <a:t>rows in </a:t>
            </a:r>
            <a:r>
              <a:rPr sz="1200" dirty="0">
                <a:latin typeface="Corbel"/>
                <a:cs typeface="Corbel"/>
              </a:rPr>
              <a:t>a</a:t>
            </a:r>
            <a:r>
              <a:rPr sz="1200" spc="-114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dataset.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Corbel"/>
                <a:cs typeface="Corbel"/>
              </a:rPr>
              <a:t>These observations </a:t>
            </a:r>
            <a:r>
              <a:rPr sz="1200" dirty="0">
                <a:latin typeface="Corbel"/>
                <a:cs typeface="Corbel"/>
              </a:rPr>
              <a:t>are </a:t>
            </a:r>
            <a:r>
              <a:rPr sz="1200" spc="-5" dirty="0">
                <a:latin typeface="Corbel"/>
                <a:cs typeface="Corbel"/>
              </a:rPr>
              <a:t>classified </a:t>
            </a:r>
            <a:r>
              <a:rPr sz="1200" dirty="0">
                <a:latin typeface="Corbel"/>
                <a:cs typeface="Corbel"/>
              </a:rPr>
              <a:t>as </a:t>
            </a:r>
            <a:r>
              <a:rPr sz="1200" b="1" spc="-10" dirty="0">
                <a:latin typeface="Corbel"/>
                <a:cs typeface="Corbel"/>
              </a:rPr>
              <a:t>Interventions, </a:t>
            </a:r>
            <a:r>
              <a:rPr sz="1200" b="1" spc="-5" dirty="0">
                <a:latin typeface="Corbel"/>
                <a:cs typeface="Corbel"/>
              </a:rPr>
              <a:t>Findings, </a:t>
            </a:r>
            <a:r>
              <a:rPr sz="1200" b="1" spc="-10" dirty="0">
                <a:latin typeface="Corbel"/>
                <a:cs typeface="Corbel"/>
              </a:rPr>
              <a:t>and</a:t>
            </a:r>
            <a:r>
              <a:rPr sz="1200" b="1" spc="35" dirty="0">
                <a:latin typeface="Corbel"/>
                <a:cs typeface="Corbel"/>
              </a:rPr>
              <a:t> </a:t>
            </a:r>
            <a:r>
              <a:rPr sz="1200" b="1" spc="-5" dirty="0">
                <a:latin typeface="Corbel"/>
                <a:cs typeface="Corbel"/>
              </a:rPr>
              <a:t>Events</a:t>
            </a:r>
            <a:endParaRPr sz="1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361950">
              <a:lnSpc>
                <a:spcPts val="1370"/>
              </a:lnSpc>
              <a:tabLst>
                <a:tab pos="645160" algn="l"/>
              </a:tabLst>
            </a:pPr>
            <a:r>
              <a:rPr sz="700" spc="20" dirty="0">
                <a:latin typeface="Wingdings"/>
                <a:cs typeface="Wingdings"/>
              </a:rPr>
              <a:t></a:t>
            </a:r>
            <a:r>
              <a:rPr sz="700" spc="2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Corbel"/>
                <a:cs typeface="Corbel"/>
              </a:rPr>
              <a:t>Each</a:t>
            </a:r>
            <a:r>
              <a:rPr sz="1200" spc="5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observation</a:t>
            </a:r>
            <a:r>
              <a:rPr sz="1200" spc="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can</a:t>
            </a:r>
            <a:r>
              <a:rPr sz="1200" spc="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be</a:t>
            </a:r>
            <a:r>
              <a:rPr sz="1200" spc="5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described</a:t>
            </a:r>
            <a:r>
              <a:rPr sz="1200" spc="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by</a:t>
            </a:r>
            <a:r>
              <a:rPr sz="1200" spc="4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</a:t>
            </a:r>
            <a:r>
              <a:rPr sz="1200" spc="6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series</a:t>
            </a:r>
            <a:r>
              <a:rPr sz="1200" spc="5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of</a:t>
            </a:r>
            <a:r>
              <a:rPr sz="1200" spc="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named</a:t>
            </a:r>
            <a:r>
              <a:rPr sz="1200" spc="7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variables.</a:t>
            </a:r>
            <a:r>
              <a:rPr sz="1200" spc="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Each</a:t>
            </a:r>
            <a:r>
              <a:rPr sz="1200" spc="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variable,</a:t>
            </a:r>
            <a:r>
              <a:rPr sz="1200" spc="6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which</a:t>
            </a:r>
            <a:r>
              <a:rPr sz="1200" spc="6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normally</a:t>
            </a:r>
            <a:r>
              <a:rPr sz="1200" spc="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corresponds</a:t>
            </a:r>
            <a:r>
              <a:rPr sz="1200" spc="4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to</a:t>
            </a:r>
            <a:r>
              <a:rPr sz="1200" spc="4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</a:t>
            </a:r>
            <a:endParaRPr sz="1200">
              <a:latin typeface="Corbel"/>
              <a:cs typeface="Corbel"/>
            </a:endParaRPr>
          </a:p>
          <a:p>
            <a:pPr marL="645160">
              <a:lnSpc>
                <a:spcPts val="1370"/>
              </a:lnSpc>
            </a:pPr>
            <a:r>
              <a:rPr sz="1200" spc="-5" dirty="0">
                <a:latin typeface="Corbel"/>
                <a:cs typeface="Corbel"/>
              </a:rPr>
              <a:t>column in </a:t>
            </a:r>
            <a:r>
              <a:rPr sz="1200" dirty="0">
                <a:latin typeface="Corbel"/>
                <a:cs typeface="Corbel"/>
              </a:rPr>
              <a:t>a dataset, </a:t>
            </a:r>
            <a:r>
              <a:rPr sz="1200" spc="-5" dirty="0">
                <a:latin typeface="Corbel"/>
                <a:cs typeface="Corbel"/>
              </a:rPr>
              <a:t>can </a:t>
            </a:r>
            <a:r>
              <a:rPr sz="1200" dirty="0">
                <a:latin typeface="Corbel"/>
                <a:cs typeface="Corbel"/>
              </a:rPr>
              <a:t>be </a:t>
            </a:r>
            <a:r>
              <a:rPr sz="1200" spc="-5" dirty="0">
                <a:latin typeface="Corbel"/>
                <a:cs typeface="Corbel"/>
              </a:rPr>
              <a:t>classified according </a:t>
            </a:r>
            <a:r>
              <a:rPr sz="1200" dirty="0">
                <a:latin typeface="Corbel"/>
                <a:cs typeface="Corbel"/>
              </a:rPr>
              <a:t>to its</a:t>
            </a:r>
            <a:r>
              <a:rPr sz="1200" spc="-6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Role.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619" y="2842260"/>
            <a:ext cx="6784848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1144" y="2843783"/>
            <a:ext cx="6667500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5844" y="3034664"/>
            <a:ext cx="5901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0" dirty="0">
                <a:solidFill>
                  <a:srgbClr val="17375D"/>
                </a:solidFill>
                <a:latin typeface="Corbel"/>
                <a:cs typeface="Corbel"/>
              </a:rPr>
              <a:t>ANALYSIS</a:t>
            </a:r>
            <a:r>
              <a:rPr sz="4000" spc="35" dirty="0">
                <a:solidFill>
                  <a:srgbClr val="17375D"/>
                </a:solidFill>
                <a:latin typeface="Corbel"/>
                <a:cs typeface="Corbel"/>
              </a:rPr>
              <a:t> OFSTUDYDATA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4452" y="2843783"/>
            <a:ext cx="888492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1183" y="4009644"/>
            <a:ext cx="1828800" cy="496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2708" y="4011167"/>
            <a:ext cx="1778507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4057269"/>
            <a:ext cx="1514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D"/>
                </a:solidFill>
                <a:latin typeface="Corbel"/>
                <a:cs typeface="Corbel"/>
              </a:rPr>
              <a:t>AN</a:t>
            </a:r>
            <a:r>
              <a:rPr sz="1800" b="1" spc="-1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17375D"/>
                </a:solidFill>
                <a:latin typeface="Corbel"/>
                <a:cs typeface="Corbel"/>
              </a:rPr>
              <a:t>OVERVIEW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1655" y="4011167"/>
            <a:ext cx="336804" cy="495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46</a:t>
            </a:fld>
            <a:endParaRPr spc="-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9155" y="71627"/>
            <a:ext cx="565556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6935" y="71627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96236" y="208279"/>
            <a:ext cx="5105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/>
              <a:t>IMPORTANT</a:t>
            </a:r>
            <a:r>
              <a:rPr sz="2800" spc="125" dirty="0"/>
              <a:t> </a:t>
            </a:r>
            <a:r>
              <a:rPr sz="2800" spc="70" dirty="0"/>
              <a:t>CONSIDERATIONS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47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612140" y="783082"/>
            <a:ext cx="7846059" cy="4880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20" indent="-343535" algn="just">
              <a:lnSpc>
                <a:spcPct val="100000"/>
              </a:lnSpc>
              <a:spcBef>
                <a:spcPts val="105"/>
              </a:spcBef>
              <a:buSzPct val="78571"/>
              <a:buFont typeface="Wingdings"/>
              <a:buChar char=""/>
              <a:tabLst>
                <a:tab pos="356235" algn="l"/>
              </a:tabLst>
            </a:pPr>
            <a:r>
              <a:rPr sz="1400" spc="-5" dirty="0">
                <a:latin typeface="Corbel"/>
                <a:cs typeface="Corbel"/>
              </a:rPr>
              <a:t>When </a:t>
            </a:r>
            <a:r>
              <a:rPr sz="1400" dirty="0">
                <a:latin typeface="Corbel"/>
                <a:cs typeface="Corbel"/>
              </a:rPr>
              <a:t>designing a </a:t>
            </a:r>
            <a:r>
              <a:rPr sz="1400" spc="-5" dirty="0">
                <a:latin typeface="Corbel"/>
                <a:cs typeface="Corbel"/>
              </a:rPr>
              <a:t>clinical trial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principal features </a:t>
            </a:r>
            <a:r>
              <a:rPr sz="1400" dirty="0">
                <a:latin typeface="Corbel"/>
                <a:cs typeface="Corbel"/>
              </a:rPr>
              <a:t>of the </a:t>
            </a:r>
            <a:r>
              <a:rPr sz="1400" spc="-5" dirty="0">
                <a:latin typeface="Corbel"/>
                <a:cs typeface="Corbel"/>
              </a:rPr>
              <a:t>eventual statistical analysis of </a:t>
            </a:r>
            <a:r>
              <a:rPr sz="1400" dirty="0">
                <a:latin typeface="Corbel"/>
                <a:cs typeface="Corbel"/>
              </a:rPr>
              <a:t>the data  </a:t>
            </a:r>
            <a:r>
              <a:rPr sz="1400" spc="-5" dirty="0">
                <a:latin typeface="Corbel"/>
                <a:cs typeface="Corbel"/>
              </a:rPr>
              <a:t>should </a:t>
            </a:r>
            <a:r>
              <a:rPr sz="1400" dirty="0">
                <a:latin typeface="Corbel"/>
                <a:cs typeface="Corbel"/>
              </a:rPr>
              <a:t>be described </a:t>
            </a:r>
            <a:r>
              <a:rPr sz="1400" spc="-5" dirty="0">
                <a:latin typeface="Corbel"/>
                <a:cs typeface="Corbel"/>
              </a:rPr>
              <a:t>in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statistical section of </a:t>
            </a:r>
            <a:r>
              <a:rPr sz="1400" spc="5" dirty="0">
                <a:latin typeface="Corbel"/>
                <a:cs typeface="Corbel"/>
              </a:rPr>
              <a:t>the </a:t>
            </a:r>
            <a:r>
              <a:rPr sz="1400" dirty="0">
                <a:latin typeface="Corbel"/>
                <a:cs typeface="Corbel"/>
              </a:rPr>
              <a:t>protocol. </a:t>
            </a:r>
            <a:r>
              <a:rPr sz="1400" spc="-5" dirty="0">
                <a:latin typeface="Corbel"/>
                <a:cs typeface="Corbel"/>
              </a:rPr>
              <a:t>This section </a:t>
            </a:r>
            <a:r>
              <a:rPr sz="1400" dirty="0">
                <a:latin typeface="Corbel"/>
                <a:cs typeface="Corbel"/>
              </a:rPr>
              <a:t>should </a:t>
            </a:r>
            <a:r>
              <a:rPr sz="1400" spc="-5" dirty="0">
                <a:latin typeface="Corbel"/>
                <a:cs typeface="Corbel"/>
              </a:rPr>
              <a:t>include all the  principal features of </a:t>
            </a:r>
            <a:r>
              <a:rPr sz="1400" dirty="0">
                <a:latin typeface="Corbel"/>
                <a:cs typeface="Corbel"/>
              </a:rPr>
              <a:t>the </a:t>
            </a:r>
            <a:r>
              <a:rPr sz="1400" spc="-5" dirty="0">
                <a:latin typeface="Corbel"/>
                <a:cs typeface="Corbel"/>
              </a:rPr>
              <a:t>proposed confirmatory analysis of </a:t>
            </a:r>
            <a:r>
              <a:rPr sz="1400" dirty="0">
                <a:latin typeface="Corbel"/>
                <a:cs typeface="Corbel"/>
              </a:rPr>
              <a:t>the primary variable(s) and the </a:t>
            </a:r>
            <a:r>
              <a:rPr sz="1400" spc="-5" dirty="0">
                <a:latin typeface="Corbel"/>
                <a:cs typeface="Corbel"/>
              </a:rPr>
              <a:t>way in  which </a:t>
            </a:r>
            <a:r>
              <a:rPr sz="1400" dirty="0">
                <a:latin typeface="Corbel"/>
                <a:cs typeface="Corbel"/>
              </a:rPr>
              <a:t>anticipated </a:t>
            </a:r>
            <a:r>
              <a:rPr sz="1400" spc="-5" dirty="0">
                <a:latin typeface="Corbel"/>
                <a:cs typeface="Corbel"/>
              </a:rPr>
              <a:t>analysis </a:t>
            </a:r>
            <a:r>
              <a:rPr sz="1400" dirty="0">
                <a:latin typeface="Corbel"/>
                <a:cs typeface="Corbel"/>
              </a:rPr>
              <a:t>problems </a:t>
            </a:r>
            <a:r>
              <a:rPr sz="1400" spc="-5" dirty="0">
                <a:latin typeface="Corbel"/>
                <a:cs typeface="Corbel"/>
              </a:rPr>
              <a:t>will </a:t>
            </a:r>
            <a:r>
              <a:rPr sz="1400" dirty="0">
                <a:latin typeface="Corbel"/>
                <a:cs typeface="Corbel"/>
              </a:rPr>
              <a:t>be</a:t>
            </a:r>
            <a:r>
              <a:rPr sz="1400" spc="-4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handled.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400" spc="-5" dirty="0">
                <a:latin typeface="Corbel"/>
                <a:cs typeface="Corbel"/>
              </a:rPr>
              <a:t>The </a:t>
            </a:r>
            <a:r>
              <a:rPr sz="1400" dirty="0">
                <a:latin typeface="Corbel"/>
                <a:cs typeface="Corbel"/>
              </a:rPr>
              <a:t>important </a:t>
            </a:r>
            <a:r>
              <a:rPr sz="1400" spc="-5" dirty="0">
                <a:latin typeface="Corbel"/>
                <a:cs typeface="Corbel"/>
              </a:rPr>
              <a:t>considerations for Analysis of </a:t>
            </a:r>
            <a:r>
              <a:rPr sz="1400" dirty="0">
                <a:latin typeface="Corbel"/>
                <a:cs typeface="Corbel"/>
              </a:rPr>
              <a:t>the study data </a:t>
            </a:r>
            <a:r>
              <a:rPr sz="1400" spc="-5" dirty="0">
                <a:latin typeface="Corbel"/>
                <a:cs typeface="Corbel"/>
              </a:rPr>
              <a:t>are as</a:t>
            </a:r>
            <a:r>
              <a:rPr sz="1400" spc="-8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follows: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5080" indent="-283845" algn="just">
              <a:lnSpc>
                <a:spcPct val="100000"/>
              </a:lnSpc>
            </a:pPr>
            <a:r>
              <a:rPr sz="750" spc="30" dirty="0">
                <a:latin typeface="Wingdings"/>
                <a:cs typeface="Wingdings"/>
              </a:rPr>
              <a:t>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Corbel"/>
                <a:cs typeface="Corbel"/>
              </a:rPr>
              <a:t>Analysis sets: </a:t>
            </a:r>
            <a:r>
              <a:rPr sz="1300" dirty="0">
                <a:latin typeface="Corbel"/>
                <a:cs typeface="Corbel"/>
              </a:rPr>
              <a:t>If </a:t>
            </a:r>
            <a:r>
              <a:rPr sz="1300" spc="-5" dirty="0">
                <a:latin typeface="Corbel"/>
                <a:cs typeface="Corbel"/>
              </a:rPr>
              <a:t>all </a:t>
            </a:r>
            <a:r>
              <a:rPr sz="1300" dirty="0">
                <a:latin typeface="Corbel"/>
                <a:cs typeface="Corbel"/>
              </a:rPr>
              <a:t>subjects </a:t>
            </a:r>
            <a:r>
              <a:rPr sz="1300" spc="-5" dirty="0">
                <a:latin typeface="Corbel"/>
                <a:cs typeface="Corbel"/>
              </a:rPr>
              <a:t>randomised into a clinical trial </a:t>
            </a:r>
            <a:r>
              <a:rPr sz="1300" dirty="0">
                <a:latin typeface="Corbel"/>
                <a:cs typeface="Corbel"/>
              </a:rPr>
              <a:t>satisfied </a:t>
            </a:r>
            <a:r>
              <a:rPr sz="1300" spc="-5" dirty="0">
                <a:latin typeface="Corbel"/>
                <a:cs typeface="Corbel"/>
              </a:rPr>
              <a:t>all </a:t>
            </a:r>
            <a:r>
              <a:rPr sz="1300" dirty="0">
                <a:latin typeface="Corbel"/>
                <a:cs typeface="Corbel"/>
              </a:rPr>
              <a:t>entry </a:t>
            </a:r>
            <a:r>
              <a:rPr sz="1300" spc="-5" dirty="0">
                <a:latin typeface="Corbel"/>
                <a:cs typeface="Corbel"/>
              </a:rPr>
              <a:t>criteria, followed all trial  procedures perfectly with no </a:t>
            </a:r>
            <a:r>
              <a:rPr sz="1300" spc="-10" dirty="0">
                <a:latin typeface="Corbel"/>
                <a:cs typeface="Corbel"/>
              </a:rPr>
              <a:t>losses to </a:t>
            </a:r>
            <a:r>
              <a:rPr sz="1300" spc="-5" dirty="0">
                <a:latin typeface="Corbel"/>
                <a:cs typeface="Corbel"/>
              </a:rPr>
              <a:t>follow-up, </a:t>
            </a:r>
            <a:r>
              <a:rPr sz="1300" dirty="0">
                <a:latin typeface="Corbel"/>
                <a:cs typeface="Corbel"/>
              </a:rPr>
              <a:t>and </a:t>
            </a:r>
            <a:r>
              <a:rPr sz="1300" spc="-5" dirty="0">
                <a:latin typeface="Corbel"/>
                <a:cs typeface="Corbel"/>
              </a:rPr>
              <a:t>provided complete data records, then the set </a:t>
            </a:r>
            <a:r>
              <a:rPr sz="1300" spc="-15" dirty="0">
                <a:latin typeface="Corbel"/>
                <a:cs typeface="Corbel"/>
              </a:rPr>
              <a:t>of   </a:t>
            </a:r>
            <a:r>
              <a:rPr sz="1300" spc="-5" dirty="0">
                <a:latin typeface="Corbel"/>
                <a:cs typeface="Corbel"/>
              </a:rPr>
              <a:t>subjects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be included in the analysis would be self-evident.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design and conduct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a trial should </a:t>
            </a:r>
            <a:r>
              <a:rPr sz="1300" spc="-10" dirty="0">
                <a:latin typeface="Corbel"/>
                <a:cs typeface="Corbel"/>
              </a:rPr>
              <a:t>aim 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approach this ideal as closely as possible, but, in practice, it is doubtful if it </a:t>
            </a:r>
            <a:r>
              <a:rPr sz="1300" spc="-10" dirty="0">
                <a:latin typeface="Corbel"/>
                <a:cs typeface="Corbel"/>
              </a:rPr>
              <a:t>can </a:t>
            </a:r>
            <a:r>
              <a:rPr sz="1300" spc="-5" dirty="0">
                <a:latin typeface="Corbel"/>
                <a:cs typeface="Corbel"/>
              </a:rPr>
              <a:t>ever </a:t>
            </a:r>
            <a:r>
              <a:rPr sz="1300" dirty="0">
                <a:latin typeface="Corbel"/>
                <a:cs typeface="Corbel"/>
              </a:rPr>
              <a:t>be </a:t>
            </a:r>
            <a:r>
              <a:rPr sz="1300" spc="-5" dirty="0">
                <a:latin typeface="Corbel"/>
                <a:cs typeface="Corbel"/>
              </a:rPr>
              <a:t>fully achieved.  Hence, the statistical section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the protocol should </a:t>
            </a:r>
            <a:r>
              <a:rPr sz="1300" dirty="0">
                <a:latin typeface="Corbel"/>
                <a:cs typeface="Corbel"/>
              </a:rPr>
              <a:t>address anticipated </a:t>
            </a:r>
            <a:r>
              <a:rPr sz="1300" spc="-5" dirty="0">
                <a:latin typeface="Corbel"/>
                <a:cs typeface="Corbel"/>
              </a:rPr>
              <a:t>problems prospectively in terms 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10" dirty="0">
                <a:latin typeface="Corbel"/>
                <a:cs typeface="Corbel"/>
              </a:rPr>
              <a:t>how </a:t>
            </a:r>
            <a:r>
              <a:rPr sz="1300" spc="-5" dirty="0">
                <a:latin typeface="Corbel"/>
                <a:cs typeface="Corbel"/>
              </a:rPr>
              <a:t>these affect the subjects and data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be</a:t>
            </a:r>
            <a:r>
              <a:rPr sz="1300" spc="8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analysed.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645160" marR="6985" indent="-283845" algn="just">
              <a:lnSpc>
                <a:spcPct val="100000"/>
              </a:lnSpc>
            </a:pPr>
            <a:r>
              <a:rPr sz="750" spc="30" dirty="0">
                <a:latin typeface="Wingdings"/>
                <a:cs typeface="Wingdings"/>
              </a:rPr>
              <a:t>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Corbel"/>
                <a:cs typeface="Corbel"/>
              </a:rPr>
              <a:t>Missing Values and Outliers: </a:t>
            </a:r>
            <a:r>
              <a:rPr sz="1300" spc="-5" dirty="0">
                <a:latin typeface="Corbel"/>
                <a:cs typeface="Corbel"/>
              </a:rPr>
              <a:t>Missing values represent a potential source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bias in a clinical trial. </a:t>
            </a:r>
            <a:r>
              <a:rPr sz="1300" spc="-10" dirty="0">
                <a:latin typeface="Corbel"/>
                <a:cs typeface="Corbel"/>
              </a:rPr>
              <a:t>Hence,  </a:t>
            </a:r>
            <a:r>
              <a:rPr sz="1300" spc="-5" dirty="0">
                <a:latin typeface="Corbel"/>
                <a:cs typeface="Corbel"/>
              </a:rPr>
              <a:t>every effort should be undertaken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fulfil </a:t>
            </a:r>
            <a:r>
              <a:rPr sz="1300" spc="-10" dirty="0">
                <a:latin typeface="Corbel"/>
                <a:cs typeface="Corbel"/>
              </a:rPr>
              <a:t>all </a:t>
            </a:r>
            <a:r>
              <a:rPr sz="1300" spc="-5" dirty="0">
                <a:latin typeface="Corbel"/>
                <a:cs typeface="Corbel"/>
              </a:rPr>
              <a:t>the requirements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protocol concerning the collection  and management </a:t>
            </a:r>
            <a:r>
              <a:rPr sz="1300" dirty="0">
                <a:latin typeface="Corbel"/>
                <a:cs typeface="Corbel"/>
              </a:rPr>
              <a:t>of data. In </a:t>
            </a:r>
            <a:r>
              <a:rPr sz="1300" spc="-10" dirty="0">
                <a:latin typeface="Corbel"/>
                <a:cs typeface="Corbel"/>
              </a:rPr>
              <a:t>reality, </a:t>
            </a:r>
            <a:r>
              <a:rPr sz="1300" spc="-15" dirty="0">
                <a:latin typeface="Corbel"/>
                <a:cs typeface="Corbel"/>
              </a:rPr>
              <a:t>however, </a:t>
            </a:r>
            <a:r>
              <a:rPr sz="1300" spc="-5" dirty="0">
                <a:latin typeface="Corbel"/>
                <a:cs typeface="Corbel"/>
              </a:rPr>
              <a:t>there will almost always be some missing </a:t>
            </a:r>
            <a:r>
              <a:rPr sz="1300" dirty="0">
                <a:latin typeface="Corbel"/>
                <a:cs typeface="Corbel"/>
              </a:rPr>
              <a:t>data. </a:t>
            </a:r>
            <a:r>
              <a:rPr sz="1300" spc="-5" dirty="0">
                <a:latin typeface="Corbel"/>
                <a:cs typeface="Corbel"/>
              </a:rPr>
              <a:t>A trial </a:t>
            </a:r>
            <a:r>
              <a:rPr sz="1300" spc="-10" dirty="0">
                <a:latin typeface="Corbel"/>
                <a:cs typeface="Corbel"/>
              </a:rPr>
              <a:t>may  </a:t>
            </a:r>
            <a:r>
              <a:rPr sz="1300" spc="-5" dirty="0">
                <a:latin typeface="Corbel"/>
                <a:cs typeface="Corbel"/>
              </a:rPr>
              <a:t>be regarded as valid, nonetheless, provided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methods of dealing with missing values are sensible, and  particularly if those methods are pre-defined in the</a:t>
            </a:r>
            <a:r>
              <a:rPr sz="1300" spc="13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protocol.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645160" marR="6350" indent="-283845" algn="just">
              <a:lnSpc>
                <a:spcPct val="100000"/>
              </a:lnSpc>
              <a:spcBef>
                <a:spcPts val="5"/>
              </a:spcBef>
            </a:pPr>
            <a:r>
              <a:rPr sz="750" spc="30" dirty="0">
                <a:latin typeface="Wingdings"/>
                <a:cs typeface="Wingdings"/>
              </a:rPr>
              <a:t>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orbel"/>
                <a:cs typeface="Corbel"/>
              </a:rPr>
              <a:t>Data Transformation: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decision </a:t>
            </a:r>
            <a:r>
              <a:rPr sz="1300" spc="-1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transform </a:t>
            </a:r>
            <a:r>
              <a:rPr sz="1300" spc="-15" dirty="0">
                <a:latin typeface="Corbel"/>
                <a:cs typeface="Corbel"/>
              </a:rPr>
              <a:t>key </a:t>
            </a:r>
            <a:r>
              <a:rPr sz="1300" spc="-5" dirty="0">
                <a:latin typeface="Corbel"/>
                <a:cs typeface="Corbel"/>
              </a:rPr>
              <a:t>variables prior </a:t>
            </a:r>
            <a:r>
              <a:rPr sz="1300" spc="-1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analysis </a:t>
            </a:r>
            <a:r>
              <a:rPr sz="1300" spc="-10" dirty="0">
                <a:latin typeface="Corbel"/>
                <a:cs typeface="Corbel"/>
              </a:rPr>
              <a:t>is </a:t>
            </a:r>
            <a:r>
              <a:rPr sz="1300" spc="-5" dirty="0">
                <a:latin typeface="Corbel"/>
                <a:cs typeface="Corbel"/>
              </a:rPr>
              <a:t>best made </a:t>
            </a:r>
            <a:r>
              <a:rPr sz="1300" dirty="0">
                <a:latin typeface="Corbel"/>
                <a:cs typeface="Corbel"/>
              </a:rPr>
              <a:t>during </a:t>
            </a:r>
            <a:r>
              <a:rPr sz="1300" spc="-5" dirty="0">
                <a:latin typeface="Corbel"/>
                <a:cs typeface="Corbel"/>
              </a:rPr>
              <a:t>the  design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the </a:t>
            </a:r>
            <a:r>
              <a:rPr sz="1300" dirty="0">
                <a:latin typeface="Corbel"/>
                <a:cs typeface="Corbel"/>
              </a:rPr>
              <a:t>trial on </a:t>
            </a:r>
            <a:r>
              <a:rPr sz="1300" spc="-5" dirty="0">
                <a:latin typeface="Corbel"/>
                <a:cs typeface="Corbel"/>
              </a:rPr>
              <a:t>the basis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similar data from earlier clinical trials. </a:t>
            </a:r>
            <a:r>
              <a:rPr sz="1300" spc="-10" dirty="0">
                <a:latin typeface="Corbel"/>
                <a:cs typeface="Corbel"/>
              </a:rPr>
              <a:t>Transformations (e.g. </a:t>
            </a:r>
            <a:r>
              <a:rPr sz="1300" spc="-5" dirty="0">
                <a:latin typeface="Corbel"/>
                <a:cs typeface="Corbel"/>
              </a:rPr>
              <a:t>square </a:t>
            </a:r>
            <a:r>
              <a:rPr sz="1300" dirty="0">
                <a:latin typeface="Corbel"/>
                <a:cs typeface="Corbel"/>
              </a:rPr>
              <a:t>root,  </a:t>
            </a:r>
            <a:r>
              <a:rPr sz="1300" spc="-10" dirty="0">
                <a:latin typeface="Corbel"/>
                <a:cs typeface="Corbel"/>
              </a:rPr>
              <a:t>logarithm) </a:t>
            </a:r>
            <a:r>
              <a:rPr sz="1300" spc="-5" dirty="0">
                <a:latin typeface="Corbel"/>
                <a:cs typeface="Corbel"/>
              </a:rPr>
              <a:t>should </a:t>
            </a:r>
            <a:r>
              <a:rPr sz="1300" dirty="0">
                <a:latin typeface="Corbel"/>
                <a:cs typeface="Corbel"/>
              </a:rPr>
              <a:t>be </a:t>
            </a:r>
            <a:r>
              <a:rPr sz="1300" spc="-5" dirty="0">
                <a:latin typeface="Corbel"/>
                <a:cs typeface="Corbel"/>
              </a:rPr>
              <a:t>specified </a:t>
            </a:r>
            <a:r>
              <a:rPr sz="1300" dirty="0">
                <a:latin typeface="Corbel"/>
                <a:cs typeface="Corbel"/>
              </a:rPr>
              <a:t>in </a:t>
            </a:r>
            <a:r>
              <a:rPr sz="1300" spc="-5" dirty="0">
                <a:latin typeface="Corbel"/>
                <a:cs typeface="Corbel"/>
              </a:rPr>
              <a:t>the protocol and a rationale provided, especially for the primary  variable(s).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9724" y="71627"/>
            <a:ext cx="574700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8944" y="71627"/>
            <a:ext cx="743711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4871" y="71627"/>
            <a:ext cx="627887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4976" y="71627"/>
            <a:ext cx="1956816" cy="87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84007" y="71627"/>
            <a:ext cx="641603" cy="877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6830" y="208279"/>
            <a:ext cx="6765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/>
              <a:t>IMPORTANT </a:t>
            </a:r>
            <a:r>
              <a:rPr sz="2800" spc="70" dirty="0"/>
              <a:t>CONSIDERATIONS </a:t>
            </a:r>
            <a:r>
              <a:rPr sz="2800" spc="-5" dirty="0"/>
              <a:t>–</a:t>
            </a:r>
            <a:r>
              <a:rPr sz="2800" spc="-220" dirty="0"/>
              <a:t> </a:t>
            </a:r>
            <a:r>
              <a:rPr sz="2800" spc="55" dirty="0"/>
              <a:t>CONTD.</a:t>
            </a:r>
            <a:endParaRPr sz="28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48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656336" y="786130"/>
            <a:ext cx="7800975" cy="5398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 algn="just">
              <a:lnSpc>
                <a:spcPct val="100000"/>
              </a:lnSpc>
              <a:spcBef>
                <a:spcPts val="95"/>
              </a:spcBef>
            </a:pPr>
            <a:r>
              <a:rPr sz="750" spc="5" dirty="0">
                <a:latin typeface="Wingdings"/>
                <a:cs typeface="Wingdings"/>
              </a:rPr>
              <a:t>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1250" b="1" spc="-5" dirty="0">
                <a:latin typeface="Corbel"/>
                <a:cs typeface="Corbel"/>
              </a:rPr>
              <a:t>Estimation, Confidence Intervals and Hypothesis </a:t>
            </a:r>
            <a:r>
              <a:rPr sz="1250" b="1" spc="-15" dirty="0">
                <a:latin typeface="Corbel"/>
                <a:cs typeface="Corbel"/>
              </a:rPr>
              <a:t>Testing: </a:t>
            </a:r>
            <a:r>
              <a:rPr sz="1250" spc="-5" dirty="0">
                <a:latin typeface="Corbel"/>
                <a:cs typeface="Corbel"/>
              </a:rPr>
              <a:t>The statistical section </a:t>
            </a:r>
            <a:r>
              <a:rPr sz="1250" spc="-10" dirty="0">
                <a:latin typeface="Corbel"/>
                <a:cs typeface="Corbel"/>
              </a:rPr>
              <a:t>of the </a:t>
            </a:r>
            <a:r>
              <a:rPr sz="1250" spc="-5" dirty="0">
                <a:latin typeface="Corbel"/>
                <a:cs typeface="Corbel"/>
              </a:rPr>
              <a:t>protocol should specify 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hypotheses that are to be tested and/or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treatment </a:t>
            </a:r>
            <a:r>
              <a:rPr sz="1250" dirty="0">
                <a:latin typeface="Corbel"/>
                <a:cs typeface="Corbel"/>
              </a:rPr>
              <a:t>effects </a:t>
            </a:r>
            <a:r>
              <a:rPr sz="1250" spc="-5" dirty="0">
                <a:latin typeface="Corbel"/>
                <a:cs typeface="Corbel"/>
              </a:rPr>
              <a:t>which are to be estimated in order to satisfy </a:t>
            </a:r>
            <a:r>
              <a:rPr sz="1250" spc="-10" dirty="0">
                <a:latin typeface="Corbel"/>
                <a:cs typeface="Corbel"/>
              </a:rPr>
              <a:t>the  </a:t>
            </a:r>
            <a:r>
              <a:rPr sz="1250" spc="-5" dirty="0">
                <a:latin typeface="Corbel"/>
                <a:cs typeface="Corbel"/>
              </a:rPr>
              <a:t>primary objectives </a:t>
            </a:r>
            <a:r>
              <a:rPr sz="1250" spc="-10" dirty="0">
                <a:latin typeface="Corbel"/>
                <a:cs typeface="Corbel"/>
              </a:rPr>
              <a:t>of </a:t>
            </a:r>
            <a:r>
              <a:rPr sz="1250" spc="-5" dirty="0">
                <a:latin typeface="Corbel"/>
                <a:cs typeface="Corbel"/>
              </a:rPr>
              <a:t>the trial. The statistical methods to be used </a:t>
            </a:r>
            <a:r>
              <a:rPr sz="1250" dirty="0">
                <a:latin typeface="Corbel"/>
                <a:cs typeface="Corbel"/>
              </a:rPr>
              <a:t>to </a:t>
            </a:r>
            <a:r>
              <a:rPr sz="1250" spc="-5" dirty="0">
                <a:latin typeface="Corbel"/>
                <a:cs typeface="Corbel"/>
              </a:rPr>
              <a:t>accomplish these tasks should be described for 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primary (and </a:t>
            </a:r>
            <a:r>
              <a:rPr sz="1250" dirty="0">
                <a:latin typeface="Corbel"/>
                <a:cs typeface="Corbel"/>
              </a:rPr>
              <a:t>preferably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secondary) variables, and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dirty="0">
                <a:latin typeface="Corbel"/>
                <a:cs typeface="Corbel"/>
              </a:rPr>
              <a:t>underlying </a:t>
            </a:r>
            <a:r>
              <a:rPr sz="1250" spc="-5" dirty="0">
                <a:latin typeface="Corbel"/>
                <a:cs typeface="Corbel"/>
              </a:rPr>
              <a:t>statistical model should be made </a:t>
            </a:r>
            <a:r>
              <a:rPr sz="1250" spc="-15" dirty="0">
                <a:latin typeface="Corbel"/>
                <a:cs typeface="Corbel"/>
              </a:rPr>
              <a:t>clear.  </a:t>
            </a:r>
            <a:r>
              <a:rPr sz="1250" spc="-5" dirty="0">
                <a:latin typeface="Corbel"/>
                <a:cs typeface="Corbel"/>
              </a:rPr>
              <a:t>Estimates </a:t>
            </a:r>
            <a:r>
              <a:rPr sz="1250" spc="-10" dirty="0">
                <a:latin typeface="Corbel"/>
                <a:cs typeface="Corbel"/>
              </a:rPr>
              <a:t>of </a:t>
            </a:r>
            <a:r>
              <a:rPr sz="1250" spc="-5" dirty="0">
                <a:latin typeface="Corbel"/>
                <a:cs typeface="Corbel"/>
              </a:rPr>
              <a:t>treatment effects should be accompanied by confidence intervals, whenever </a:t>
            </a:r>
            <a:r>
              <a:rPr sz="1250" spc="-10" dirty="0">
                <a:latin typeface="Corbel"/>
                <a:cs typeface="Corbel"/>
              </a:rPr>
              <a:t>possible, </a:t>
            </a:r>
            <a:r>
              <a:rPr sz="1250" spc="-5" dirty="0">
                <a:latin typeface="Corbel"/>
                <a:cs typeface="Corbel"/>
              </a:rPr>
              <a:t>and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way </a:t>
            </a:r>
            <a:r>
              <a:rPr sz="1250" spc="-10" dirty="0">
                <a:latin typeface="Corbel"/>
                <a:cs typeface="Corbel"/>
              </a:rPr>
              <a:t>in  </a:t>
            </a:r>
            <a:r>
              <a:rPr sz="1250" spc="-5" dirty="0">
                <a:latin typeface="Corbel"/>
                <a:cs typeface="Corbel"/>
              </a:rPr>
              <a:t>which these will </a:t>
            </a:r>
            <a:r>
              <a:rPr sz="1250" dirty="0">
                <a:latin typeface="Corbel"/>
                <a:cs typeface="Corbel"/>
              </a:rPr>
              <a:t>be calculated </a:t>
            </a:r>
            <a:r>
              <a:rPr sz="1250" spc="-5" dirty="0">
                <a:latin typeface="Corbel"/>
                <a:cs typeface="Corbel"/>
              </a:rPr>
              <a:t>should </a:t>
            </a:r>
            <a:r>
              <a:rPr sz="1250" dirty="0">
                <a:latin typeface="Corbel"/>
                <a:cs typeface="Corbel"/>
              </a:rPr>
              <a:t>be</a:t>
            </a:r>
            <a:r>
              <a:rPr sz="1250" spc="25" dirty="0">
                <a:latin typeface="Corbel"/>
                <a:cs typeface="Corbel"/>
              </a:rPr>
              <a:t> </a:t>
            </a:r>
            <a:r>
              <a:rPr sz="1250" spc="-5" dirty="0">
                <a:latin typeface="Corbel"/>
                <a:cs typeface="Corbel"/>
              </a:rPr>
              <a:t>identified.</a:t>
            </a:r>
            <a:endParaRPr sz="125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00000"/>
              </a:lnSpc>
              <a:spcBef>
                <a:spcPts val="5"/>
              </a:spcBef>
            </a:pPr>
            <a:r>
              <a:rPr sz="750" spc="5" dirty="0">
                <a:latin typeface="Wingdings"/>
                <a:cs typeface="Wingdings"/>
              </a:rPr>
              <a:t>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1250" b="1" spc="-5" dirty="0">
                <a:latin typeface="Corbel"/>
                <a:cs typeface="Corbel"/>
              </a:rPr>
              <a:t>Adjustment </a:t>
            </a:r>
            <a:r>
              <a:rPr sz="1250" b="1" dirty="0">
                <a:latin typeface="Corbel"/>
                <a:cs typeface="Corbel"/>
              </a:rPr>
              <a:t>of </a:t>
            </a:r>
            <a:r>
              <a:rPr sz="1250" b="1" spc="-5" dirty="0">
                <a:latin typeface="Corbel"/>
                <a:cs typeface="Corbel"/>
              </a:rPr>
              <a:t>Significance and Confidence Levels: </a:t>
            </a:r>
            <a:r>
              <a:rPr sz="1250" dirty="0">
                <a:latin typeface="Corbel"/>
                <a:cs typeface="Corbel"/>
              </a:rPr>
              <a:t>When </a:t>
            </a:r>
            <a:r>
              <a:rPr sz="1250" spc="-5" dirty="0">
                <a:latin typeface="Corbel"/>
                <a:cs typeface="Corbel"/>
              </a:rPr>
              <a:t>multiplicity is present,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usual approach to </a:t>
            </a:r>
            <a:r>
              <a:rPr sz="1250" spc="-10" dirty="0">
                <a:latin typeface="Corbel"/>
                <a:cs typeface="Corbel"/>
              </a:rPr>
              <a:t>the  </a:t>
            </a:r>
            <a:r>
              <a:rPr sz="1250" spc="-5" dirty="0">
                <a:latin typeface="Corbel"/>
                <a:cs typeface="Corbel"/>
              </a:rPr>
              <a:t>analysis </a:t>
            </a:r>
            <a:r>
              <a:rPr sz="1250" spc="-10" dirty="0">
                <a:latin typeface="Corbel"/>
                <a:cs typeface="Corbel"/>
              </a:rPr>
              <a:t>of </a:t>
            </a:r>
            <a:r>
              <a:rPr sz="1250" spc="-5" dirty="0">
                <a:latin typeface="Corbel"/>
                <a:cs typeface="Corbel"/>
              </a:rPr>
              <a:t>clinical trial data may necessitate </a:t>
            </a:r>
            <a:r>
              <a:rPr sz="1250" dirty="0">
                <a:latin typeface="Corbel"/>
                <a:cs typeface="Corbel"/>
              </a:rPr>
              <a:t>an </a:t>
            </a:r>
            <a:r>
              <a:rPr sz="1250" spc="-5" dirty="0">
                <a:latin typeface="Corbel"/>
                <a:cs typeface="Corbel"/>
              </a:rPr>
              <a:t>adjustment to the </a:t>
            </a:r>
            <a:r>
              <a:rPr sz="1250" dirty="0">
                <a:latin typeface="Corbel"/>
                <a:cs typeface="Corbel"/>
              </a:rPr>
              <a:t>type </a:t>
            </a:r>
            <a:r>
              <a:rPr sz="1250" spc="-5" dirty="0">
                <a:latin typeface="Corbel"/>
                <a:cs typeface="Corbel"/>
              </a:rPr>
              <a:t>I </a:t>
            </a:r>
            <a:r>
              <a:rPr sz="1250" spc="-15" dirty="0">
                <a:latin typeface="Corbel"/>
                <a:cs typeface="Corbel"/>
              </a:rPr>
              <a:t>error. </a:t>
            </a:r>
            <a:r>
              <a:rPr sz="1250" spc="-5" dirty="0">
                <a:latin typeface="Corbel"/>
                <a:cs typeface="Corbel"/>
              </a:rPr>
              <a:t>Multiplicity may arise, for example,  from multiple primary variables, multiple comparisons </a:t>
            </a:r>
            <a:r>
              <a:rPr sz="1250" spc="-10" dirty="0">
                <a:latin typeface="Corbel"/>
                <a:cs typeface="Corbel"/>
              </a:rPr>
              <a:t>of </a:t>
            </a:r>
            <a:r>
              <a:rPr sz="1250" spc="-5" dirty="0">
                <a:latin typeface="Corbel"/>
                <a:cs typeface="Corbel"/>
              </a:rPr>
              <a:t>treatments, repeated evaluation over </a:t>
            </a:r>
            <a:r>
              <a:rPr sz="1250" spc="-10" dirty="0">
                <a:latin typeface="Corbel"/>
                <a:cs typeface="Corbel"/>
              </a:rPr>
              <a:t>time </a:t>
            </a:r>
            <a:r>
              <a:rPr sz="1250" spc="-5" dirty="0">
                <a:latin typeface="Corbel"/>
                <a:cs typeface="Corbel"/>
              </a:rPr>
              <a:t>and/or interim  analyses. Methods to avoid </a:t>
            </a:r>
            <a:r>
              <a:rPr sz="1250" spc="-10" dirty="0">
                <a:latin typeface="Corbel"/>
                <a:cs typeface="Corbel"/>
              </a:rPr>
              <a:t>or </a:t>
            </a:r>
            <a:r>
              <a:rPr sz="1250" spc="-5" dirty="0">
                <a:latin typeface="Corbel"/>
                <a:cs typeface="Corbel"/>
              </a:rPr>
              <a:t>reduce multiplicity are sometimes preferable when available, such as </a:t>
            </a:r>
            <a:r>
              <a:rPr sz="1250" spc="-10" dirty="0">
                <a:latin typeface="Corbel"/>
                <a:cs typeface="Corbel"/>
              </a:rPr>
              <a:t>the  </a:t>
            </a:r>
            <a:r>
              <a:rPr sz="1250" spc="-5" dirty="0">
                <a:latin typeface="Corbel"/>
                <a:cs typeface="Corbel"/>
              </a:rPr>
              <a:t>identification </a:t>
            </a:r>
            <a:r>
              <a:rPr sz="1250" dirty="0">
                <a:latin typeface="Corbel"/>
                <a:cs typeface="Corbel"/>
              </a:rPr>
              <a:t>of </a:t>
            </a:r>
            <a:r>
              <a:rPr sz="1250" spc="-5" dirty="0">
                <a:latin typeface="Corbel"/>
                <a:cs typeface="Corbel"/>
              </a:rPr>
              <a:t>the key primary variable (multiple variables), the choice of </a:t>
            </a:r>
            <a:r>
              <a:rPr sz="1250" dirty="0">
                <a:latin typeface="Corbel"/>
                <a:cs typeface="Corbel"/>
              </a:rPr>
              <a:t>a </a:t>
            </a:r>
            <a:r>
              <a:rPr sz="1250" spc="-5" dirty="0">
                <a:latin typeface="Corbel"/>
                <a:cs typeface="Corbel"/>
              </a:rPr>
              <a:t>critical treatment contrast (multiple  comparisons),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use </a:t>
            </a:r>
            <a:r>
              <a:rPr sz="1250" spc="-10" dirty="0">
                <a:latin typeface="Corbel"/>
                <a:cs typeface="Corbel"/>
              </a:rPr>
              <a:t>of </a:t>
            </a:r>
            <a:r>
              <a:rPr sz="1250" spc="-5" dirty="0">
                <a:latin typeface="Corbel"/>
                <a:cs typeface="Corbel"/>
              </a:rPr>
              <a:t>a summary measure such as ‘area under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curve’ (repeated</a:t>
            </a:r>
            <a:r>
              <a:rPr sz="1250" spc="135" dirty="0">
                <a:latin typeface="Corbel"/>
                <a:cs typeface="Corbel"/>
              </a:rPr>
              <a:t> </a:t>
            </a:r>
            <a:r>
              <a:rPr sz="1250" spc="-5" dirty="0">
                <a:latin typeface="Corbel"/>
                <a:cs typeface="Corbel"/>
              </a:rPr>
              <a:t>measures).</a:t>
            </a:r>
            <a:endParaRPr sz="125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00000"/>
              </a:lnSpc>
            </a:pPr>
            <a:r>
              <a:rPr sz="750" spc="5" dirty="0">
                <a:latin typeface="Wingdings"/>
                <a:cs typeface="Wingdings"/>
              </a:rPr>
              <a:t>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1250" b="1" spc="-5" dirty="0">
                <a:latin typeface="Corbel"/>
                <a:cs typeface="Corbel"/>
              </a:rPr>
              <a:t>Subgroups, Interactions and </a:t>
            </a:r>
            <a:r>
              <a:rPr sz="1250" b="1" spc="-10" dirty="0">
                <a:latin typeface="Corbel"/>
                <a:cs typeface="Corbel"/>
              </a:rPr>
              <a:t>Covariates: </a:t>
            </a:r>
            <a:r>
              <a:rPr sz="125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primary variable(s) is often systematically related to other  influences apart from treatment. </a:t>
            </a:r>
            <a:r>
              <a:rPr sz="1250" spc="-10" dirty="0">
                <a:latin typeface="Corbel"/>
                <a:cs typeface="Corbel"/>
              </a:rPr>
              <a:t>For </a:t>
            </a:r>
            <a:r>
              <a:rPr sz="1250" dirty="0">
                <a:latin typeface="Corbel"/>
                <a:cs typeface="Corbel"/>
              </a:rPr>
              <a:t>example, </a:t>
            </a:r>
            <a:r>
              <a:rPr sz="1250" spc="-5" dirty="0">
                <a:latin typeface="Corbel"/>
                <a:cs typeface="Corbel"/>
              </a:rPr>
              <a:t>there may be relationships to covariates </a:t>
            </a:r>
            <a:r>
              <a:rPr sz="1250" spc="-10" dirty="0">
                <a:latin typeface="Corbel"/>
                <a:cs typeface="Corbel"/>
              </a:rPr>
              <a:t>such </a:t>
            </a:r>
            <a:r>
              <a:rPr sz="1250" spc="-5" dirty="0">
                <a:latin typeface="Corbel"/>
                <a:cs typeface="Corbel"/>
              </a:rPr>
              <a:t>as age and sex, </a:t>
            </a:r>
            <a:r>
              <a:rPr sz="1250" spc="-15" dirty="0">
                <a:latin typeface="Corbel"/>
                <a:cs typeface="Corbel"/>
              </a:rPr>
              <a:t>or  </a:t>
            </a:r>
            <a:r>
              <a:rPr sz="1250" spc="-5" dirty="0">
                <a:latin typeface="Corbel"/>
                <a:cs typeface="Corbel"/>
              </a:rPr>
              <a:t>there may be differences between specific subgroups </a:t>
            </a:r>
            <a:r>
              <a:rPr sz="1250" spc="-10" dirty="0">
                <a:latin typeface="Corbel"/>
                <a:cs typeface="Corbel"/>
              </a:rPr>
              <a:t>of </a:t>
            </a:r>
            <a:r>
              <a:rPr sz="1250" spc="-5" dirty="0">
                <a:latin typeface="Corbel"/>
                <a:cs typeface="Corbel"/>
              </a:rPr>
              <a:t>subjects such as </a:t>
            </a:r>
            <a:r>
              <a:rPr sz="1250" spc="-10" dirty="0">
                <a:latin typeface="Corbel"/>
                <a:cs typeface="Corbel"/>
              </a:rPr>
              <a:t>those </a:t>
            </a:r>
            <a:r>
              <a:rPr sz="1250" spc="-5" dirty="0">
                <a:latin typeface="Corbel"/>
                <a:cs typeface="Corbel"/>
              </a:rPr>
              <a:t>treated at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different centres </a:t>
            </a:r>
            <a:r>
              <a:rPr sz="1250" spc="-10" dirty="0">
                <a:latin typeface="Corbel"/>
                <a:cs typeface="Corbel"/>
              </a:rPr>
              <a:t>of </a:t>
            </a:r>
            <a:r>
              <a:rPr sz="1250" spc="-5" dirty="0">
                <a:latin typeface="Corbel"/>
                <a:cs typeface="Corbel"/>
              </a:rPr>
              <a:t>a  multicentre trial. The treatment </a:t>
            </a:r>
            <a:r>
              <a:rPr sz="1250" dirty="0">
                <a:latin typeface="Corbel"/>
                <a:cs typeface="Corbel"/>
              </a:rPr>
              <a:t>effect </a:t>
            </a:r>
            <a:r>
              <a:rPr sz="1250" spc="-5" dirty="0">
                <a:latin typeface="Corbel"/>
                <a:cs typeface="Corbel"/>
              </a:rPr>
              <a:t>itself </a:t>
            </a:r>
            <a:r>
              <a:rPr sz="1250" dirty="0">
                <a:latin typeface="Corbel"/>
                <a:cs typeface="Corbel"/>
              </a:rPr>
              <a:t>may </a:t>
            </a:r>
            <a:r>
              <a:rPr sz="1250" spc="-5" dirty="0">
                <a:latin typeface="Corbel"/>
                <a:cs typeface="Corbel"/>
              </a:rPr>
              <a:t>also vary with subgroup </a:t>
            </a:r>
            <a:r>
              <a:rPr sz="1250" spc="-10" dirty="0">
                <a:latin typeface="Corbel"/>
                <a:cs typeface="Corbel"/>
              </a:rPr>
              <a:t>or </a:t>
            </a:r>
            <a:r>
              <a:rPr sz="1250" spc="-5" dirty="0">
                <a:latin typeface="Corbel"/>
                <a:cs typeface="Corbel"/>
              </a:rPr>
              <a:t>covariate - for </a:t>
            </a:r>
            <a:r>
              <a:rPr sz="1250" dirty="0">
                <a:latin typeface="Corbel"/>
                <a:cs typeface="Corbel"/>
              </a:rPr>
              <a:t>example,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dirty="0">
                <a:latin typeface="Corbel"/>
                <a:cs typeface="Corbel"/>
              </a:rPr>
              <a:t>effect </a:t>
            </a:r>
            <a:r>
              <a:rPr sz="1250" spc="-5" dirty="0">
                <a:latin typeface="Corbel"/>
                <a:cs typeface="Corbel"/>
              </a:rPr>
              <a:t>may  </a:t>
            </a:r>
            <a:r>
              <a:rPr sz="1250" dirty="0">
                <a:latin typeface="Corbel"/>
                <a:cs typeface="Corbel"/>
              </a:rPr>
              <a:t>decrease </a:t>
            </a:r>
            <a:r>
              <a:rPr sz="1250" spc="-5" dirty="0">
                <a:latin typeface="Corbel"/>
                <a:cs typeface="Corbel"/>
              </a:rPr>
              <a:t>with age or may </a:t>
            </a:r>
            <a:r>
              <a:rPr sz="1250" dirty="0">
                <a:latin typeface="Corbel"/>
                <a:cs typeface="Corbel"/>
              </a:rPr>
              <a:t>be </a:t>
            </a:r>
            <a:r>
              <a:rPr sz="1250" spc="-5" dirty="0">
                <a:latin typeface="Corbel"/>
                <a:cs typeface="Corbel"/>
              </a:rPr>
              <a:t>larger in </a:t>
            </a:r>
            <a:r>
              <a:rPr sz="1250" dirty="0">
                <a:latin typeface="Corbel"/>
                <a:cs typeface="Corbel"/>
              </a:rPr>
              <a:t>a </a:t>
            </a:r>
            <a:r>
              <a:rPr sz="1250" spc="-5" dirty="0">
                <a:latin typeface="Corbel"/>
                <a:cs typeface="Corbel"/>
              </a:rPr>
              <a:t>particular diagnostic category of subjects. Pre-trial deliberations should  identify </a:t>
            </a:r>
            <a:r>
              <a:rPr sz="1250" spc="-10" dirty="0">
                <a:latin typeface="Corbel"/>
                <a:cs typeface="Corbel"/>
              </a:rPr>
              <a:t>those </a:t>
            </a:r>
            <a:r>
              <a:rPr sz="1250" spc="-5" dirty="0">
                <a:latin typeface="Corbel"/>
                <a:cs typeface="Corbel"/>
              </a:rPr>
              <a:t>covariates and factors </a:t>
            </a:r>
            <a:r>
              <a:rPr sz="1250" dirty="0">
                <a:latin typeface="Corbel"/>
                <a:cs typeface="Corbel"/>
              </a:rPr>
              <a:t>expected </a:t>
            </a:r>
            <a:r>
              <a:rPr sz="1250" spc="-5" dirty="0">
                <a:latin typeface="Corbel"/>
                <a:cs typeface="Corbel"/>
              </a:rPr>
              <a:t>to have </a:t>
            </a:r>
            <a:r>
              <a:rPr sz="1250" dirty="0">
                <a:latin typeface="Corbel"/>
                <a:cs typeface="Corbel"/>
              </a:rPr>
              <a:t>an </a:t>
            </a:r>
            <a:r>
              <a:rPr sz="1250" spc="-5" dirty="0">
                <a:latin typeface="Corbel"/>
                <a:cs typeface="Corbel"/>
              </a:rPr>
              <a:t>important influence </a:t>
            </a:r>
            <a:r>
              <a:rPr sz="1250" spc="-10" dirty="0">
                <a:latin typeface="Corbel"/>
                <a:cs typeface="Corbel"/>
              </a:rPr>
              <a:t>on </a:t>
            </a:r>
            <a:r>
              <a:rPr sz="1250" spc="-5" dirty="0">
                <a:latin typeface="Corbel"/>
                <a:cs typeface="Corbel"/>
              </a:rPr>
              <a:t>the primary variable(s), and  should consider </a:t>
            </a:r>
            <a:r>
              <a:rPr sz="1250" spc="-10" dirty="0">
                <a:latin typeface="Corbel"/>
                <a:cs typeface="Corbel"/>
              </a:rPr>
              <a:t>how </a:t>
            </a:r>
            <a:r>
              <a:rPr sz="1250" spc="-5" dirty="0">
                <a:latin typeface="Corbel"/>
                <a:cs typeface="Corbel"/>
              </a:rPr>
              <a:t>to </a:t>
            </a:r>
            <a:r>
              <a:rPr sz="1250" spc="-10" dirty="0">
                <a:latin typeface="Corbel"/>
                <a:cs typeface="Corbel"/>
              </a:rPr>
              <a:t>account </a:t>
            </a:r>
            <a:r>
              <a:rPr sz="1250" spc="-5" dirty="0">
                <a:latin typeface="Corbel"/>
                <a:cs typeface="Corbel"/>
              </a:rPr>
              <a:t>for these in the analysis in order to improve precision and to compensate for any  lack </a:t>
            </a:r>
            <a:r>
              <a:rPr sz="1250" spc="-10" dirty="0">
                <a:latin typeface="Corbel"/>
                <a:cs typeface="Corbel"/>
              </a:rPr>
              <a:t>of </a:t>
            </a:r>
            <a:r>
              <a:rPr sz="1250" spc="-5" dirty="0">
                <a:latin typeface="Corbel"/>
                <a:cs typeface="Corbel"/>
              </a:rPr>
              <a:t>balance between treatment</a:t>
            </a:r>
            <a:r>
              <a:rPr sz="1250" spc="80" dirty="0">
                <a:latin typeface="Corbel"/>
                <a:cs typeface="Corbel"/>
              </a:rPr>
              <a:t> </a:t>
            </a:r>
            <a:r>
              <a:rPr sz="1250" spc="-5" dirty="0">
                <a:latin typeface="Corbel"/>
                <a:cs typeface="Corbel"/>
              </a:rPr>
              <a:t>groups.</a:t>
            </a:r>
            <a:endParaRPr sz="125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00000"/>
              </a:lnSpc>
            </a:pPr>
            <a:r>
              <a:rPr sz="750" spc="5" dirty="0">
                <a:latin typeface="Wingdings"/>
                <a:cs typeface="Wingdings"/>
              </a:rPr>
              <a:t>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1250" b="1" spc="-5" dirty="0">
                <a:latin typeface="Corbel"/>
                <a:cs typeface="Corbel"/>
              </a:rPr>
              <a:t>Integrity </a:t>
            </a:r>
            <a:r>
              <a:rPr sz="1250" b="1" dirty="0">
                <a:latin typeface="Corbel"/>
                <a:cs typeface="Corbel"/>
              </a:rPr>
              <a:t>of </a:t>
            </a:r>
            <a:r>
              <a:rPr sz="1250" b="1" spc="-5" dirty="0">
                <a:latin typeface="Corbel"/>
                <a:cs typeface="Corbel"/>
              </a:rPr>
              <a:t>Data and </a:t>
            </a:r>
            <a:r>
              <a:rPr sz="1250" b="1" spc="-10" dirty="0">
                <a:latin typeface="Corbel"/>
                <a:cs typeface="Corbel"/>
              </a:rPr>
              <a:t>Computer </a:t>
            </a:r>
            <a:r>
              <a:rPr sz="1250" b="1" spc="-5" dirty="0">
                <a:latin typeface="Corbel"/>
                <a:cs typeface="Corbel"/>
              </a:rPr>
              <a:t>Software </a:t>
            </a:r>
            <a:r>
              <a:rPr sz="1250" b="1" spc="-10" dirty="0">
                <a:latin typeface="Corbel"/>
                <a:cs typeface="Corbel"/>
              </a:rPr>
              <a:t>Validity: </a:t>
            </a:r>
            <a:r>
              <a:rPr sz="125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credibility </a:t>
            </a:r>
            <a:r>
              <a:rPr sz="1250" spc="-10" dirty="0">
                <a:latin typeface="Corbel"/>
                <a:cs typeface="Corbel"/>
              </a:rPr>
              <a:t>of </a:t>
            </a:r>
            <a:r>
              <a:rPr sz="1250" spc="-5" dirty="0">
                <a:latin typeface="Corbel"/>
                <a:cs typeface="Corbel"/>
              </a:rPr>
              <a:t>the numerical results </a:t>
            </a:r>
            <a:r>
              <a:rPr sz="1250" spc="-10" dirty="0">
                <a:latin typeface="Corbel"/>
                <a:cs typeface="Corbel"/>
              </a:rPr>
              <a:t>of the </a:t>
            </a:r>
            <a:r>
              <a:rPr sz="1250" spc="-5" dirty="0">
                <a:latin typeface="Corbel"/>
                <a:cs typeface="Corbel"/>
              </a:rPr>
              <a:t>analysis </a:t>
            </a:r>
            <a:r>
              <a:rPr sz="1250" spc="-15" dirty="0">
                <a:latin typeface="Corbel"/>
                <a:cs typeface="Corbel"/>
              </a:rPr>
              <a:t>depends  </a:t>
            </a:r>
            <a:r>
              <a:rPr sz="1250" spc="-5" dirty="0">
                <a:latin typeface="Corbel"/>
                <a:cs typeface="Corbel"/>
              </a:rPr>
              <a:t>on the quality </a:t>
            </a:r>
            <a:r>
              <a:rPr sz="1250" dirty="0">
                <a:latin typeface="Corbel"/>
                <a:cs typeface="Corbel"/>
              </a:rPr>
              <a:t>and validity </a:t>
            </a:r>
            <a:r>
              <a:rPr sz="1250" spc="-5" dirty="0">
                <a:latin typeface="Corbel"/>
                <a:cs typeface="Corbel"/>
              </a:rPr>
              <a:t>of the methods </a:t>
            </a:r>
            <a:r>
              <a:rPr sz="1250" dirty="0">
                <a:latin typeface="Corbel"/>
                <a:cs typeface="Corbel"/>
              </a:rPr>
              <a:t>and </a:t>
            </a:r>
            <a:r>
              <a:rPr sz="1250" spc="-5" dirty="0">
                <a:latin typeface="Corbel"/>
                <a:cs typeface="Corbel"/>
              </a:rPr>
              <a:t>software (both internally </a:t>
            </a:r>
            <a:r>
              <a:rPr sz="1250" dirty="0">
                <a:latin typeface="Corbel"/>
                <a:cs typeface="Corbel"/>
              </a:rPr>
              <a:t>and </a:t>
            </a:r>
            <a:r>
              <a:rPr sz="1250" spc="-5" dirty="0">
                <a:latin typeface="Corbel"/>
                <a:cs typeface="Corbel"/>
              </a:rPr>
              <a:t>externally written) </a:t>
            </a:r>
            <a:r>
              <a:rPr sz="1250" dirty="0">
                <a:latin typeface="Corbel"/>
                <a:cs typeface="Corbel"/>
              </a:rPr>
              <a:t>used </a:t>
            </a:r>
            <a:r>
              <a:rPr sz="1250" spc="-5" dirty="0">
                <a:latin typeface="Corbel"/>
                <a:cs typeface="Corbel"/>
              </a:rPr>
              <a:t>both for </a:t>
            </a:r>
            <a:r>
              <a:rPr sz="1250" dirty="0">
                <a:latin typeface="Corbel"/>
                <a:cs typeface="Corbel"/>
              </a:rPr>
              <a:t>data  </a:t>
            </a:r>
            <a:r>
              <a:rPr sz="1250" spc="-5" dirty="0">
                <a:latin typeface="Corbel"/>
                <a:cs typeface="Corbel"/>
              </a:rPr>
              <a:t>management </a:t>
            </a:r>
            <a:r>
              <a:rPr sz="1250" spc="-10" dirty="0">
                <a:latin typeface="Corbel"/>
                <a:cs typeface="Corbel"/>
              </a:rPr>
              <a:t>(data entry, </a:t>
            </a:r>
            <a:r>
              <a:rPr sz="1250" spc="-5" dirty="0">
                <a:latin typeface="Corbel"/>
                <a:cs typeface="Corbel"/>
              </a:rPr>
              <a:t>storage, verification, correction and </a:t>
            </a:r>
            <a:r>
              <a:rPr sz="1250" spc="-10" dirty="0">
                <a:latin typeface="Corbel"/>
                <a:cs typeface="Corbel"/>
              </a:rPr>
              <a:t>retrieval) </a:t>
            </a:r>
            <a:r>
              <a:rPr sz="1250" spc="-5" dirty="0">
                <a:latin typeface="Corbel"/>
                <a:cs typeface="Corbel"/>
              </a:rPr>
              <a:t>and also for processing </a:t>
            </a:r>
            <a:r>
              <a:rPr sz="1250" spc="-10" dirty="0">
                <a:latin typeface="Corbel"/>
                <a:cs typeface="Corbel"/>
              </a:rPr>
              <a:t>the </a:t>
            </a:r>
            <a:r>
              <a:rPr sz="1250" spc="-5" dirty="0">
                <a:latin typeface="Corbel"/>
                <a:cs typeface="Corbel"/>
              </a:rPr>
              <a:t>data  </a:t>
            </a:r>
            <a:r>
              <a:rPr sz="1250" spc="-10" dirty="0">
                <a:latin typeface="Corbel"/>
                <a:cs typeface="Corbel"/>
              </a:rPr>
              <a:t>statistically. </a:t>
            </a:r>
            <a:r>
              <a:rPr sz="1250" spc="-5" dirty="0">
                <a:latin typeface="Corbel"/>
                <a:cs typeface="Corbel"/>
              </a:rPr>
              <a:t>Data management activities should therefore be </a:t>
            </a:r>
            <a:r>
              <a:rPr sz="1250" dirty="0">
                <a:latin typeface="Corbel"/>
                <a:cs typeface="Corbel"/>
              </a:rPr>
              <a:t>based on </a:t>
            </a:r>
            <a:r>
              <a:rPr sz="1250" spc="-5" dirty="0">
                <a:latin typeface="Corbel"/>
                <a:cs typeface="Corbel"/>
              </a:rPr>
              <a:t>thorough </a:t>
            </a:r>
            <a:r>
              <a:rPr sz="1250" dirty="0">
                <a:latin typeface="Corbel"/>
                <a:cs typeface="Corbel"/>
              </a:rPr>
              <a:t>and </a:t>
            </a:r>
            <a:r>
              <a:rPr sz="1250" spc="-5" dirty="0">
                <a:latin typeface="Corbel"/>
                <a:cs typeface="Corbel"/>
              </a:rPr>
              <a:t>effective standard operating  procedures.</a:t>
            </a:r>
            <a:endParaRPr sz="125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2436" y="185928"/>
            <a:ext cx="446227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6923" y="185928"/>
            <a:ext cx="743712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2852" y="185928"/>
            <a:ext cx="641603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76671" y="185928"/>
            <a:ext cx="2348483" cy="87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7371" y="185928"/>
            <a:ext cx="641603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69516" y="322529"/>
            <a:ext cx="5884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5" dirty="0"/>
              <a:t>STUDY </a:t>
            </a:r>
            <a:r>
              <a:rPr sz="2800" spc="-15" dirty="0"/>
              <a:t>DATA </a:t>
            </a:r>
            <a:r>
              <a:rPr sz="2800" spc="30" dirty="0"/>
              <a:t>ANALYSIS </a:t>
            </a:r>
            <a:r>
              <a:rPr sz="2800" spc="-5" dirty="0"/>
              <a:t>–</a:t>
            </a:r>
            <a:r>
              <a:rPr sz="2800" spc="120" dirty="0"/>
              <a:t> </a:t>
            </a:r>
            <a:r>
              <a:rPr sz="2800" spc="70" dirty="0"/>
              <a:t>METHODS</a:t>
            </a:r>
            <a:endParaRPr sz="28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49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535940" y="1089405"/>
            <a:ext cx="7617459" cy="5193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9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b="1" spc="-5" dirty="0">
                <a:latin typeface="Corbel"/>
                <a:cs typeface="Corbel"/>
              </a:rPr>
              <a:t>Graphical Data Analysis: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technical </a:t>
            </a:r>
            <a:r>
              <a:rPr sz="1300" dirty="0">
                <a:latin typeface="Corbel"/>
                <a:cs typeface="Corbel"/>
              </a:rPr>
              <a:t>basis of </a:t>
            </a:r>
            <a:r>
              <a:rPr sz="1300" spc="-5" dirty="0">
                <a:latin typeface="Corbel"/>
                <a:cs typeface="Corbel"/>
              </a:rPr>
              <a:t>graphical data analysis is simultaneous display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both  magnitudes and frequencies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individual data values in order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characterize data distribution. Cross  display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multiple </a:t>
            </a:r>
            <a:r>
              <a:rPr sz="1300" spc="-10" dirty="0">
                <a:latin typeface="Corbel"/>
                <a:cs typeface="Corbel"/>
              </a:rPr>
              <a:t>graphs </a:t>
            </a:r>
            <a:r>
              <a:rPr sz="1300" spc="-5" dirty="0">
                <a:latin typeface="Corbel"/>
                <a:cs typeface="Corbel"/>
              </a:rPr>
              <a:t>by the factors </a:t>
            </a:r>
            <a:r>
              <a:rPr sz="1300" dirty="0">
                <a:latin typeface="Corbel"/>
                <a:cs typeface="Corbel"/>
              </a:rPr>
              <a:t>under </a:t>
            </a:r>
            <a:r>
              <a:rPr sz="1300" spc="-5" dirty="0">
                <a:latin typeface="Corbel"/>
                <a:cs typeface="Corbel"/>
              </a:rPr>
              <a:t>comparison affords excellent visual contrast for  comparison of data distributions. Bar charts are the graph of choice for categorical </a:t>
            </a:r>
            <a:r>
              <a:rPr sz="1300" dirty="0">
                <a:latin typeface="Corbel"/>
                <a:cs typeface="Corbel"/>
              </a:rPr>
              <a:t>data. </a:t>
            </a:r>
            <a:r>
              <a:rPr sz="1300" spc="-5" dirty="0">
                <a:latin typeface="Corbel"/>
                <a:cs typeface="Corbel"/>
              </a:rPr>
              <a:t>For continuous  data, several graphical techniques are available </a:t>
            </a:r>
            <a:r>
              <a:rPr sz="1300" spc="-10" dirty="0">
                <a:latin typeface="Corbel"/>
                <a:cs typeface="Corbel"/>
              </a:rPr>
              <a:t>For </a:t>
            </a:r>
            <a:r>
              <a:rPr sz="1300" spc="-5" dirty="0">
                <a:latin typeface="Corbel"/>
                <a:cs typeface="Corbel"/>
              </a:rPr>
              <a:t>continuous data, several graphical techniques are  available. </a:t>
            </a:r>
            <a:r>
              <a:rPr sz="1300" spc="-10" dirty="0">
                <a:latin typeface="Corbel"/>
                <a:cs typeface="Corbel"/>
              </a:rPr>
              <a:t>Picket </a:t>
            </a:r>
            <a:r>
              <a:rPr sz="1300" spc="-5" dirty="0">
                <a:latin typeface="Corbel"/>
                <a:cs typeface="Corbel"/>
              </a:rPr>
              <a:t>fence plot and histogram are the graph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choice for </a:t>
            </a:r>
            <a:r>
              <a:rPr sz="1300" dirty="0">
                <a:latin typeface="Corbel"/>
                <a:cs typeface="Corbel"/>
              </a:rPr>
              <a:t>direct </a:t>
            </a:r>
            <a:r>
              <a:rPr sz="1300" spc="-5" dirty="0">
                <a:latin typeface="Corbel"/>
                <a:cs typeface="Corbel"/>
              </a:rPr>
              <a:t>display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frequencies,  box plots </a:t>
            </a:r>
            <a:r>
              <a:rPr sz="1300" spc="-10" dirty="0">
                <a:latin typeface="Corbel"/>
                <a:cs typeface="Corbel"/>
              </a:rPr>
              <a:t>show </a:t>
            </a:r>
            <a:r>
              <a:rPr sz="1300" spc="-5" dirty="0">
                <a:latin typeface="Corbel"/>
                <a:cs typeface="Corbel"/>
              </a:rPr>
              <a:t>main body and outliers, </a:t>
            </a:r>
            <a:r>
              <a:rPr sz="1300" spc="-10" dirty="0">
                <a:latin typeface="Corbel"/>
                <a:cs typeface="Corbel"/>
              </a:rPr>
              <a:t>and </a:t>
            </a:r>
            <a:r>
              <a:rPr sz="1300" spc="-5" dirty="0">
                <a:latin typeface="Corbel"/>
                <a:cs typeface="Corbel"/>
              </a:rPr>
              <a:t>cumulative </a:t>
            </a:r>
            <a:r>
              <a:rPr sz="1300" dirty="0">
                <a:latin typeface="Corbel"/>
                <a:cs typeface="Corbel"/>
              </a:rPr>
              <a:t>or </a:t>
            </a:r>
            <a:r>
              <a:rPr sz="1300" spc="-5" dirty="0">
                <a:latin typeface="Corbel"/>
                <a:cs typeface="Corbel"/>
              </a:rPr>
              <a:t>symmetric cumulative frequency plots are  good for comparing multiple distributions </a:t>
            </a:r>
            <a:r>
              <a:rPr sz="1300" dirty="0">
                <a:latin typeface="Corbel"/>
                <a:cs typeface="Corbel"/>
              </a:rPr>
              <a:t>on </a:t>
            </a:r>
            <a:r>
              <a:rPr sz="1300" spc="-5" dirty="0">
                <a:latin typeface="Corbel"/>
                <a:cs typeface="Corbel"/>
              </a:rPr>
              <a:t>a single</a:t>
            </a:r>
            <a:r>
              <a:rPr sz="1300" spc="114" dirty="0">
                <a:latin typeface="Corbel"/>
                <a:cs typeface="Corbel"/>
              </a:rPr>
              <a:t> </a:t>
            </a:r>
            <a:r>
              <a:rPr sz="1300" spc="-10" dirty="0">
                <a:latin typeface="Corbel"/>
                <a:cs typeface="Corbel"/>
              </a:rPr>
              <a:t>graph.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7620" indent="-343535" algn="just">
              <a:lnSpc>
                <a:spcPct val="100000"/>
              </a:lnSpc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b="1" spc="-10" dirty="0">
                <a:latin typeface="Corbel"/>
                <a:cs typeface="Corbel"/>
              </a:rPr>
              <a:t>Data </a:t>
            </a:r>
            <a:r>
              <a:rPr sz="1300" b="1" spc="-5" dirty="0">
                <a:latin typeface="Corbel"/>
                <a:cs typeface="Corbel"/>
              </a:rPr>
              <a:t>Analysis with Summary Measures</a:t>
            </a:r>
            <a:r>
              <a:rPr sz="1300" spc="-5" dirty="0">
                <a:latin typeface="Corbel"/>
                <a:cs typeface="Corbel"/>
              </a:rPr>
              <a:t>: Cross tabulation and display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summary measures by the  factors </a:t>
            </a:r>
            <a:r>
              <a:rPr sz="1300" dirty="0">
                <a:latin typeface="Corbel"/>
                <a:cs typeface="Corbel"/>
              </a:rPr>
              <a:t>under </a:t>
            </a:r>
            <a:r>
              <a:rPr sz="1300" spc="-5" dirty="0">
                <a:latin typeface="Corbel"/>
                <a:cs typeface="Corbel"/>
              </a:rPr>
              <a:t>study expedite comparison. </a:t>
            </a:r>
            <a:r>
              <a:rPr sz="1300" spc="-10" dirty="0">
                <a:latin typeface="Corbel"/>
                <a:cs typeface="Corbel"/>
              </a:rPr>
              <a:t>Bar </a:t>
            </a:r>
            <a:r>
              <a:rPr sz="1300" spc="-5" dirty="0">
                <a:latin typeface="Corbel"/>
                <a:cs typeface="Corbel"/>
              </a:rPr>
              <a:t>charts are good for showing magnitudes, and line-  scatter plots are </a:t>
            </a:r>
            <a:r>
              <a:rPr sz="1300" spc="-10" dirty="0">
                <a:latin typeface="Corbel"/>
                <a:cs typeface="Corbel"/>
              </a:rPr>
              <a:t>good </a:t>
            </a:r>
            <a:r>
              <a:rPr sz="1300" spc="-5" dirty="0">
                <a:latin typeface="Corbel"/>
                <a:cs typeface="Corbel"/>
              </a:rPr>
              <a:t>for showing trends. </a:t>
            </a:r>
            <a:r>
              <a:rPr sz="1300" spc="-10" dirty="0">
                <a:latin typeface="Corbel"/>
                <a:cs typeface="Corbel"/>
              </a:rPr>
              <a:t>Commonly </a:t>
            </a:r>
            <a:r>
              <a:rPr sz="1300" spc="-5" dirty="0">
                <a:latin typeface="Corbel"/>
                <a:cs typeface="Corbel"/>
              </a:rPr>
              <a:t>used summary measures are the </a:t>
            </a:r>
            <a:r>
              <a:rPr sz="1300" spc="-10" dirty="0">
                <a:latin typeface="Corbel"/>
                <a:cs typeface="Corbel"/>
              </a:rPr>
              <a:t>number </a:t>
            </a:r>
            <a:r>
              <a:rPr sz="1300" dirty="0">
                <a:latin typeface="Corbel"/>
                <a:cs typeface="Corbel"/>
              </a:rPr>
              <a:t>of  </a:t>
            </a:r>
            <a:r>
              <a:rPr sz="1300" spc="-5" dirty="0">
                <a:latin typeface="Corbel"/>
                <a:cs typeface="Corbel"/>
              </a:rPr>
              <a:t>observations, mean, median, standard deviation, average deviation, and standard</a:t>
            </a:r>
            <a:r>
              <a:rPr sz="1300" spc="135" dirty="0">
                <a:latin typeface="Corbel"/>
                <a:cs typeface="Corbel"/>
              </a:rPr>
              <a:t> </a:t>
            </a:r>
            <a:r>
              <a:rPr sz="1300" spc="-15" dirty="0">
                <a:latin typeface="Corbel"/>
                <a:cs typeface="Corbel"/>
              </a:rPr>
              <a:t>error.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buSzPct val="80769"/>
              <a:buFont typeface="Wingdings"/>
              <a:buChar char=""/>
              <a:tabLst>
                <a:tab pos="389890" algn="l"/>
              </a:tabLst>
            </a:pPr>
            <a:r>
              <a:rPr dirty="0"/>
              <a:t>	</a:t>
            </a:r>
            <a:r>
              <a:rPr sz="1300" b="1" spc="-5" dirty="0">
                <a:latin typeface="Corbel"/>
                <a:cs typeface="Corbel"/>
              </a:rPr>
              <a:t>Analysis of Variance </a:t>
            </a:r>
            <a:r>
              <a:rPr sz="1300" b="1" spc="-15" dirty="0">
                <a:latin typeface="Corbel"/>
                <a:cs typeface="Corbel"/>
              </a:rPr>
              <a:t>(ANOVA):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analysis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variance summarizes data with the mean, and the  quality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summarization is measured with the standard </a:t>
            </a:r>
            <a:r>
              <a:rPr sz="1300" spc="-15" dirty="0">
                <a:latin typeface="Corbel"/>
                <a:cs typeface="Corbel"/>
              </a:rPr>
              <a:t>error.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major use is simultaneous evaluation  of multiple interrelated factors.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dirty="0">
                <a:latin typeface="Corbel"/>
                <a:cs typeface="Corbel"/>
              </a:rPr>
              <a:t>basic </a:t>
            </a:r>
            <a:r>
              <a:rPr sz="1300" spc="-5" dirty="0">
                <a:latin typeface="Corbel"/>
                <a:cs typeface="Corbel"/>
              </a:rPr>
              <a:t>operation is grouping </a:t>
            </a:r>
            <a:r>
              <a:rPr sz="1300" dirty="0">
                <a:latin typeface="Corbel"/>
                <a:cs typeface="Corbel"/>
              </a:rPr>
              <a:t>and curve </a:t>
            </a:r>
            <a:r>
              <a:rPr sz="1300" spc="-5" dirty="0">
                <a:latin typeface="Corbel"/>
                <a:cs typeface="Corbel"/>
              </a:rPr>
              <a:t>fitting. When multiple  factors are evaluated </a:t>
            </a:r>
            <a:r>
              <a:rPr sz="1300" spc="-10" dirty="0">
                <a:latin typeface="Corbel"/>
                <a:cs typeface="Corbel"/>
              </a:rPr>
              <a:t>simultaneously, </a:t>
            </a:r>
            <a:r>
              <a:rPr sz="1300" spc="-5" dirty="0">
                <a:latin typeface="Corbel"/>
                <a:cs typeface="Corbel"/>
              </a:rPr>
              <a:t>any specific effect </a:t>
            </a:r>
            <a:r>
              <a:rPr sz="1300" spc="-10" dirty="0">
                <a:latin typeface="Corbel"/>
                <a:cs typeface="Corbel"/>
              </a:rPr>
              <a:t>may </a:t>
            </a:r>
            <a:r>
              <a:rPr sz="1300" spc="-5" dirty="0">
                <a:latin typeface="Corbel"/>
                <a:cs typeface="Corbel"/>
              </a:rPr>
              <a:t>be quantified with up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three types </a:t>
            </a:r>
            <a:r>
              <a:rPr sz="1300" dirty="0">
                <a:latin typeface="Corbel"/>
                <a:cs typeface="Corbel"/>
              </a:rPr>
              <a:t>of  </a:t>
            </a:r>
            <a:r>
              <a:rPr sz="1300" spc="-5" dirty="0">
                <a:latin typeface="Corbel"/>
                <a:cs typeface="Corbel"/>
              </a:rPr>
              <a:t>measures, depending upon the relationship among the</a:t>
            </a:r>
            <a:r>
              <a:rPr sz="1300" spc="11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factors.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8255" indent="-343535" algn="just">
              <a:lnSpc>
                <a:spcPct val="100000"/>
              </a:lnSpc>
              <a:spcBef>
                <a:spcPts val="5"/>
              </a:spcBef>
              <a:buSzPct val="80769"/>
              <a:buFont typeface="Wingdings"/>
              <a:buChar char=""/>
              <a:tabLst>
                <a:tab pos="356235" algn="l"/>
              </a:tabLst>
            </a:pPr>
            <a:r>
              <a:rPr sz="1300" b="1" spc="-5" dirty="0">
                <a:latin typeface="Corbel"/>
                <a:cs typeface="Corbel"/>
              </a:rPr>
              <a:t>Nonparametric Analysis: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word, nonparametric, really means no involvement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mathematical  distributions. </a:t>
            </a:r>
            <a:r>
              <a:rPr sz="1300" spc="-10" dirty="0">
                <a:latin typeface="Corbel"/>
                <a:cs typeface="Corbel"/>
              </a:rPr>
              <a:t>The most commonly </a:t>
            </a:r>
            <a:r>
              <a:rPr sz="1300" spc="-5" dirty="0">
                <a:latin typeface="Corbel"/>
                <a:cs typeface="Corbel"/>
              </a:rPr>
              <a:t>performed “nonparametric” analyses are essentially the traditional  analysis of variance on transformed data, although, in </a:t>
            </a:r>
            <a:r>
              <a:rPr sz="1300" spc="-10" dirty="0">
                <a:latin typeface="Corbel"/>
                <a:cs typeface="Corbel"/>
              </a:rPr>
              <a:t>theory, </a:t>
            </a:r>
            <a:r>
              <a:rPr sz="1300" spc="-5" dirty="0">
                <a:latin typeface="Corbel"/>
                <a:cs typeface="Corbel"/>
              </a:rPr>
              <a:t>permutation test, </a:t>
            </a:r>
            <a:r>
              <a:rPr sz="1300" dirty="0">
                <a:latin typeface="Corbel"/>
                <a:cs typeface="Corbel"/>
              </a:rPr>
              <a:t>instead </a:t>
            </a:r>
            <a:r>
              <a:rPr sz="1300" spc="-5" dirty="0">
                <a:latin typeface="Corbel"/>
                <a:cs typeface="Corbel"/>
              </a:rPr>
              <a:t>of the  standard normal </a:t>
            </a:r>
            <a:r>
              <a:rPr sz="1300" dirty="0">
                <a:latin typeface="Corbel"/>
                <a:cs typeface="Corbel"/>
              </a:rPr>
              <a:t>distribution or </a:t>
            </a:r>
            <a:r>
              <a:rPr sz="1300" spc="-5" dirty="0">
                <a:latin typeface="Corbel"/>
                <a:cs typeface="Corbel"/>
              </a:rPr>
              <a:t>its equivalence, should </a:t>
            </a:r>
            <a:r>
              <a:rPr sz="1300" dirty="0">
                <a:latin typeface="Corbel"/>
                <a:cs typeface="Corbel"/>
              </a:rPr>
              <a:t>be </a:t>
            </a:r>
            <a:r>
              <a:rPr sz="1300" spc="-5" dirty="0">
                <a:latin typeface="Corbel"/>
                <a:cs typeface="Corbel"/>
              </a:rPr>
              <a:t>used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obtain the p-value for a  nonparametric </a:t>
            </a:r>
            <a:r>
              <a:rPr sz="1300" dirty="0">
                <a:latin typeface="Corbel"/>
                <a:cs typeface="Corbel"/>
              </a:rPr>
              <a:t>test. </a:t>
            </a:r>
            <a:r>
              <a:rPr sz="1300" spc="-10" dirty="0">
                <a:latin typeface="Corbel"/>
                <a:cs typeface="Corbel"/>
              </a:rPr>
              <a:t>Examples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nonparametric analysis are the Wilcoxon, </a:t>
            </a:r>
            <a:r>
              <a:rPr sz="1300" spc="-10" dirty="0">
                <a:latin typeface="Corbel"/>
                <a:cs typeface="Corbel"/>
              </a:rPr>
              <a:t>Mann-Whitney, </a:t>
            </a:r>
            <a:r>
              <a:rPr sz="1300" dirty="0">
                <a:latin typeface="Corbel"/>
                <a:cs typeface="Corbel"/>
              </a:rPr>
              <a:t>and  </a:t>
            </a:r>
            <a:r>
              <a:rPr sz="1300" spc="-5" dirty="0">
                <a:latin typeface="Corbel"/>
                <a:cs typeface="Corbel"/>
              </a:rPr>
              <a:t>Kruskal-Wallis </a:t>
            </a:r>
            <a:r>
              <a:rPr sz="1300" dirty="0">
                <a:latin typeface="Corbel"/>
                <a:cs typeface="Corbel"/>
              </a:rPr>
              <a:t>tests on</a:t>
            </a:r>
            <a:r>
              <a:rPr sz="1300" spc="3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ranks.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6132" y="300227"/>
            <a:ext cx="6573011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1359" y="300227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3213" y="436829"/>
            <a:ext cx="6021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5" dirty="0"/>
              <a:t>THE </a:t>
            </a:r>
            <a:r>
              <a:rPr sz="2800" spc="70" dirty="0"/>
              <a:t>THREE </a:t>
            </a:r>
            <a:r>
              <a:rPr sz="2800" spc="60" dirty="0"/>
              <a:t>IMPORTANT </a:t>
            </a:r>
            <a:r>
              <a:rPr sz="2800" spc="55" dirty="0"/>
              <a:t>KEY</a:t>
            </a:r>
            <a:r>
              <a:rPr sz="2800" spc="330" dirty="0"/>
              <a:t> </a:t>
            </a:r>
            <a:r>
              <a:rPr sz="2800" spc="65" dirty="0"/>
              <a:t>WORDS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502904" y="6476304"/>
            <a:ext cx="1187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6670">
                <a:lnSpc>
                  <a:spcPts val="1040"/>
                </a:lnSpc>
              </a:pPr>
              <a:t>5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1261617"/>
            <a:ext cx="7159625" cy="481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SzPct val="78947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Experimental</a:t>
            </a:r>
            <a:r>
              <a:rPr sz="1900" b="1" spc="-5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Unit</a:t>
            </a:r>
            <a:endParaRPr sz="1900">
              <a:latin typeface="Corbel"/>
              <a:cs typeface="Corbel"/>
            </a:endParaRPr>
          </a:p>
          <a:p>
            <a:pPr marL="645160" marR="5080" indent="-283845" algn="just">
              <a:lnSpc>
                <a:spcPts val="1250"/>
              </a:lnSpc>
              <a:spcBef>
                <a:spcPts val="1610"/>
              </a:spcBef>
            </a:pPr>
            <a:r>
              <a:rPr sz="750" spc="3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50" spc="3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An experimental unit is usually referred to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as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a subject from a targeted population under  </a:t>
            </a:r>
            <a:r>
              <a:rPr sz="1300" b="1" spc="-15" dirty="0">
                <a:solidFill>
                  <a:srgbClr val="17375D"/>
                </a:solidFill>
                <a:latin typeface="Corbel"/>
                <a:cs typeface="Corbel"/>
              </a:rPr>
              <a:t>study.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Therefore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experimental unit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is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usually used to specify the intended study  population to which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results of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study are inferred. For example,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intended  population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could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be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patients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with certain diseases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at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certain stages or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healthy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human  subjects.</a:t>
            </a:r>
            <a:endParaRPr sz="1300">
              <a:latin typeface="Corbel"/>
              <a:cs typeface="Corbel"/>
            </a:endParaRPr>
          </a:p>
          <a:p>
            <a:pPr marL="355600" indent="-343535">
              <a:lnSpc>
                <a:spcPct val="100000"/>
              </a:lnSpc>
              <a:spcBef>
                <a:spcPts val="1130"/>
              </a:spcBef>
              <a:buSzPct val="78947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900" b="1" spc="-20" dirty="0">
                <a:solidFill>
                  <a:srgbClr val="17375D"/>
                </a:solidFill>
                <a:latin typeface="Corbel"/>
                <a:cs typeface="Corbel"/>
              </a:rPr>
              <a:t>Treatment</a:t>
            </a:r>
            <a:endParaRPr sz="1900">
              <a:latin typeface="Corbel"/>
              <a:cs typeface="Corbel"/>
            </a:endParaRPr>
          </a:p>
          <a:p>
            <a:pPr marL="645160" marR="5715" indent="-283845" algn="just">
              <a:lnSpc>
                <a:spcPct val="80000"/>
              </a:lnSpc>
              <a:spcBef>
                <a:spcPts val="1625"/>
              </a:spcBef>
            </a:pPr>
            <a:r>
              <a:rPr sz="750" spc="3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50" spc="3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In clinical trials a treatment can be a placebo or any combinations of a new pharmaceutical  identity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(e.g.,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a compound or drug), a new diet, a surgical procedure, a diagnostic test, a  medial device, a health education program, or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no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treatment.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Other examples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include  surgical excision,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radiotherapy,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and chemotherapy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as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a combination of surgical procedure  and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therapy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for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breast cancer; magnetic resonance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imaging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(MRI)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with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a contrast  imaging agent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as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a combination of diagnostic test and a drug for enhancement of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the 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efficacy of a diagnostic</a:t>
            </a:r>
            <a:r>
              <a:rPr sz="1300" b="1" spc="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test.</a:t>
            </a:r>
            <a:endParaRPr sz="1300">
              <a:latin typeface="Corbel"/>
              <a:cs typeface="Corbel"/>
            </a:endParaRPr>
          </a:p>
          <a:p>
            <a:pPr marL="355600" indent="-343535">
              <a:lnSpc>
                <a:spcPct val="100000"/>
              </a:lnSpc>
              <a:spcBef>
                <a:spcPts val="1115"/>
              </a:spcBef>
              <a:buSzPct val="78947"/>
              <a:buFont typeface="Wingdings"/>
              <a:buChar char=""/>
              <a:tabLst>
                <a:tab pos="355600" algn="l"/>
                <a:tab pos="356235" algn="l"/>
              </a:tabLst>
            </a:pP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Evaluation</a:t>
            </a:r>
            <a:endParaRPr sz="1900">
              <a:latin typeface="Corbel"/>
              <a:cs typeface="Corbel"/>
            </a:endParaRPr>
          </a:p>
          <a:p>
            <a:pPr marL="645160" marR="5080" indent="-283845" algn="just">
              <a:lnSpc>
                <a:spcPct val="80000"/>
              </a:lnSpc>
              <a:spcBef>
                <a:spcPts val="1635"/>
              </a:spcBef>
            </a:pPr>
            <a:r>
              <a:rPr sz="750" spc="30" dirty="0">
                <a:solidFill>
                  <a:srgbClr val="17375D"/>
                </a:solidFill>
                <a:latin typeface="Wingdings"/>
                <a:cs typeface="Wingdings"/>
              </a:rPr>
              <a:t></a:t>
            </a:r>
            <a:r>
              <a:rPr sz="750" spc="30" dirty="0">
                <a:solidFill>
                  <a:srgbClr val="17375D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In addition to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traditional evaluation of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effectiveness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and safety of a test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treatment, 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clinical trials are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also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designed to assess quality of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life,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pharmacogenomics, and  pharmacoeconomics such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as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cost-minimization, cost-effectiveness, and cost-benefit  analyses to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human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subjects associated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with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treatment under </a:t>
            </a:r>
            <a:r>
              <a:rPr sz="1300" b="1" spc="-15" dirty="0">
                <a:solidFill>
                  <a:srgbClr val="17375D"/>
                </a:solidFill>
                <a:latin typeface="Corbel"/>
                <a:cs typeface="Corbel"/>
              </a:rPr>
              <a:t>study.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It is therefore  recommended that clinical trials should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not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only evaluate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effectiveness </a:t>
            </a:r>
            <a:r>
              <a:rPr sz="1300" b="1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safety of 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the treatment but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also assess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quality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life,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impact of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genetic </a:t>
            </a:r>
            <a:r>
              <a:rPr sz="1300" b="1" spc="-5" dirty="0">
                <a:solidFill>
                  <a:srgbClr val="17375D"/>
                </a:solidFill>
                <a:latin typeface="Corbel"/>
                <a:cs typeface="Corbel"/>
              </a:rPr>
              <a:t>factors,  pharmacoeconomics, and outcomes research associated with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the</a:t>
            </a:r>
            <a:r>
              <a:rPr sz="1300" b="1" spc="8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300" b="1" spc="-10" dirty="0">
                <a:solidFill>
                  <a:srgbClr val="17375D"/>
                </a:solidFill>
                <a:latin typeface="Corbel"/>
                <a:cs typeface="Corbel"/>
              </a:rPr>
              <a:t>treatment.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2411" y="71627"/>
            <a:ext cx="5596128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0756" y="71627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9492" y="208279"/>
            <a:ext cx="5045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" dirty="0"/>
              <a:t>ANALYSIS </a:t>
            </a:r>
            <a:r>
              <a:rPr sz="2800" spc="70" dirty="0"/>
              <a:t>METHODS</a:t>
            </a:r>
            <a:r>
              <a:rPr sz="2800" spc="-150" dirty="0"/>
              <a:t> </a:t>
            </a:r>
            <a:r>
              <a:rPr sz="2800" spc="50" dirty="0"/>
              <a:t>(CONTD.)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50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459740" y="860805"/>
            <a:ext cx="7693659" cy="4593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SzPct val="80769"/>
              <a:buFont typeface="Wingdings"/>
              <a:buChar char=""/>
              <a:tabLst>
                <a:tab pos="355600" algn="l"/>
              </a:tabLst>
            </a:pPr>
            <a:r>
              <a:rPr sz="1300" b="1" spc="-10" dirty="0">
                <a:latin typeface="Corbel"/>
                <a:cs typeface="Corbel"/>
              </a:rPr>
              <a:t>Survival </a:t>
            </a:r>
            <a:r>
              <a:rPr sz="1300" b="1" spc="-5" dirty="0">
                <a:latin typeface="Corbel"/>
                <a:cs typeface="Corbel"/>
              </a:rPr>
              <a:t>Analysis: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constant flow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time </a:t>
            </a:r>
            <a:r>
              <a:rPr sz="1300" spc="-10" dirty="0">
                <a:latin typeface="Corbel"/>
                <a:cs typeface="Corbel"/>
              </a:rPr>
              <a:t>makes </a:t>
            </a:r>
            <a:r>
              <a:rPr sz="1300" spc="-5" dirty="0">
                <a:latin typeface="Corbel"/>
                <a:cs typeface="Corbel"/>
              </a:rPr>
              <a:t>survival observations from </a:t>
            </a:r>
            <a:r>
              <a:rPr sz="1300" dirty="0">
                <a:latin typeface="Corbel"/>
                <a:cs typeface="Corbel"/>
              </a:rPr>
              <a:t>patients </a:t>
            </a:r>
            <a:r>
              <a:rPr sz="1300" spc="-10" dirty="0">
                <a:latin typeface="Corbel"/>
                <a:cs typeface="Corbel"/>
              </a:rPr>
              <a:t>lost </a:t>
            </a:r>
            <a:r>
              <a:rPr sz="1300" spc="-5" dirty="0">
                <a:latin typeface="Corbel"/>
                <a:cs typeface="Corbel"/>
              </a:rPr>
              <a:t>in follow-up  meaningful. Comparisons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survival </a:t>
            </a:r>
            <a:r>
              <a:rPr sz="1300" spc="-10" dirty="0">
                <a:latin typeface="Corbel"/>
                <a:cs typeface="Corbel"/>
              </a:rPr>
              <a:t>time </a:t>
            </a:r>
            <a:r>
              <a:rPr sz="1300" spc="-5" dirty="0">
                <a:latin typeface="Corbel"/>
                <a:cs typeface="Corbel"/>
              </a:rPr>
              <a:t>values themselves are not quite meaningful when a  considerable number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observations are </a:t>
            </a:r>
            <a:r>
              <a:rPr sz="1300" dirty="0">
                <a:latin typeface="Corbel"/>
                <a:cs typeface="Corbel"/>
              </a:rPr>
              <a:t>from </a:t>
            </a:r>
            <a:r>
              <a:rPr sz="1300" spc="-5" dirty="0">
                <a:latin typeface="Corbel"/>
                <a:cs typeface="Corbel"/>
              </a:rPr>
              <a:t>the </a:t>
            </a:r>
            <a:r>
              <a:rPr sz="1300" dirty="0">
                <a:latin typeface="Corbel"/>
                <a:cs typeface="Corbel"/>
              </a:rPr>
              <a:t>patients </a:t>
            </a:r>
            <a:r>
              <a:rPr sz="1300" spc="-5" dirty="0">
                <a:latin typeface="Corbel"/>
                <a:cs typeface="Corbel"/>
              </a:rPr>
              <a:t>lost in follow-up. An appropriate measure  for summarizing </a:t>
            </a:r>
            <a:r>
              <a:rPr sz="1300" dirty="0">
                <a:latin typeface="Corbel"/>
                <a:cs typeface="Corbel"/>
              </a:rPr>
              <a:t>survival </a:t>
            </a:r>
            <a:r>
              <a:rPr sz="1300" spc="-5" dirty="0">
                <a:latin typeface="Corbel"/>
                <a:cs typeface="Corbel"/>
              </a:rPr>
              <a:t>observations is </a:t>
            </a:r>
            <a:r>
              <a:rPr sz="1300" b="1" spc="-5" dirty="0">
                <a:latin typeface="Corbel"/>
                <a:cs typeface="Corbel"/>
              </a:rPr>
              <a:t>time-specific death or survival rate</a:t>
            </a:r>
            <a:r>
              <a:rPr sz="1300" spc="-5" dirty="0">
                <a:latin typeface="Corbel"/>
                <a:cs typeface="Corbel"/>
              </a:rPr>
              <a:t>, which is the ratio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deaths  or lives at a specific time point over the number of patients at risk of death. Comparisons of </a:t>
            </a:r>
            <a:r>
              <a:rPr sz="1300" spc="-10" dirty="0">
                <a:latin typeface="Corbel"/>
                <a:cs typeface="Corbel"/>
              </a:rPr>
              <a:t>survival  </a:t>
            </a:r>
            <a:r>
              <a:rPr sz="1300" spc="-5" dirty="0">
                <a:latin typeface="Corbel"/>
                <a:cs typeface="Corbel"/>
              </a:rPr>
              <a:t>information </a:t>
            </a:r>
            <a:r>
              <a:rPr sz="1300" spc="-10" dirty="0">
                <a:latin typeface="Corbel"/>
                <a:cs typeface="Corbel"/>
              </a:rPr>
              <a:t>may </a:t>
            </a:r>
            <a:r>
              <a:rPr sz="1300" spc="-5" dirty="0">
                <a:latin typeface="Corbel"/>
                <a:cs typeface="Corbel"/>
              </a:rPr>
              <a:t>be made with life tables </a:t>
            </a:r>
            <a:r>
              <a:rPr sz="1300" dirty="0">
                <a:latin typeface="Corbel"/>
                <a:cs typeface="Corbel"/>
              </a:rPr>
              <a:t>or </a:t>
            </a:r>
            <a:r>
              <a:rPr sz="1300" spc="-5" dirty="0">
                <a:latin typeface="Corbel"/>
                <a:cs typeface="Corbel"/>
              </a:rPr>
              <a:t>Kaplan-Meier</a:t>
            </a:r>
            <a:r>
              <a:rPr sz="1300" spc="16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plots.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Wingdings"/>
              <a:buChar char=""/>
            </a:pPr>
            <a:endParaRPr sz="14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buSzPct val="80769"/>
              <a:buFont typeface="Wingdings"/>
              <a:buChar char=""/>
              <a:tabLst>
                <a:tab pos="355600" algn="l"/>
              </a:tabLst>
            </a:pPr>
            <a:r>
              <a:rPr sz="1300" b="1" spc="-5" dirty="0">
                <a:latin typeface="Corbel"/>
                <a:cs typeface="Corbel"/>
              </a:rPr>
              <a:t>Statistical Sampling and Estimation</a:t>
            </a:r>
            <a:r>
              <a:rPr sz="1300" spc="-5" dirty="0">
                <a:latin typeface="Corbel"/>
                <a:cs typeface="Corbel"/>
              </a:rPr>
              <a:t>: Sometimes the size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the entire population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be studied is so large  that measuring a particular parameter (say population mean SBP) becomes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time consuming and </a:t>
            </a:r>
            <a:r>
              <a:rPr sz="1300" spc="-15" dirty="0">
                <a:latin typeface="Corbel"/>
                <a:cs typeface="Corbel"/>
              </a:rPr>
              <a:t>costly.  </a:t>
            </a:r>
            <a:r>
              <a:rPr sz="1300" spc="-45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deal with this problem researchers can </a:t>
            </a:r>
            <a:r>
              <a:rPr sz="1300" dirty="0">
                <a:latin typeface="Corbel"/>
                <a:cs typeface="Corbel"/>
              </a:rPr>
              <a:t>draw </a:t>
            </a:r>
            <a:r>
              <a:rPr sz="1300" spc="-5" dirty="0">
                <a:latin typeface="Corbel"/>
                <a:cs typeface="Corbel"/>
              </a:rPr>
              <a:t>a sample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the population at random </a:t>
            </a:r>
            <a:r>
              <a:rPr sz="1300" dirty="0">
                <a:latin typeface="Corbel"/>
                <a:cs typeface="Corbel"/>
              </a:rPr>
              <a:t>and </a:t>
            </a:r>
            <a:r>
              <a:rPr sz="1300" spc="-5" dirty="0">
                <a:latin typeface="Corbel"/>
                <a:cs typeface="Corbel"/>
              </a:rPr>
              <a:t>then calculate the  mean SBP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that population. </a:t>
            </a:r>
            <a:r>
              <a:rPr sz="1300" spc="-10" dirty="0">
                <a:latin typeface="Corbel"/>
                <a:cs typeface="Corbel"/>
              </a:rPr>
              <a:t>This </a:t>
            </a:r>
            <a:r>
              <a:rPr sz="1300" spc="-5" dirty="0">
                <a:latin typeface="Corbel"/>
                <a:cs typeface="Corbel"/>
              </a:rPr>
              <a:t>parameter becomes an estimate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the population parameter that needs 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be measured.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problem for a decision </a:t>
            </a:r>
            <a:r>
              <a:rPr sz="1300" spc="-10" dirty="0">
                <a:latin typeface="Corbel"/>
                <a:cs typeface="Corbel"/>
              </a:rPr>
              <a:t>maker </a:t>
            </a:r>
            <a:r>
              <a:rPr sz="1300" spc="-5" dirty="0">
                <a:latin typeface="Corbel"/>
                <a:cs typeface="Corbel"/>
              </a:rPr>
              <a:t>is </a:t>
            </a:r>
            <a:r>
              <a:rPr sz="130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decide </a:t>
            </a:r>
            <a:r>
              <a:rPr sz="1300" dirty="0">
                <a:latin typeface="Corbel"/>
                <a:cs typeface="Corbel"/>
              </a:rPr>
              <a:t>on </a:t>
            </a:r>
            <a:r>
              <a:rPr sz="1300" spc="-5" dirty="0">
                <a:latin typeface="Corbel"/>
                <a:cs typeface="Corbel"/>
              </a:rPr>
              <a:t>the basis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the sample </a:t>
            </a:r>
            <a:r>
              <a:rPr sz="1300" dirty="0">
                <a:latin typeface="Corbel"/>
                <a:cs typeface="Corbel"/>
              </a:rPr>
              <a:t>data </a:t>
            </a:r>
            <a:r>
              <a:rPr sz="1300" spc="-5" dirty="0">
                <a:latin typeface="Corbel"/>
                <a:cs typeface="Corbel"/>
              </a:rPr>
              <a:t>the  estimated value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a </a:t>
            </a:r>
            <a:r>
              <a:rPr sz="1300" spc="-10" dirty="0">
                <a:latin typeface="Corbel"/>
                <a:cs typeface="Corbel"/>
              </a:rPr>
              <a:t>parameter, </a:t>
            </a:r>
            <a:r>
              <a:rPr sz="1300" spc="-5" dirty="0">
                <a:latin typeface="Corbel"/>
                <a:cs typeface="Corbel"/>
              </a:rPr>
              <a:t>such as the population mean, as well as </a:t>
            </a:r>
            <a:r>
              <a:rPr sz="1300" spc="-1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provide certain ideas concerning  errors associated with that</a:t>
            </a:r>
            <a:r>
              <a:rPr sz="1300" spc="20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estimate.</a:t>
            </a:r>
            <a:endParaRPr sz="13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"/>
            </a:pPr>
            <a:endParaRPr sz="13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SzPct val="80769"/>
              <a:buFont typeface="Wingdings"/>
              <a:buChar char=""/>
              <a:tabLst>
                <a:tab pos="355600" algn="l"/>
              </a:tabLst>
            </a:pPr>
            <a:r>
              <a:rPr sz="1300" b="1" spc="-5" dirty="0">
                <a:latin typeface="Corbel"/>
                <a:cs typeface="Corbel"/>
              </a:rPr>
              <a:t>Statistical </a:t>
            </a:r>
            <a:r>
              <a:rPr sz="1300" b="1" spc="-20" dirty="0">
                <a:latin typeface="Corbel"/>
                <a:cs typeface="Corbel"/>
              </a:rPr>
              <a:t>Tests </a:t>
            </a:r>
            <a:r>
              <a:rPr sz="1300" b="1" spc="-5" dirty="0">
                <a:latin typeface="Corbel"/>
                <a:cs typeface="Corbel"/>
              </a:rPr>
              <a:t>of Significance</a:t>
            </a:r>
            <a:r>
              <a:rPr sz="1300" spc="-5" dirty="0">
                <a:latin typeface="Corbel"/>
                <a:cs typeface="Corbel"/>
              </a:rPr>
              <a:t>: </a:t>
            </a:r>
            <a:r>
              <a:rPr sz="1300" spc="-20" dirty="0">
                <a:latin typeface="Corbel"/>
                <a:cs typeface="Corbel"/>
              </a:rPr>
              <a:t>Tests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significance </a:t>
            </a:r>
            <a:r>
              <a:rPr sz="1300" dirty="0">
                <a:latin typeface="Corbel"/>
                <a:cs typeface="Corbel"/>
              </a:rPr>
              <a:t>try to </a:t>
            </a:r>
            <a:r>
              <a:rPr sz="1300" spc="-5" dirty="0">
                <a:latin typeface="Corbel"/>
                <a:cs typeface="Corbel"/>
              </a:rPr>
              <a:t>find out whether there is a real </a:t>
            </a:r>
            <a:r>
              <a:rPr sz="1300" spc="-10" dirty="0">
                <a:latin typeface="Corbel"/>
                <a:cs typeface="Corbel"/>
              </a:rPr>
              <a:t>relation </a:t>
            </a:r>
            <a:r>
              <a:rPr sz="1300" spc="-15" dirty="0">
                <a:latin typeface="Corbel"/>
                <a:cs typeface="Corbel"/>
              </a:rPr>
              <a:t>between  </a:t>
            </a:r>
            <a:r>
              <a:rPr sz="1300" spc="-5" dirty="0">
                <a:latin typeface="Corbel"/>
                <a:cs typeface="Corbel"/>
              </a:rPr>
              <a:t>two events </a:t>
            </a:r>
            <a:r>
              <a:rPr sz="1300" dirty="0">
                <a:latin typeface="Corbel"/>
                <a:cs typeface="Corbel"/>
              </a:rPr>
              <a:t>or </a:t>
            </a:r>
            <a:r>
              <a:rPr sz="1300" spc="-5" dirty="0">
                <a:latin typeface="Corbel"/>
                <a:cs typeface="Corbel"/>
              </a:rPr>
              <a:t>the relation appears by chance </a:t>
            </a:r>
            <a:r>
              <a:rPr sz="1300" spc="-15" dirty="0">
                <a:latin typeface="Corbel"/>
                <a:cs typeface="Corbel"/>
              </a:rPr>
              <a:t>only. </a:t>
            </a:r>
            <a:r>
              <a:rPr sz="1300" spc="-5" dirty="0">
                <a:latin typeface="Corbel"/>
                <a:cs typeface="Corbel"/>
              </a:rPr>
              <a:t>One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most widely used statistical </a:t>
            </a:r>
            <a:r>
              <a:rPr sz="1300" dirty="0">
                <a:latin typeface="Corbel"/>
                <a:cs typeface="Corbel"/>
              </a:rPr>
              <a:t>test of  </a:t>
            </a:r>
            <a:r>
              <a:rPr sz="1300" spc="-5" dirty="0">
                <a:latin typeface="Corbel"/>
                <a:cs typeface="Corbel"/>
              </a:rPr>
              <a:t>significance is </a:t>
            </a:r>
            <a:r>
              <a:rPr sz="1300" b="1" spc="-5" dirty="0">
                <a:latin typeface="Corbel"/>
                <a:cs typeface="Corbel"/>
              </a:rPr>
              <a:t>Hypothesis </a:t>
            </a:r>
            <a:r>
              <a:rPr sz="1300" b="1" spc="-15" dirty="0">
                <a:latin typeface="Corbel"/>
                <a:cs typeface="Corbel"/>
              </a:rPr>
              <a:t>Testing</a:t>
            </a:r>
            <a:r>
              <a:rPr sz="1300" spc="-15" dirty="0">
                <a:latin typeface="Corbel"/>
                <a:cs typeface="Corbel"/>
              </a:rPr>
              <a:t>. </a:t>
            </a:r>
            <a:r>
              <a:rPr sz="1300" spc="-5" dirty="0">
                <a:latin typeface="Corbel"/>
                <a:cs typeface="Corbel"/>
              </a:rPr>
              <a:t>When a health investigator seeks </a:t>
            </a:r>
            <a:r>
              <a:rPr sz="1300" spc="-10" dirty="0">
                <a:latin typeface="Corbel"/>
                <a:cs typeface="Corbel"/>
              </a:rPr>
              <a:t>to </a:t>
            </a:r>
            <a:r>
              <a:rPr sz="1300" spc="-5" dirty="0">
                <a:latin typeface="Corbel"/>
                <a:cs typeface="Corbel"/>
              </a:rPr>
              <a:t>understand or explain something,  for example the effect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a </a:t>
            </a:r>
            <a:r>
              <a:rPr sz="1300" spc="-10" dirty="0">
                <a:latin typeface="Corbel"/>
                <a:cs typeface="Corbel"/>
              </a:rPr>
              <a:t>toxin </a:t>
            </a:r>
            <a:r>
              <a:rPr sz="1300" dirty="0">
                <a:latin typeface="Corbel"/>
                <a:cs typeface="Corbel"/>
              </a:rPr>
              <a:t>or </a:t>
            </a:r>
            <a:r>
              <a:rPr sz="1300" spc="-5" dirty="0">
                <a:latin typeface="Corbel"/>
                <a:cs typeface="Corbel"/>
              </a:rPr>
              <a:t>a drug, </a:t>
            </a:r>
            <a:r>
              <a:rPr sz="1300" spc="-10" dirty="0">
                <a:latin typeface="Corbel"/>
                <a:cs typeface="Corbel"/>
              </a:rPr>
              <a:t>he </a:t>
            </a:r>
            <a:r>
              <a:rPr sz="1300" dirty="0">
                <a:latin typeface="Corbel"/>
                <a:cs typeface="Corbel"/>
              </a:rPr>
              <a:t>or </a:t>
            </a:r>
            <a:r>
              <a:rPr sz="1300" spc="-10" dirty="0">
                <a:latin typeface="Corbel"/>
                <a:cs typeface="Corbel"/>
              </a:rPr>
              <a:t>she </a:t>
            </a:r>
            <a:r>
              <a:rPr sz="1300" spc="-5" dirty="0">
                <a:latin typeface="Corbel"/>
                <a:cs typeface="Corbel"/>
              </a:rPr>
              <a:t>usually formulates his </a:t>
            </a:r>
            <a:r>
              <a:rPr sz="1300" dirty="0">
                <a:latin typeface="Corbel"/>
                <a:cs typeface="Corbel"/>
              </a:rPr>
              <a:t>or </a:t>
            </a:r>
            <a:r>
              <a:rPr sz="1300" spc="-10" dirty="0">
                <a:latin typeface="Corbel"/>
                <a:cs typeface="Corbel"/>
              </a:rPr>
              <a:t>her </a:t>
            </a:r>
            <a:r>
              <a:rPr sz="1300" spc="-5" dirty="0">
                <a:latin typeface="Corbel"/>
                <a:cs typeface="Corbel"/>
              </a:rPr>
              <a:t>research question in the  form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a statistical hypothesis </a:t>
            </a:r>
            <a:r>
              <a:rPr sz="1300" dirty="0">
                <a:latin typeface="Corbel"/>
                <a:cs typeface="Corbel"/>
              </a:rPr>
              <a:t>or </a:t>
            </a:r>
            <a:r>
              <a:rPr sz="1300" spc="-5" dirty="0">
                <a:latin typeface="Corbel"/>
                <a:cs typeface="Corbel"/>
              </a:rPr>
              <a:t>assumption.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hypothesis </a:t>
            </a:r>
            <a:r>
              <a:rPr sz="1300" spc="-10" dirty="0">
                <a:latin typeface="Corbel"/>
                <a:cs typeface="Corbel"/>
              </a:rPr>
              <a:t>to be </a:t>
            </a:r>
            <a:r>
              <a:rPr sz="1300" dirty="0">
                <a:latin typeface="Corbel"/>
                <a:cs typeface="Corbel"/>
              </a:rPr>
              <a:t>tested </a:t>
            </a:r>
            <a:r>
              <a:rPr sz="1300" spc="-5" dirty="0">
                <a:latin typeface="Corbel"/>
                <a:cs typeface="Corbel"/>
              </a:rPr>
              <a:t>is known as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b="1" spc="-5" dirty="0">
                <a:latin typeface="Corbel"/>
                <a:cs typeface="Corbel"/>
              </a:rPr>
              <a:t>null hypothesis</a:t>
            </a:r>
            <a:r>
              <a:rPr sz="1300" spc="-5" dirty="0">
                <a:latin typeface="Corbel"/>
                <a:cs typeface="Corbel"/>
              </a:rPr>
              <a:t>.  </a:t>
            </a:r>
            <a:r>
              <a:rPr sz="1300" spc="-10" dirty="0">
                <a:latin typeface="Corbel"/>
                <a:cs typeface="Corbel"/>
              </a:rPr>
              <a:t>The </a:t>
            </a:r>
            <a:r>
              <a:rPr sz="1300" spc="-5" dirty="0">
                <a:latin typeface="Corbel"/>
                <a:cs typeface="Corbel"/>
              </a:rPr>
              <a:t>sample statistics are </a:t>
            </a:r>
            <a:r>
              <a:rPr sz="1300" dirty="0">
                <a:latin typeface="Corbel"/>
                <a:cs typeface="Corbel"/>
              </a:rPr>
              <a:t>analysed </a:t>
            </a:r>
            <a:r>
              <a:rPr sz="1300" spc="-5" dirty="0">
                <a:latin typeface="Corbel"/>
                <a:cs typeface="Corbel"/>
              </a:rPr>
              <a:t>and if the results are not consistent with the hypothesis, the </a:t>
            </a:r>
            <a:r>
              <a:rPr sz="1300" spc="-10" dirty="0">
                <a:latin typeface="Corbel"/>
                <a:cs typeface="Corbel"/>
              </a:rPr>
              <a:t>null  </a:t>
            </a:r>
            <a:r>
              <a:rPr sz="1300" spc="-5" dirty="0">
                <a:latin typeface="Corbel"/>
                <a:cs typeface="Corbel"/>
              </a:rPr>
              <a:t>hypothesis is rejected in favour </a:t>
            </a:r>
            <a:r>
              <a:rPr sz="1300" dirty="0">
                <a:latin typeface="Corbel"/>
                <a:cs typeface="Corbel"/>
              </a:rPr>
              <a:t>of </a:t>
            </a:r>
            <a:r>
              <a:rPr sz="1300" spc="-5" dirty="0">
                <a:latin typeface="Corbel"/>
                <a:cs typeface="Corbel"/>
              </a:rPr>
              <a:t>an </a:t>
            </a:r>
            <a:r>
              <a:rPr sz="1300" b="1" spc="-5" dirty="0">
                <a:latin typeface="Corbel"/>
                <a:cs typeface="Corbel"/>
              </a:rPr>
              <a:t>alternative hypothesis</a:t>
            </a:r>
            <a:r>
              <a:rPr sz="1300" spc="-5" dirty="0">
                <a:latin typeface="Corbel"/>
                <a:cs typeface="Corbel"/>
              </a:rPr>
              <a:t>. </a:t>
            </a:r>
            <a:r>
              <a:rPr sz="1300" spc="-10" dirty="0">
                <a:latin typeface="Corbel"/>
                <a:cs typeface="Corbel"/>
              </a:rPr>
              <a:t>The two </a:t>
            </a:r>
            <a:r>
              <a:rPr sz="1300" spc="-5" dirty="0">
                <a:latin typeface="Corbel"/>
                <a:cs typeface="Corbel"/>
              </a:rPr>
              <a:t>hypothesis are always constructed </a:t>
            </a:r>
            <a:r>
              <a:rPr sz="1300" spc="-10" dirty="0">
                <a:latin typeface="Corbel"/>
                <a:cs typeface="Corbel"/>
              </a:rPr>
              <a:t>in  </a:t>
            </a:r>
            <a:r>
              <a:rPr sz="1300" spc="-5" dirty="0">
                <a:latin typeface="Corbel"/>
                <a:cs typeface="Corbel"/>
              </a:rPr>
              <a:t>a way that </a:t>
            </a:r>
            <a:r>
              <a:rPr sz="1300" spc="-10" dirty="0">
                <a:latin typeface="Corbel"/>
                <a:cs typeface="Corbel"/>
              </a:rPr>
              <a:t>they </a:t>
            </a:r>
            <a:r>
              <a:rPr sz="1300" spc="-5" dirty="0">
                <a:latin typeface="Corbel"/>
                <a:cs typeface="Corbel"/>
              </a:rPr>
              <a:t>are mutually exclusive, i.e., when one is true the other must be</a:t>
            </a:r>
            <a:r>
              <a:rPr sz="1300" spc="175" dirty="0">
                <a:latin typeface="Corbel"/>
                <a:cs typeface="Corbel"/>
              </a:rPr>
              <a:t> </a:t>
            </a:r>
            <a:r>
              <a:rPr sz="1300" spc="-5" dirty="0">
                <a:latin typeface="Corbel"/>
                <a:cs typeface="Corbel"/>
              </a:rPr>
              <a:t>false.</a:t>
            </a:r>
            <a:endParaRPr sz="13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7570" y="5418531"/>
            <a:ext cx="22358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THANK</a:t>
            </a:r>
            <a:r>
              <a:rPr sz="3200" b="1" spc="-400" dirty="0">
                <a:latin typeface="Corbel"/>
                <a:cs typeface="Corbel"/>
              </a:rPr>
              <a:t> </a:t>
            </a:r>
            <a:r>
              <a:rPr sz="3200" b="1" spc="-25" dirty="0">
                <a:latin typeface="Corbel"/>
                <a:cs typeface="Corbel"/>
              </a:rPr>
              <a:t>YOU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838200"/>
            <a:ext cx="68199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ts val="1040"/>
              </a:lnSpc>
            </a:pPr>
            <a:fld id="{81D60167-4931-47E6-BA6A-407CBD079E47}" type="slidenum">
              <a:rPr spc="-5" dirty="0"/>
              <a:pPr marL="34290">
                <a:lnSpc>
                  <a:spcPts val="1040"/>
                </a:lnSpc>
              </a:pPr>
              <a:t>51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185928"/>
            <a:ext cx="750722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9188" y="18592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322529"/>
            <a:ext cx="6950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0" dirty="0"/>
              <a:t>21 </a:t>
            </a:r>
            <a:r>
              <a:rPr sz="2800" spc="60" dirty="0"/>
              <a:t>CFR </a:t>
            </a:r>
            <a:r>
              <a:rPr sz="2800" spc="45" dirty="0"/>
              <a:t>(CODE </a:t>
            </a:r>
            <a:r>
              <a:rPr sz="2800" spc="40" dirty="0"/>
              <a:t>OF </a:t>
            </a:r>
            <a:r>
              <a:rPr sz="2800" spc="70" dirty="0"/>
              <a:t>FEDERAL</a:t>
            </a:r>
            <a:r>
              <a:rPr sz="2800" spc="640" dirty="0"/>
              <a:t> </a:t>
            </a:r>
            <a:r>
              <a:rPr sz="2800" spc="65" dirty="0"/>
              <a:t>REGULATIONS)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502904" y="6476304"/>
            <a:ext cx="1187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6670">
                <a:lnSpc>
                  <a:spcPts val="1040"/>
                </a:lnSpc>
              </a:pPr>
              <a:t>6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914145"/>
            <a:ext cx="7007859" cy="51542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5600" marR="6350" algn="just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The Code of Federal Regulations </a:t>
            </a:r>
            <a:r>
              <a:rPr sz="1400" spc="-20" dirty="0">
                <a:solidFill>
                  <a:srgbClr val="17375D"/>
                </a:solidFill>
                <a:latin typeface="Corbel"/>
                <a:cs typeface="Corbel"/>
              </a:rPr>
              <a:t>(CFR)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codification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general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permanent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rules 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regulations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(sometimes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called administrative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law)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published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Federal  Register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by the executive departments and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agencies of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Federal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Government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the 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United</a:t>
            </a:r>
            <a:r>
              <a:rPr sz="1400" spc="-6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States.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355600" marR="5080" algn="just">
              <a:lnSpc>
                <a:spcPts val="1510"/>
              </a:lnSpc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Title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21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is the portion of the Code </a:t>
            </a:r>
            <a:r>
              <a:rPr sz="1400" spc="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Federal Regulations that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governs food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drugs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within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United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States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for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Food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Administration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(FDA). It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is divided into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3 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chapters: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Chapter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1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-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Food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Administration,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Department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 Health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and Human</a:t>
            </a:r>
            <a:r>
              <a:rPr sz="1400" spc="-16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Services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Important</a:t>
            </a:r>
            <a:r>
              <a:rPr sz="1400" b="1" spc="-3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sections</a:t>
            </a:r>
            <a:r>
              <a:rPr sz="1400" b="1" spc="-4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in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relation</a:t>
            </a:r>
            <a:r>
              <a:rPr sz="1400" b="1" spc="-4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to</a:t>
            </a:r>
            <a:r>
              <a:rPr sz="1400" b="1" spc="-6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Clinical</a:t>
            </a:r>
            <a:r>
              <a:rPr sz="1400" b="1" spc="-1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spc="-15" dirty="0">
                <a:solidFill>
                  <a:srgbClr val="17375D"/>
                </a:solidFill>
                <a:latin typeface="Corbel"/>
                <a:cs typeface="Corbel"/>
              </a:rPr>
              <a:t>Trials</a:t>
            </a:r>
            <a:r>
              <a:rPr sz="1400" b="1" spc="-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are: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400" spc="-15" dirty="0">
                <a:solidFill>
                  <a:srgbClr val="17375D"/>
                </a:solidFill>
                <a:latin typeface="Corbel"/>
                <a:cs typeface="Corbel"/>
              </a:rPr>
              <a:t>50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Protection of human subjects in clinical trials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7375D"/>
              </a:buClr>
              <a:buFont typeface="Wingdings"/>
              <a:buChar char=""/>
            </a:pPr>
            <a:endParaRPr sz="1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54 Financial Disclosure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by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Clinical</a:t>
            </a:r>
            <a:r>
              <a:rPr sz="1400" spc="-10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Investigators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7375D"/>
              </a:buClr>
              <a:buFont typeface="Wingdings"/>
              <a:buChar char=""/>
            </a:pPr>
            <a:endParaRPr sz="1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56 Institutional </a:t>
            </a:r>
            <a:r>
              <a:rPr sz="1400" spc="-10" dirty="0">
                <a:solidFill>
                  <a:srgbClr val="17375D"/>
                </a:solidFill>
                <a:latin typeface="Corbel"/>
                <a:cs typeface="Corbel"/>
              </a:rPr>
              <a:t>Review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Boards that oversee clinical</a:t>
            </a:r>
            <a:r>
              <a:rPr sz="1400" spc="1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trials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buClr>
                <a:srgbClr val="17375D"/>
              </a:buClr>
              <a:buFont typeface="Wingdings"/>
              <a:buChar char=""/>
            </a:pPr>
            <a:endParaRPr sz="1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SzPct val="78571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58 Good Laboratory Practices </a:t>
            </a:r>
            <a:r>
              <a:rPr sz="1400" spc="-15" dirty="0">
                <a:solidFill>
                  <a:srgbClr val="17375D"/>
                </a:solidFill>
                <a:latin typeface="Corbel"/>
                <a:cs typeface="Corbel"/>
              </a:rPr>
              <a:t>(GLP)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for nonclinical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 studies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7375D"/>
              </a:buClr>
              <a:buFont typeface="Wingdings"/>
              <a:buChar char=""/>
            </a:pPr>
            <a:endParaRPr sz="1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312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Investigational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New Drug</a:t>
            </a:r>
            <a:r>
              <a:rPr sz="1400" b="1" spc="-114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Application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Chapter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2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- 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Enforcement Administration,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Department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</a:t>
            </a:r>
            <a:r>
              <a:rPr sz="1400" spc="-12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Justice</a:t>
            </a:r>
            <a:endParaRPr sz="1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7375D"/>
              </a:buClr>
              <a:buFont typeface="Wingdings"/>
              <a:buChar char=""/>
            </a:pPr>
            <a:endParaRPr sz="12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SzPct val="78571"/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1400" b="1" spc="-5" dirty="0">
                <a:solidFill>
                  <a:srgbClr val="17375D"/>
                </a:solidFill>
                <a:latin typeface="Corbel"/>
                <a:cs typeface="Corbel"/>
              </a:rPr>
              <a:t>Chapter </a:t>
            </a:r>
            <a:r>
              <a:rPr sz="1400" b="1" dirty="0">
                <a:solidFill>
                  <a:srgbClr val="17375D"/>
                </a:solidFill>
                <a:latin typeface="Corbel"/>
                <a:cs typeface="Corbel"/>
              </a:rPr>
              <a:t>3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-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Office of National </a:t>
            </a:r>
            <a:r>
              <a:rPr sz="1400" dirty="0">
                <a:solidFill>
                  <a:srgbClr val="17375D"/>
                </a:solidFill>
                <a:latin typeface="Corbel"/>
                <a:cs typeface="Corbel"/>
              </a:rPr>
              <a:t>Drug </a:t>
            </a:r>
            <a:r>
              <a:rPr sz="1400" spc="-5" dirty="0">
                <a:solidFill>
                  <a:srgbClr val="17375D"/>
                </a:solidFill>
                <a:latin typeface="Corbel"/>
                <a:cs typeface="Corbel"/>
              </a:rPr>
              <a:t>Control</a:t>
            </a:r>
            <a:r>
              <a:rPr sz="1400" spc="-114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400" spc="-15" dirty="0">
                <a:solidFill>
                  <a:srgbClr val="17375D"/>
                </a:solidFill>
                <a:latin typeface="Corbel"/>
                <a:cs typeface="Corbel"/>
              </a:rPr>
              <a:t>Policy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747" y="429768"/>
            <a:ext cx="7964424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76388" y="429768"/>
            <a:ext cx="641603" cy="877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66419"/>
            <a:ext cx="74079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/>
              <a:t>SPONSORS </a:t>
            </a:r>
            <a:r>
              <a:rPr sz="2800" spc="55" dirty="0"/>
              <a:t>FOR </a:t>
            </a:r>
            <a:r>
              <a:rPr sz="2800" spc="75" dirty="0"/>
              <a:t>CLINICAL </a:t>
            </a:r>
            <a:r>
              <a:rPr sz="2800" spc="70" dirty="0"/>
              <a:t>TRIALS </a:t>
            </a:r>
            <a:r>
              <a:rPr sz="2800" spc="40" dirty="0"/>
              <a:t>IN </a:t>
            </a:r>
            <a:r>
              <a:rPr sz="2800" spc="55" dirty="0"/>
              <a:t>THE</a:t>
            </a:r>
            <a:r>
              <a:rPr sz="2800" spc="509" dirty="0"/>
              <a:t> </a:t>
            </a:r>
            <a:r>
              <a:rPr sz="2800" spc="45" dirty="0"/>
              <a:t>U.S.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502904" y="6476304"/>
            <a:ext cx="1187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6670">
                <a:lnSpc>
                  <a:spcPts val="1040"/>
                </a:lnSpc>
              </a:pPr>
              <a:t>7</a:t>
            </a:fld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1490217"/>
            <a:ext cx="6549390" cy="43713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marR="5080" indent="-343535" algn="just">
              <a:lnSpc>
                <a:spcPct val="80100"/>
              </a:lnSpc>
              <a:spcBef>
                <a:spcPts val="550"/>
              </a:spcBef>
              <a:buSzPct val="78947"/>
              <a:buFont typeface="Wingdings"/>
              <a:buChar char=""/>
              <a:tabLst>
                <a:tab pos="356235" algn="l"/>
              </a:tabLst>
            </a:pPr>
            <a:r>
              <a:rPr sz="1900" b="1" dirty="0">
                <a:solidFill>
                  <a:srgbClr val="17375D"/>
                </a:solidFill>
                <a:latin typeface="Corbel"/>
                <a:cs typeface="Corbel"/>
              </a:rPr>
              <a:t>Pharmaceutical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and Biotechnology </a:t>
            </a:r>
            <a:r>
              <a:rPr sz="1900" b="1" dirty="0">
                <a:solidFill>
                  <a:srgbClr val="17375D"/>
                </a:solidFill>
                <a:latin typeface="Corbel"/>
                <a:cs typeface="Corbel"/>
              </a:rPr>
              <a:t>companies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–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which </a:t>
            </a:r>
            <a:r>
              <a:rPr sz="1900" dirty="0">
                <a:solidFill>
                  <a:srgbClr val="17375D"/>
                </a:solidFill>
                <a:latin typeface="Corbel"/>
                <a:cs typeface="Corbel"/>
              </a:rPr>
              <a:t>must 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prove the safety and effectiveness of their medicines </a:t>
            </a:r>
            <a:r>
              <a:rPr sz="1900" dirty="0">
                <a:solidFill>
                  <a:srgbClr val="17375D"/>
                </a:solidFill>
                <a:latin typeface="Corbel"/>
                <a:cs typeface="Corbel"/>
              </a:rPr>
              <a:t>before 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they can </a:t>
            </a:r>
            <a:r>
              <a:rPr sz="1900" dirty="0">
                <a:solidFill>
                  <a:srgbClr val="17375D"/>
                </a:solidFill>
                <a:latin typeface="Corbel"/>
                <a:cs typeface="Corbel"/>
              </a:rPr>
              <a:t>be</a:t>
            </a:r>
            <a:r>
              <a:rPr sz="1900" spc="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marketed</a:t>
            </a:r>
            <a:endParaRPr sz="1900">
              <a:latin typeface="Corbel"/>
              <a:cs typeface="Corbel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1595"/>
              </a:spcBef>
              <a:buSzPct val="78947"/>
              <a:buFont typeface="Wingdings"/>
              <a:buChar char=""/>
              <a:tabLst>
                <a:tab pos="356235" algn="l"/>
              </a:tabLst>
            </a:pP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National Institutes of Health (NIH) –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which are funded </a:t>
            </a:r>
            <a:r>
              <a:rPr sz="1900" spc="-15" dirty="0">
                <a:solidFill>
                  <a:srgbClr val="17375D"/>
                </a:solidFill>
                <a:latin typeface="Corbel"/>
                <a:cs typeface="Corbel"/>
              </a:rPr>
              <a:t>by 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the US Government. The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National Cancer Institute (NCI)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,  which is a part of the NIH, sponsors a good portion of the 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thousands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cancer </a:t>
            </a:r>
            <a:r>
              <a:rPr sz="1900" b="1" spc="-10" dirty="0">
                <a:solidFill>
                  <a:srgbClr val="17375D"/>
                </a:solidFill>
                <a:latin typeface="Corbel"/>
                <a:cs typeface="Corbel"/>
              </a:rPr>
              <a:t>clinical trials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going on at any point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of 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time.</a:t>
            </a:r>
            <a:endParaRPr sz="1900">
              <a:latin typeface="Corbel"/>
              <a:cs typeface="Corbel"/>
            </a:endParaRPr>
          </a:p>
          <a:p>
            <a:pPr marL="355600" marR="5715" indent="-343535" algn="just">
              <a:lnSpc>
                <a:spcPct val="80100"/>
              </a:lnSpc>
              <a:spcBef>
                <a:spcPts val="1605"/>
              </a:spcBef>
              <a:buSzPct val="78947"/>
              <a:buFont typeface="Wingdings"/>
              <a:buChar char=""/>
              <a:tabLst>
                <a:tab pos="356235" algn="l"/>
              </a:tabLst>
            </a:pP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Other government agencies, including parts of the  </a:t>
            </a:r>
            <a:r>
              <a:rPr sz="1900" b="1" dirty="0">
                <a:solidFill>
                  <a:srgbClr val="17375D"/>
                </a:solidFill>
                <a:latin typeface="Corbel"/>
                <a:cs typeface="Corbel"/>
              </a:rPr>
              <a:t>Department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of </a:t>
            </a:r>
            <a:r>
              <a:rPr sz="1900" b="1" spc="-20" dirty="0">
                <a:solidFill>
                  <a:srgbClr val="17375D"/>
                </a:solidFill>
                <a:latin typeface="Corbel"/>
                <a:cs typeface="Corbel"/>
              </a:rPr>
              <a:t>Veterans</a:t>
            </a:r>
            <a:r>
              <a:rPr sz="1900" b="1" spc="35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b="1" spc="-10" dirty="0">
                <a:solidFill>
                  <a:srgbClr val="17375D"/>
                </a:solidFill>
                <a:latin typeface="Corbel"/>
                <a:cs typeface="Corbel"/>
              </a:rPr>
              <a:t>Affairs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and the </a:t>
            </a:r>
            <a:r>
              <a:rPr sz="1900" b="1" dirty="0">
                <a:solidFill>
                  <a:srgbClr val="17375D"/>
                </a:solidFill>
                <a:latin typeface="Corbel"/>
                <a:cs typeface="Corbel"/>
              </a:rPr>
              <a:t>Department </a:t>
            </a:r>
            <a:r>
              <a:rPr sz="1900" b="1" spc="-10" dirty="0">
                <a:solidFill>
                  <a:srgbClr val="17375D"/>
                </a:solidFill>
                <a:latin typeface="Corbel"/>
                <a:cs typeface="Corbel"/>
              </a:rPr>
              <a:t>of 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Defence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, also sponsor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cancer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clinical</a:t>
            </a:r>
            <a:r>
              <a:rPr sz="1900" spc="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trials.</a:t>
            </a:r>
            <a:endParaRPr sz="1900">
              <a:latin typeface="Corbel"/>
              <a:cs typeface="Corbel"/>
            </a:endParaRPr>
          </a:p>
          <a:p>
            <a:pPr marL="355600" marR="6985" indent="-343535" algn="just">
              <a:lnSpc>
                <a:spcPct val="80000"/>
              </a:lnSpc>
              <a:spcBef>
                <a:spcPts val="1595"/>
              </a:spcBef>
              <a:buSzPct val="78947"/>
              <a:buFont typeface="Wingdings"/>
              <a:buChar char=""/>
              <a:tabLst>
                <a:tab pos="356235" algn="l"/>
              </a:tabLst>
            </a:pP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University </a:t>
            </a:r>
            <a:r>
              <a:rPr sz="1900" b="1" dirty="0">
                <a:solidFill>
                  <a:srgbClr val="17375D"/>
                </a:solidFill>
                <a:latin typeface="Corbel"/>
                <a:cs typeface="Corbel"/>
              </a:rPr>
              <a:t>Medical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Schools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and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Hospitals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, or any other  medical research</a:t>
            </a:r>
            <a:r>
              <a:rPr sz="1900" spc="-2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centers.</a:t>
            </a:r>
            <a:endParaRPr sz="1900">
              <a:latin typeface="Corbel"/>
              <a:cs typeface="Corbel"/>
            </a:endParaRPr>
          </a:p>
          <a:p>
            <a:pPr marL="355600" marR="6985" indent="-343535" algn="just">
              <a:lnSpc>
                <a:spcPts val="1830"/>
              </a:lnSpc>
              <a:spcBef>
                <a:spcPts val="1575"/>
              </a:spcBef>
              <a:buSzPct val="78947"/>
              <a:buFont typeface="Wingdings"/>
              <a:buChar char=""/>
              <a:tabLst>
                <a:tab pos="356235" algn="l"/>
              </a:tabLst>
            </a:pP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Some non-profit organizations and even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individual or </a:t>
            </a:r>
            <a:r>
              <a:rPr sz="1900" b="1" dirty="0">
                <a:solidFill>
                  <a:srgbClr val="17375D"/>
                </a:solidFill>
                <a:latin typeface="Corbel"/>
                <a:cs typeface="Corbel"/>
              </a:rPr>
              <a:t>group  </a:t>
            </a:r>
            <a:r>
              <a:rPr sz="1900" b="1" spc="-5" dirty="0">
                <a:solidFill>
                  <a:srgbClr val="17375D"/>
                </a:solidFill>
                <a:latin typeface="Corbel"/>
                <a:cs typeface="Corbel"/>
              </a:rPr>
              <a:t>of physicians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also sometimes sponsor </a:t>
            </a:r>
            <a:r>
              <a:rPr sz="1900" spc="-10" dirty="0">
                <a:solidFill>
                  <a:srgbClr val="17375D"/>
                </a:solidFill>
                <a:latin typeface="Corbel"/>
                <a:cs typeface="Corbel"/>
              </a:rPr>
              <a:t>clinical</a:t>
            </a:r>
            <a:r>
              <a:rPr sz="1900" spc="-3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1900" spc="-5" dirty="0">
                <a:solidFill>
                  <a:srgbClr val="17375D"/>
                </a:solidFill>
                <a:latin typeface="Corbel"/>
                <a:cs typeface="Corbel"/>
              </a:rPr>
              <a:t>trials.</a:t>
            </a:r>
            <a:endParaRPr sz="1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3200400"/>
            <a:ext cx="1371599" cy="365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75866" cy="3577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324" y="313943"/>
            <a:ext cx="8514588" cy="758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6280" y="313943"/>
            <a:ext cx="557783" cy="758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32257"/>
            <a:ext cx="80270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0" dirty="0"/>
              <a:t>SIGNIFICANT </a:t>
            </a:r>
            <a:r>
              <a:rPr sz="2400" spc="75" dirty="0"/>
              <a:t>HISTORICAL </a:t>
            </a:r>
            <a:r>
              <a:rPr sz="2400" spc="70" dirty="0"/>
              <a:t>EVENTS </a:t>
            </a:r>
            <a:r>
              <a:rPr sz="2400" spc="60" dirty="0"/>
              <a:t>FOR </a:t>
            </a:r>
            <a:r>
              <a:rPr sz="2400" spc="75" dirty="0"/>
              <a:t>CLINICAL</a:t>
            </a:r>
            <a:r>
              <a:rPr sz="2400" spc="20" dirty="0"/>
              <a:t> </a:t>
            </a:r>
            <a:r>
              <a:rPr sz="2400" spc="75" dirty="0"/>
              <a:t>TRIALS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8502904" y="6476304"/>
            <a:ext cx="1187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6670">
                <a:lnSpc>
                  <a:spcPts val="1040"/>
                </a:lnSpc>
              </a:pPr>
              <a:t>8</a:t>
            </a:fld>
            <a:endParaRPr sz="1000">
              <a:latin typeface="Corbel"/>
              <a:cs typeface="Corbe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4650" y="1212850"/>
          <a:ext cx="8153400" cy="5239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3733800"/>
                <a:gridCol w="3657600"/>
              </a:tblGrid>
              <a:tr h="310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YEAR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658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CLINICAL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TRIALS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658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REGULATIONS</a:t>
                      </a:r>
                      <a:endParaRPr sz="1200">
                        <a:latin typeface="Corbel"/>
                        <a:cs typeface="Corbe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65895"/>
                    </a:solidFill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1906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Pure Food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and Drug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Act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(Dr. Harvey</a:t>
                      </a:r>
                      <a:r>
                        <a:rPr sz="1100" spc="-5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Wiley)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</a:tr>
              <a:tr h="310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1923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First randomization to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experiments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(Fisher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and</a:t>
                      </a:r>
                      <a:r>
                        <a:rPr sz="1100" spc="-5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Mackenzie)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</a:tr>
              <a:tr h="310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1931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First randomization of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patients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to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treatments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in clinical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trials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Formation of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U.S.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Food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and Drug</a:t>
                      </a:r>
                      <a:r>
                        <a:rPr sz="1100" spc="-4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Administration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</a:tr>
              <a:tr h="3106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1937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Formation of National Cancer</a:t>
                      </a:r>
                      <a:r>
                        <a:rPr sz="1100" spc="-5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Institute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</a:tr>
              <a:tr h="310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1938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U.S. Federal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Food,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Drug and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Cosmetic</a:t>
                      </a:r>
                      <a:r>
                        <a:rPr sz="1100" spc="-5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Act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</a:tr>
              <a:tr h="310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1944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First publication of results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from a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multicenter</a:t>
                      </a:r>
                      <a:r>
                        <a:rPr sz="1100" spc="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trial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</a:tr>
              <a:tr h="3106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5" dirty="0">
                          <a:latin typeface="Corbel"/>
                          <a:cs typeface="Corbel"/>
                        </a:rPr>
                        <a:t>1952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Publication of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Elementary Medical</a:t>
                      </a:r>
                      <a:r>
                        <a:rPr sz="1100" spc="-3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Statistics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FDA makes designation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of Prescription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Drug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or</a:t>
                      </a:r>
                      <a:r>
                        <a:rPr sz="1100" spc="-4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OTC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1962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Amendment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to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the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U.S.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Food,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Drug, and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Cosmetic</a:t>
                      </a:r>
                      <a:r>
                        <a:rPr sz="1100" spc="-2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Act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1966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Mandated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creation of the local boards (IRB) for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Funding</a:t>
                      </a:r>
                      <a:r>
                        <a:rPr sz="1100" spc="-4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by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U.S.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Public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Health Service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spc="-5" dirty="0">
                          <a:latin typeface="Corbel"/>
                          <a:cs typeface="Corbel"/>
                        </a:rPr>
                        <a:t>1977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940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Publications of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General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Considerations for Clinical  Evaluation of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Drugs -</a:t>
                      </a:r>
                      <a:r>
                        <a:rPr sz="1100" spc="-2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FDA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</a:tr>
              <a:tr h="3106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1984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Drug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Price Competition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and Patent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Term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Restoration</a:t>
                      </a:r>
                      <a:r>
                        <a:rPr sz="1100" spc="-50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Act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</a:tr>
              <a:tr h="426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1988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35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Publication of Guidelines for the Format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and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Content of the  Clinical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and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Statistical Section of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an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Application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1990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58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Publication of Good Clinical Practice for Trials on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Medicinal  Products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in the </a:t>
                      </a:r>
                      <a:r>
                        <a:rPr sz="1100" dirty="0">
                          <a:latin typeface="Corbel"/>
                          <a:cs typeface="Corbel"/>
                        </a:rPr>
                        <a:t>European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 Community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D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latin typeface="Corbel"/>
                          <a:cs typeface="Corbel"/>
                        </a:rPr>
                        <a:t>1997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Corbel"/>
                          <a:cs typeface="Corbel"/>
                        </a:rPr>
                        <a:t>Publication of Good Clinical Practice</a:t>
                      </a:r>
                      <a:r>
                        <a:rPr sz="1100" spc="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(GCP)</a:t>
                      </a:r>
                      <a:endParaRPr sz="1100">
                        <a:latin typeface="Corbel"/>
                        <a:cs typeface="Corbe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orbel"/>
                          <a:cs typeface="Corbel"/>
                        </a:rPr>
                        <a:t>U.S. FDA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Modernization</a:t>
                      </a:r>
                      <a:r>
                        <a:rPr sz="1100" spc="-55" dirty="0">
                          <a:latin typeface="Corbel"/>
                          <a:cs typeface="Corbel"/>
                        </a:rPr>
                        <a:t> </a:t>
                      </a:r>
                      <a:r>
                        <a:rPr sz="1100" spc="-5" dirty="0">
                          <a:latin typeface="Corbel"/>
                          <a:cs typeface="Corbel"/>
                        </a:rPr>
                        <a:t>Act</a:t>
                      </a:r>
                      <a:endParaRPr sz="1100">
                        <a:latin typeface="Corbel"/>
                        <a:cs typeface="Corbe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6819" y="3223260"/>
            <a:ext cx="6685788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8344" y="3224783"/>
            <a:ext cx="6568440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2592" y="3224783"/>
            <a:ext cx="888492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619" y="3995928"/>
            <a:ext cx="5978652" cy="605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3144" y="3997452"/>
            <a:ext cx="5917691" cy="601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02994" y="3359015"/>
            <a:ext cx="5800090" cy="105727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4000" spc="55" dirty="0">
                <a:solidFill>
                  <a:srgbClr val="17375D"/>
                </a:solidFill>
                <a:latin typeface="Corbel"/>
                <a:cs typeface="Corbel"/>
              </a:rPr>
              <a:t>THE </a:t>
            </a:r>
            <a:r>
              <a:rPr sz="4000" spc="70" dirty="0">
                <a:solidFill>
                  <a:srgbClr val="17375D"/>
                </a:solidFill>
                <a:latin typeface="Corbel"/>
                <a:cs typeface="Corbel"/>
              </a:rPr>
              <a:t>BIGGER</a:t>
            </a:r>
            <a:r>
              <a:rPr sz="4000" spc="350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4000" spc="75" dirty="0">
                <a:solidFill>
                  <a:srgbClr val="17375D"/>
                </a:solidFill>
                <a:latin typeface="Corbel"/>
                <a:cs typeface="Corbel"/>
              </a:rPr>
              <a:t>LANDSCAPE</a:t>
            </a:r>
            <a:endParaRPr sz="4000">
              <a:latin typeface="Corbel"/>
              <a:cs typeface="Corbel"/>
            </a:endParaRPr>
          </a:p>
          <a:p>
            <a:pPr marL="101600">
              <a:lnSpc>
                <a:spcPct val="100000"/>
              </a:lnSpc>
              <a:spcBef>
                <a:spcPts val="245"/>
              </a:spcBef>
            </a:pPr>
            <a:r>
              <a:rPr sz="2200" b="1" spc="-5" dirty="0">
                <a:solidFill>
                  <a:srgbClr val="17375D"/>
                </a:solidFill>
                <a:latin typeface="Corbel"/>
                <a:cs typeface="Corbel"/>
              </a:rPr>
              <a:t>ROLE </a:t>
            </a:r>
            <a:r>
              <a:rPr sz="2200" b="1" spc="-10" dirty="0">
                <a:solidFill>
                  <a:srgbClr val="17375D"/>
                </a:solidFill>
                <a:latin typeface="Corbel"/>
                <a:cs typeface="Corbel"/>
              </a:rPr>
              <a:t>IN CLINICAL </a:t>
            </a:r>
            <a:r>
              <a:rPr sz="2200" b="1" spc="-5" dirty="0">
                <a:solidFill>
                  <a:srgbClr val="17375D"/>
                </a:solidFill>
                <a:latin typeface="Corbel"/>
                <a:cs typeface="Corbel"/>
              </a:rPr>
              <a:t>PRODUCT</a:t>
            </a:r>
            <a:r>
              <a:rPr sz="2200" b="1" spc="5" dirty="0">
                <a:solidFill>
                  <a:srgbClr val="17375D"/>
                </a:solidFill>
                <a:latin typeface="Corbel"/>
                <a:cs typeface="Corbel"/>
              </a:rPr>
              <a:t> </a:t>
            </a:r>
            <a:r>
              <a:rPr sz="2200" b="1" spc="-15" dirty="0">
                <a:solidFill>
                  <a:srgbClr val="17375D"/>
                </a:solidFill>
                <a:latin typeface="Corbel"/>
                <a:cs typeface="Corbel"/>
              </a:rPr>
              <a:t>DEVELOPMENT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00316" y="3997452"/>
            <a:ext cx="408431" cy="601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02904" y="6476304"/>
            <a:ext cx="1187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040"/>
              </a:lnSpc>
            </a:pPr>
            <a:fld id="{81D60167-4931-47E6-BA6A-407CBD079E47}" type="slidenum">
              <a:rPr sz="1000" spc="-5" dirty="0">
                <a:solidFill>
                  <a:srgbClr val="C0D5EE"/>
                </a:solidFill>
                <a:latin typeface="Corbel"/>
                <a:cs typeface="Corbel"/>
              </a:rPr>
              <a:pPr marL="26670">
                <a:lnSpc>
                  <a:spcPts val="1040"/>
                </a:lnSpc>
              </a:pPr>
              <a:t>9</a:t>
            </a:fld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7801</Words>
  <Application>Microsoft Office PowerPoint</Application>
  <PresentationFormat>On-screen Show (4:3)</PresentationFormat>
  <Paragraphs>712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Introduction to Practical components of Industrial  and  Clinical Trials Problems</vt:lpstr>
      <vt:lpstr>TOPICS TO BE DISCUSSED</vt:lpstr>
      <vt:lpstr>Slide 3</vt:lpstr>
      <vt:lpstr>WHAT EXACTLY ARE CLINICAL TRIALS?</vt:lpstr>
      <vt:lpstr>THE THREE IMPORTANT KEY WORDS</vt:lpstr>
      <vt:lpstr>21 CFR (CODE OF FEDERAL REGULATIONS)</vt:lpstr>
      <vt:lpstr>SPONSORS FOR CLINICAL TRIALS IN THE U.S.</vt:lpstr>
      <vt:lpstr>SIGNIFICANT HISTORICAL EVENTS FOR CLINICAL TRIALS</vt:lpstr>
      <vt:lpstr>Slide 9</vt:lpstr>
      <vt:lpstr>CLINICAL PRODUCT DEVELOPMENT - PHASES</vt:lpstr>
      <vt:lpstr>IMPORTANT TERMS</vt:lpstr>
      <vt:lpstr>RATIONAL DRUG DESIGN</vt:lpstr>
      <vt:lpstr>Slide 13</vt:lpstr>
      <vt:lpstr>STRATEGIES OF STRUCTURE-BASED DRUG DESIGN</vt:lpstr>
      <vt:lpstr>Slide 15</vt:lpstr>
      <vt:lpstr>DIFFERENT TYPES OF CLINICAL TRIALS</vt:lpstr>
      <vt:lpstr>DIFFERENT PHASES OF CLINICAL TRIALS</vt:lpstr>
      <vt:lpstr>PRE-CLINICAL TRIALS</vt:lpstr>
      <vt:lpstr>PHASE 1 CLINICAL TRIALS</vt:lpstr>
      <vt:lpstr>PHASE 2 CLINICAL TRIALS</vt:lpstr>
      <vt:lpstr>PHASE 3 CLINICAL TRIALS</vt:lpstr>
      <vt:lpstr>PHASE 4 CLINICAL TRIALS</vt:lpstr>
      <vt:lpstr>CORRELATION BETWEEN DEVELOPMENT  PHASES AND TYPES OF STUDY</vt:lpstr>
      <vt:lpstr>Slide 24</vt:lpstr>
      <vt:lpstr>IMPORTANT GUIDELINES – ICH</vt:lpstr>
      <vt:lpstr>EFFICACY GUIDELINES</vt:lpstr>
      <vt:lpstr>PRINCIPLES OF GCP (GOOD CLINICAL PRACTICE)</vt:lpstr>
      <vt:lpstr>PRINCIPLES OF GCP (CONTD.)</vt:lpstr>
      <vt:lpstr>Slide 29</vt:lpstr>
      <vt:lpstr>DESIGN – BASIC CONSIDERATIONS</vt:lpstr>
      <vt:lpstr>ELIGIBILITY CRITERIA FOR ANTI-INFECTIVE AGENTS</vt:lpstr>
      <vt:lpstr>DESIGN – BASIC CONSIDERATIONS (contd.)</vt:lpstr>
      <vt:lpstr>DIFFERENT DESIGNS OF TRIALS</vt:lpstr>
      <vt:lpstr>DIFFERENT DESIGNS OF TRIALS - CONTD</vt:lpstr>
      <vt:lpstr>DIFFERENT DESIGNS OF TRIALS - CONTD</vt:lpstr>
      <vt:lpstr>RANDOMIZATION</vt:lpstr>
      <vt:lpstr>RANDOMIZATION</vt:lpstr>
      <vt:lpstr>CONSORT 2010 FLOW DIAGRAM</vt:lpstr>
      <vt:lpstr>BLINDING / MASKING</vt:lpstr>
      <vt:lpstr>Slide 40</vt:lpstr>
      <vt:lpstr>CLINICAL DATA MANAGEMENT - OVERVIEW</vt:lpstr>
      <vt:lpstr>DEVELOPMENT OF CASE REPORT FORMS</vt:lpstr>
      <vt:lpstr>SAMPLE CRF TEMPLATE</vt:lpstr>
      <vt:lpstr>DATABASE DEVELOPMENT</vt:lpstr>
      <vt:lpstr>CLINICAL RESEARCH DATA STANDARDS - CDISC</vt:lpstr>
      <vt:lpstr>Slide 46</vt:lpstr>
      <vt:lpstr>IMPORTANT CONSIDERATIONS</vt:lpstr>
      <vt:lpstr>IMPORTANT CONSIDERATIONS – CONTD.</vt:lpstr>
      <vt:lpstr>STUDY DATA ANALYSIS – METHODS</vt:lpstr>
      <vt:lpstr>ANALYSIS METHODS (CONTD.)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TRIALS</dc:title>
  <dc:creator>Purnendu</dc:creator>
  <cp:lastModifiedBy>dell</cp:lastModifiedBy>
  <cp:revision>2</cp:revision>
  <dcterms:created xsi:type="dcterms:W3CDTF">2020-03-23T17:20:08Z</dcterms:created>
  <dcterms:modified xsi:type="dcterms:W3CDTF">2020-03-23T17:26:33Z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2020-03-23T00:00:00Z</vt:filetime>
  </property>
</Properties>
</file>