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2994" y="636524"/>
            <a:ext cx="593801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43663"/>
            <a:ext cx="8072119" cy="4507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jpe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8.png"/><Relationship Id="rId21" Type="http://schemas.openxmlformats.org/officeDocument/2006/relationships/image" Target="../media/image4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38.png"/><Relationship Id="rId2" Type="http://schemas.openxmlformats.org/officeDocument/2006/relationships/image" Target="../media/image3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3.png"/><Relationship Id="rId24" Type="http://schemas.openxmlformats.org/officeDocument/2006/relationships/image" Target="../media/image45.jpeg"/><Relationship Id="rId5" Type="http://schemas.openxmlformats.org/officeDocument/2006/relationships/image" Target="../media/image30.png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10" Type="http://schemas.openxmlformats.org/officeDocument/2006/relationships/image" Target="../media/image11.png"/><Relationship Id="rId19" Type="http://schemas.openxmlformats.org/officeDocument/2006/relationships/image" Target="../media/image40.png"/><Relationship Id="rId4" Type="http://schemas.openxmlformats.org/officeDocument/2006/relationships/image" Target="../media/image29.png"/><Relationship Id="rId9" Type="http://schemas.openxmlformats.org/officeDocument/2006/relationships/image" Target="../media/image32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3" Type="http://schemas.openxmlformats.org/officeDocument/2006/relationships/image" Target="../media/image28.png"/><Relationship Id="rId21" Type="http://schemas.openxmlformats.org/officeDocument/2006/relationships/image" Target="../media/image61.png"/><Relationship Id="rId7" Type="http://schemas.openxmlformats.org/officeDocument/2006/relationships/image" Target="../media/image48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" Type="http://schemas.openxmlformats.org/officeDocument/2006/relationships/image" Target="../media/image3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1.png"/><Relationship Id="rId5" Type="http://schemas.openxmlformats.org/officeDocument/2006/relationships/image" Target="../media/image46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29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6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3.png"/><Relationship Id="rId16" Type="http://schemas.openxmlformats.org/officeDocument/2006/relationships/image" Target="../media/image7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2.jpeg"/><Relationship Id="rId3" Type="http://schemas.openxmlformats.org/officeDocument/2006/relationships/image" Target="../media/image4.png"/><Relationship Id="rId7" Type="http://schemas.openxmlformats.org/officeDocument/2006/relationships/image" Target="../media/image68.png"/><Relationship Id="rId12" Type="http://schemas.openxmlformats.org/officeDocument/2006/relationships/image" Target="../media/image7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75.png"/><Relationship Id="rId5" Type="http://schemas.openxmlformats.org/officeDocument/2006/relationships/image" Target="../media/image66.png"/><Relationship Id="rId10" Type="http://schemas.openxmlformats.org/officeDocument/2006/relationships/image" Target="../media/image81.png"/><Relationship Id="rId4" Type="http://schemas.openxmlformats.org/officeDocument/2006/relationships/image" Target="../media/image5.png"/><Relationship Id="rId9" Type="http://schemas.openxmlformats.org/officeDocument/2006/relationships/image" Target="../media/image8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18" Type="http://schemas.openxmlformats.org/officeDocument/2006/relationships/image" Target="../media/image98.png"/><Relationship Id="rId26" Type="http://schemas.openxmlformats.org/officeDocument/2006/relationships/image" Target="../media/image106.png"/><Relationship Id="rId3" Type="http://schemas.openxmlformats.org/officeDocument/2006/relationships/image" Target="../media/image84.png"/><Relationship Id="rId21" Type="http://schemas.openxmlformats.org/officeDocument/2006/relationships/image" Target="../media/image101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17" Type="http://schemas.openxmlformats.org/officeDocument/2006/relationships/image" Target="../media/image9.png"/><Relationship Id="rId25" Type="http://schemas.openxmlformats.org/officeDocument/2006/relationships/image" Target="../media/image105.png"/><Relationship Id="rId2" Type="http://schemas.openxmlformats.org/officeDocument/2006/relationships/image" Target="../media/image83.png"/><Relationship Id="rId16" Type="http://schemas.openxmlformats.org/officeDocument/2006/relationships/image" Target="../media/image97.png"/><Relationship Id="rId20" Type="http://schemas.openxmlformats.org/officeDocument/2006/relationships/image" Target="../media/image100.png"/><Relationship Id="rId29" Type="http://schemas.openxmlformats.org/officeDocument/2006/relationships/image" Target="../media/image10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24" Type="http://schemas.openxmlformats.org/officeDocument/2006/relationships/image" Target="../media/image104.png"/><Relationship Id="rId5" Type="http://schemas.openxmlformats.org/officeDocument/2006/relationships/image" Target="../media/image86.png"/><Relationship Id="rId15" Type="http://schemas.openxmlformats.org/officeDocument/2006/relationships/image" Target="../media/image96.png"/><Relationship Id="rId23" Type="http://schemas.openxmlformats.org/officeDocument/2006/relationships/image" Target="../media/image103.png"/><Relationship Id="rId28" Type="http://schemas.openxmlformats.org/officeDocument/2006/relationships/image" Target="../media/image108.jpeg"/><Relationship Id="rId10" Type="http://schemas.openxmlformats.org/officeDocument/2006/relationships/image" Target="../media/image91.png"/><Relationship Id="rId19" Type="http://schemas.openxmlformats.org/officeDocument/2006/relationships/image" Target="../media/image99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Relationship Id="rId22" Type="http://schemas.openxmlformats.org/officeDocument/2006/relationships/image" Target="../media/image102.png"/><Relationship Id="rId27" Type="http://schemas.openxmlformats.org/officeDocument/2006/relationships/image" Target="../media/image10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425" y="461899"/>
            <a:ext cx="77724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PHARMACEUTICAL</a:t>
            </a:r>
            <a:r>
              <a:rPr spc="5" dirty="0"/>
              <a:t> </a:t>
            </a:r>
            <a:r>
              <a:rPr spc="-45" dirty="0"/>
              <a:t>DEGRADATION</a:t>
            </a:r>
          </a:p>
        </p:txBody>
      </p:sp>
      <p:sp>
        <p:nvSpPr>
          <p:cNvPr id="3" name="object 3"/>
          <p:cNvSpPr/>
          <p:nvPr/>
        </p:nvSpPr>
        <p:spPr>
          <a:xfrm>
            <a:off x="4343400" y="2132076"/>
            <a:ext cx="4343400" cy="419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2667000"/>
            <a:ext cx="3788410" cy="12137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solidFill>
                  <a:srgbClr val="FF0000"/>
                </a:solidFill>
                <a:latin typeface="Arial Black" pitchFamily="34" charset="0"/>
                <a:cs typeface="Carlito"/>
              </a:rPr>
              <a:t>PRESENTED </a:t>
            </a:r>
            <a:r>
              <a:rPr b="1" spc="-110" dirty="0">
                <a:solidFill>
                  <a:srgbClr val="FF0000"/>
                </a:solidFill>
                <a:latin typeface="Arial Black" pitchFamily="34" charset="0"/>
                <a:cs typeface="Carlito"/>
              </a:rPr>
              <a:t>BY:</a:t>
            </a:r>
            <a:endParaRPr b="1">
              <a:solidFill>
                <a:srgbClr val="FF0000"/>
              </a:solidFill>
              <a:latin typeface="Arial Black" pitchFamily="34" charset="0"/>
              <a:cs typeface="Carlito"/>
            </a:endParaRPr>
          </a:p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92D050"/>
                </a:solidFill>
                <a:latin typeface="Bookman Old Style" pitchFamily="18" charset="0"/>
                <a:cs typeface="Carlito"/>
              </a:rPr>
              <a:t>Rama </a:t>
            </a:r>
            <a:r>
              <a:rPr lang="en-US" sz="2000" b="1" dirty="0" err="1" smtClean="0">
                <a:solidFill>
                  <a:srgbClr val="92D050"/>
                </a:solidFill>
                <a:latin typeface="Bookman Old Style" pitchFamily="18" charset="0"/>
                <a:cs typeface="Carlito"/>
              </a:rPr>
              <a:t>Shukla</a:t>
            </a:r>
            <a:endParaRPr lang="en-US" sz="2000" b="1" dirty="0" smtClean="0">
              <a:solidFill>
                <a:srgbClr val="92D050"/>
              </a:solidFill>
              <a:latin typeface="Bookman Old Style" pitchFamily="18" charset="0"/>
              <a:cs typeface="Carlito"/>
            </a:endParaRPr>
          </a:p>
          <a:p>
            <a:pPr>
              <a:lnSpc>
                <a:spcPct val="100000"/>
              </a:lnSpc>
            </a:pPr>
            <a:r>
              <a:rPr lang="en-US" sz="2000" b="1" dirty="0" err="1" smtClean="0">
                <a:solidFill>
                  <a:srgbClr val="92D050"/>
                </a:solidFill>
                <a:latin typeface="Bookman Old Style" pitchFamily="18" charset="0"/>
                <a:cs typeface="Carlito"/>
              </a:rPr>
              <a:t>Deptt</a:t>
            </a:r>
            <a:r>
              <a:rPr lang="en-US" sz="2000" b="1" dirty="0" smtClean="0">
                <a:solidFill>
                  <a:srgbClr val="92D050"/>
                </a:solidFill>
                <a:latin typeface="Bookman Old Style" pitchFamily="18" charset="0"/>
                <a:cs typeface="Carlito"/>
              </a:rPr>
              <a:t>. of Pharmaceutics,</a:t>
            </a:r>
          </a:p>
          <a:p>
            <a:pPr>
              <a:lnSpc>
                <a:spcPct val="100000"/>
              </a:lnSpc>
            </a:pPr>
            <a:r>
              <a:rPr lang="en-US" sz="2000" b="1" dirty="0" err="1" smtClean="0">
                <a:solidFill>
                  <a:srgbClr val="92D050"/>
                </a:solidFill>
                <a:latin typeface="Bookman Old Style" pitchFamily="18" charset="0"/>
                <a:cs typeface="Carlito"/>
              </a:rPr>
              <a:t>LNCP,Bhopal</a:t>
            </a:r>
            <a:endParaRPr sz="2000" b="1">
              <a:solidFill>
                <a:srgbClr val="92D050"/>
              </a:solidFill>
              <a:latin typeface="Bookman Old Style" pitchFamily="18" charset="0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331" y="301497"/>
            <a:ext cx="3487420" cy="4898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spc="-5" dirty="0"/>
              <a:t>2</a:t>
            </a:r>
            <a:r>
              <a:rPr sz="2000" spc="-5" dirty="0"/>
              <a:t>) </a:t>
            </a:r>
            <a:r>
              <a:rPr sz="2400" spc="-30" dirty="0">
                <a:solidFill>
                  <a:srgbClr val="FF0000"/>
                </a:solidFill>
              </a:rPr>
              <a:t>LOSS </a:t>
            </a:r>
            <a:r>
              <a:rPr sz="2400" spc="-5" dirty="0">
                <a:solidFill>
                  <a:srgbClr val="FF0000"/>
                </a:solidFill>
              </a:rPr>
              <a:t>OF</a:t>
            </a:r>
            <a:r>
              <a:rPr sz="2400" spc="-15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H20:</a:t>
            </a:r>
            <a:endParaRPr sz="240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04595"/>
            <a:ext cx="7837170" cy="38223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Clr>
                <a:srgbClr val="FFFFFF"/>
              </a:buClr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400" dirty="0"/>
              <a:t>	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Evaporation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water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liquid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preparations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will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cause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concentration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the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change  with the possibility of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crystilization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occurring if  the solubility of the drug in the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solvent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exceeded. 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Water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loss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from oil-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18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water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creams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result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 a decrease in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volume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surface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rubbery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feel.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Further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evaporation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water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will cause the emulsion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2400" spc="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crack.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41862"/>
            <a:ext cx="8036559" cy="5244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Some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drugs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are efflorescent,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which mean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they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will lose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water to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atmosphere resulting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 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concentration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overall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weight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loss.</a:t>
            </a:r>
            <a:endParaRPr sz="3200">
              <a:latin typeface="Carlito"/>
              <a:cs typeface="Carlito"/>
            </a:endParaRPr>
          </a:p>
          <a:p>
            <a:pPr marL="355600" marR="956310" indent="-342900">
              <a:lnSpc>
                <a:spcPct val="15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Water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loss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atmosphere can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be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prevented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storing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pharmaceutical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well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closed</a:t>
            </a:r>
            <a:r>
              <a:rPr sz="32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Carlito"/>
                <a:cs typeface="Carlito"/>
              </a:rPr>
              <a:t>container.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3561" y="461899"/>
            <a:ext cx="243649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5" dirty="0">
                <a:solidFill>
                  <a:srgbClr val="FF0000"/>
                </a:solidFill>
              </a:rPr>
              <a:t>EXAMPL</a:t>
            </a:r>
            <a:r>
              <a:rPr sz="2400" spc="-60" dirty="0">
                <a:solidFill>
                  <a:srgbClr val="FF0000"/>
                </a:solidFill>
              </a:rPr>
              <a:t>E</a:t>
            </a:r>
            <a:r>
              <a:rPr sz="24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1111"/>
            <a:ext cx="8065770" cy="4370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9700" indent="-342900">
              <a:lnSpc>
                <a:spcPct val="13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Saturated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solution: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loss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water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they become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supersaturated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precipitate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crystals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are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formed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ct val="13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Emulsions: Loss of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water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lead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to separation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two phases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change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other</a:t>
            </a:r>
            <a:r>
              <a:rPr sz="30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type</a:t>
            </a:r>
            <a:endParaRPr sz="3000">
              <a:latin typeface="Carlito"/>
              <a:cs typeface="Carlito"/>
            </a:endParaRPr>
          </a:p>
          <a:p>
            <a:pPr marL="355600" marR="126364" indent="-342900">
              <a:lnSpc>
                <a:spcPct val="1301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Creams: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especially </a:t>
            </a:r>
            <a:r>
              <a:rPr sz="3000" spc="-40" dirty="0">
                <a:solidFill>
                  <a:srgbClr val="FFFFFF"/>
                </a:solidFill>
                <a:latin typeface="Carlito"/>
                <a:cs typeface="Carlito"/>
              </a:rPr>
              <a:t>oil/water,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they become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dry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by 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loss 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water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6894" y="192150"/>
            <a:ext cx="7428865" cy="10586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18995" marR="5080" indent="-210693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3) </a:t>
            </a:r>
            <a:r>
              <a:rPr sz="2800" b="1" spc="-10" dirty="0">
                <a:solidFill>
                  <a:srgbClr val="FF0000"/>
                </a:solidFill>
              </a:rPr>
              <a:t>ABSORPTION </a:t>
            </a:r>
            <a:r>
              <a:rPr sz="2800" b="1" spc="-5" dirty="0">
                <a:solidFill>
                  <a:srgbClr val="FF0000"/>
                </a:solidFill>
              </a:rPr>
              <a:t>OF </a:t>
            </a:r>
            <a:r>
              <a:rPr sz="2800" b="1" spc="-10" dirty="0">
                <a:solidFill>
                  <a:srgbClr val="FF0000"/>
                </a:solidFill>
              </a:rPr>
              <a:t>H20(MOISTURE)  </a:t>
            </a:r>
            <a:r>
              <a:rPr sz="2800" b="1" spc="-25" dirty="0">
                <a:solidFill>
                  <a:srgbClr val="FF0000"/>
                </a:solidFill>
              </a:rPr>
              <a:t>HYGROSCOPITY</a:t>
            </a:r>
            <a:endParaRPr sz="2800" b="1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6580" indent="-342900">
              <a:lnSpc>
                <a:spcPct val="150100"/>
              </a:lnSpc>
              <a:spcBef>
                <a:spcPts val="100"/>
              </a:spcBef>
            </a:pPr>
            <a:r>
              <a:rPr sz="2800" spc="-20" dirty="0"/>
              <a:t>Hygroscopic </a:t>
            </a:r>
            <a:r>
              <a:rPr sz="2800" spc="-10" dirty="0"/>
              <a:t>drugs absorb </a:t>
            </a:r>
            <a:r>
              <a:rPr sz="2800" spc="-5" dirty="0"/>
              <a:t>the </a:t>
            </a:r>
            <a:r>
              <a:rPr sz="2800" spc="-20" dirty="0"/>
              <a:t>water from </a:t>
            </a:r>
            <a:r>
              <a:rPr sz="2800" spc="-15" dirty="0"/>
              <a:t>external  </a:t>
            </a:r>
            <a:r>
              <a:rPr sz="2800" spc="-10" dirty="0"/>
              <a:t>atmosphere </a:t>
            </a:r>
            <a:r>
              <a:rPr sz="2800" spc="-5" dirty="0"/>
              <a:t>causing the </a:t>
            </a:r>
            <a:r>
              <a:rPr sz="2800" spc="-20" dirty="0"/>
              <a:t>physical</a:t>
            </a:r>
            <a:r>
              <a:rPr sz="2800" spc="95" dirty="0"/>
              <a:t> </a:t>
            </a:r>
            <a:r>
              <a:rPr sz="2800" spc="-10" dirty="0"/>
              <a:t>degradation.</a:t>
            </a:r>
            <a:endParaRPr sz="2800"/>
          </a:p>
          <a:p>
            <a:pPr marL="355600" marR="5080" indent="80645">
              <a:lnSpc>
                <a:spcPct val="150000"/>
              </a:lnSpc>
            </a:pPr>
            <a:r>
              <a:rPr sz="2800" spc="-20" dirty="0"/>
              <a:t>For </a:t>
            </a:r>
            <a:r>
              <a:rPr sz="2800" spc="-15" dirty="0"/>
              <a:t>example, </a:t>
            </a:r>
            <a:r>
              <a:rPr sz="2800" spc="-10" dirty="0"/>
              <a:t>some drugs </a:t>
            </a:r>
            <a:r>
              <a:rPr sz="2800" spc="-20" dirty="0"/>
              <a:t>are </a:t>
            </a:r>
            <a:r>
              <a:rPr sz="2800" spc="-10" dirty="0"/>
              <a:t>delisquent </a:t>
            </a:r>
            <a:r>
              <a:rPr sz="2800" spc="-5" dirty="0"/>
              <a:t>(calcium  chloride and </a:t>
            </a:r>
            <a:r>
              <a:rPr sz="2800" spc="-10" dirty="0"/>
              <a:t>potassium </a:t>
            </a:r>
            <a:r>
              <a:rPr sz="2800" spc="-15" dirty="0"/>
              <a:t>citrate), </a:t>
            </a:r>
            <a:r>
              <a:rPr sz="2800" spc="-10" dirty="0"/>
              <a:t>whereas </a:t>
            </a:r>
            <a:r>
              <a:rPr sz="2800" spc="-15" dirty="0"/>
              <a:t>others are  </a:t>
            </a:r>
            <a:r>
              <a:rPr sz="2800" spc="-20" dirty="0"/>
              <a:t>hygroscopic </a:t>
            </a:r>
            <a:r>
              <a:rPr sz="2800" spc="-10" dirty="0"/>
              <a:t>(glycerol </a:t>
            </a:r>
            <a:r>
              <a:rPr sz="2800" spc="-5" dirty="0"/>
              <a:t>and dry </a:t>
            </a:r>
            <a:r>
              <a:rPr sz="2800" spc="-15" dirty="0"/>
              <a:t>plant</a:t>
            </a:r>
            <a:r>
              <a:rPr sz="2800" spc="110" dirty="0"/>
              <a:t> </a:t>
            </a:r>
            <a:r>
              <a:rPr sz="2800" spc="-10" dirty="0"/>
              <a:t>extracts).</a:t>
            </a:r>
            <a:endParaRPr sz="2800"/>
          </a:p>
          <a:p>
            <a:pPr marL="355600" marR="99695">
              <a:lnSpc>
                <a:spcPts val="5040"/>
              </a:lnSpc>
              <a:spcBef>
                <a:spcPts val="450"/>
              </a:spcBef>
            </a:pPr>
            <a:r>
              <a:rPr sz="2800" spc="-20" dirty="0"/>
              <a:t>Effervescent powders </a:t>
            </a:r>
            <a:r>
              <a:rPr sz="2800" spc="-5" dirty="0"/>
              <a:t>and </a:t>
            </a:r>
            <a:r>
              <a:rPr sz="2800" spc="-10" dirty="0"/>
              <a:t>tablets </a:t>
            </a:r>
            <a:r>
              <a:rPr sz="2800" spc="-5" dirty="0"/>
              <a:t>will </a:t>
            </a:r>
            <a:r>
              <a:rPr sz="2800" spc="-15" dirty="0"/>
              <a:t>deteriorate </a:t>
            </a:r>
            <a:r>
              <a:rPr sz="2800" spc="-10" dirty="0"/>
              <a:t>if  </a:t>
            </a:r>
            <a:r>
              <a:rPr sz="2800" spc="-20" dirty="0"/>
              <a:t>stored </a:t>
            </a:r>
            <a:r>
              <a:rPr sz="2800" spc="-5" dirty="0"/>
              <a:t>in a </a:t>
            </a:r>
            <a:r>
              <a:rPr sz="2800" spc="-10" dirty="0"/>
              <a:t>moist</a:t>
            </a:r>
            <a:r>
              <a:rPr sz="2800" spc="80" dirty="0"/>
              <a:t> </a:t>
            </a:r>
            <a:r>
              <a:rPr sz="2800" spc="-10" dirty="0"/>
              <a:t>atmosphere..</a:t>
            </a:r>
            <a:endParaRPr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8529" y="461899"/>
            <a:ext cx="218694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spc="-5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86891"/>
            <a:ext cx="7965440" cy="46456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1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Powders: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Liquification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degradation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occur as  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result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absorption of</a:t>
            </a:r>
            <a:r>
              <a:rPr sz="2400" spc="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water</a:t>
            </a:r>
            <a:endParaRPr sz="2400">
              <a:latin typeface="Carlito"/>
              <a:cs typeface="Carlito"/>
            </a:endParaRPr>
          </a:p>
          <a:p>
            <a:pPr marL="355600" marR="116839" indent="-181610">
              <a:lnSpc>
                <a:spcPct val="150000"/>
              </a:lnSpc>
              <a:spcBef>
                <a:spcPts val="670"/>
              </a:spcBef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Suppositories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base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made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hydrophilic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substances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Glycerin,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Gelatin,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polyethylene</a:t>
            </a:r>
            <a:r>
              <a:rPr sz="2400" spc="1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glycol.</a:t>
            </a:r>
            <a:endParaRPr sz="2400">
              <a:latin typeface="Carlito"/>
              <a:cs typeface="Carlito"/>
            </a:endParaRPr>
          </a:p>
          <a:p>
            <a:pPr marL="355600" marR="518159" indent="-20320">
              <a:lnSpc>
                <a:spcPct val="150000"/>
              </a:lnSpc>
              <a:spcBef>
                <a:spcPts val="675"/>
              </a:spcBef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consistency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these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forms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becomes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jelly-like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appearance.</a:t>
            </a:r>
            <a:endParaRPr sz="2400">
              <a:latin typeface="Carlito"/>
              <a:cs typeface="Carlito"/>
            </a:endParaRPr>
          </a:p>
          <a:p>
            <a:pPr marL="355600" marR="394335" indent="-100965">
              <a:lnSpc>
                <a:spcPct val="150000"/>
              </a:lnSpc>
              <a:spcBef>
                <a:spcPts val="675"/>
              </a:spcBef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Products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should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 placed in well-closed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container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and in dry</a:t>
            </a:r>
            <a:r>
              <a:rPr sz="24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place.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4773" y="461899"/>
            <a:ext cx="43929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4)</a:t>
            </a:r>
            <a:r>
              <a:rPr spc="-35" dirty="0"/>
              <a:t> </a:t>
            </a:r>
            <a:r>
              <a:rPr sz="2000" spc="-35" dirty="0"/>
              <a:t>POLYMORPHISM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6400"/>
            <a:ext cx="8026400" cy="311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4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Polymorphs are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different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crystal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forms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same compound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.Polymorphs 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differs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one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another in the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crystal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energies,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more  energetic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ones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converting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least  energetic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most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stable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one.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Different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polymorphs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of 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same drug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exhibit 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different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solubility and melting</a:t>
            </a:r>
            <a:r>
              <a:rPr sz="2400" spc="1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points.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88340"/>
            <a:ext cx="7969884" cy="414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4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polymorphic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changes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crystal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forms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changed. A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stable crystal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form</a:t>
            </a:r>
            <a:r>
              <a:rPr sz="2800" spc="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loosens.</a:t>
            </a:r>
            <a:endParaRPr sz="2800">
              <a:latin typeface="Carlito"/>
              <a:cs typeface="Carlito"/>
            </a:endParaRPr>
          </a:p>
          <a:p>
            <a:pPr marL="355600" marR="339725">
              <a:lnSpc>
                <a:spcPts val="4710"/>
              </a:lnSpc>
              <a:spcBef>
                <a:spcPts val="375"/>
              </a:spcBef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cause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alteration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solubility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possibly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crystalline growth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aqueous</a:t>
            </a:r>
            <a:r>
              <a:rPr sz="2800" spc="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suspensions.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3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Ex Chloremphenicol</a:t>
            </a:r>
            <a:r>
              <a:rPr sz="36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Palmitate</a:t>
            </a:r>
            <a:endParaRPr sz="36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9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Cocoa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Butter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3313" y="461899"/>
            <a:ext cx="4898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18820" algn="l"/>
              </a:tabLst>
            </a:pPr>
            <a:r>
              <a:rPr dirty="0"/>
              <a:t>5)	</a:t>
            </a:r>
            <a:r>
              <a:rPr spc="-65" dirty="0"/>
              <a:t>CRYSTAL</a:t>
            </a:r>
            <a:r>
              <a:rPr spc="-80" dirty="0"/>
              <a:t> </a:t>
            </a:r>
            <a:r>
              <a:rPr spc="-15" dirty="0"/>
              <a:t>GROWTH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168"/>
            <a:ext cx="8035290" cy="3782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Drugs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when loose 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water,become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saturated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crystal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growth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occurs.Molecules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the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crystal are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not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static,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they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can grow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size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move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when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there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a medium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32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travel.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Crystallization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enhanced in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porous</a:t>
            </a:r>
            <a:r>
              <a:rPr sz="3200" spc="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tablets.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192150"/>
            <a:ext cx="28994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EXA</a:t>
            </a:r>
            <a:r>
              <a:rPr sz="4000" dirty="0"/>
              <a:t>M</a:t>
            </a:r>
            <a:r>
              <a:rPr sz="4000" spc="-5" dirty="0"/>
              <a:t>PLE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18366"/>
            <a:ext cx="7994650" cy="3319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Carbamazepine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tablets containing</a:t>
            </a:r>
            <a:r>
              <a:rPr sz="3600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stearic 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acid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form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column shaped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crystals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on 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tablet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surface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during 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storage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high 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temperatu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re.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8944" y="44012"/>
            <a:ext cx="6107430" cy="238252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 indent="1356995">
              <a:lnSpc>
                <a:spcPct val="141100"/>
              </a:lnSpc>
              <a:spcBef>
                <a:spcPts val="5"/>
              </a:spcBef>
              <a:tabLst>
                <a:tab pos="2010410" algn="l"/>
              </a:tabLst>
            </a:pPr>
            <a:r>
              <a:rPr sz="4000" spc="-5" dirty="0"/>
              <a:t>6)	</a:t>
            </a:r>
            <a:r>
              <a:rPr sz="4000" spc="-25" dirty="0"/>
              <a:t>COLOUR </a:t>
            </a:r>
            <a:r>
              <a:rPr sz="4000" spc="-15" dirty="0"/>
              <a:t>CHANGES  </a:t>
            </a:r>
            <a:r>
              <a:rPr sz="3600" spc="-5" dirty="0"/>
              <a:t>Colour changes </a:t>
            </a:r>
            <a:r>
              <a:rPr sz="3600" spc="-15" dirty="0"/>
              <a:t>are </a:t>
            </a:r>
            <a:r>
              <a:rPr sz="3600" spc="-5" dirty="0"/>
              <a:t>of </a:t>
            </a:r>
            <a:r>
              <a:rPr sz="3600" spc="-15" dirty="0"/>
              <a:t>two </a:t>
            </a:r>
            <a:r>
              <a:rPr sz="3600" dirty="0"/>
              <a:t>types.  </a:t>
            </a:r>
            <a:r>
              <a:rPr sz="3200" spc="-5" dirty="0"/>
              <a:t>Loss of</a:t>
            </a:r>
            <a:r>
              <a:rPr sz="3200" spc="-10" dirty="0"/>
              <a:t> colour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78839" y="2401523"/>
            <a:ext cx="5758180" cy="3683635"/>
          </a:xfrm>
          <a:prstGeom prst="rect">
            <a:avLst/>
          </a:prstGeom>
        </p:spPr>
        <p:txBody>
          <a:bodyPr vert="horz" wrap="square" lIns="0" tIns="255904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2014"/>
              </a:spcBef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Development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colour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1) Loss 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colour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due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endParaRPr sz="3200">
              <a:latin typeface="Carlito"/>
              <a:cs typeface="Carlito"/>
            </a:endParaRPr>
          </a:p>
          <a:p>
            <a:pPr marL="207010" indent="-194945">
              <a:lnSpc>
                <a:spcPct val="100000"/>
              </a:lnSpc>
              <a:spcBef>
                <a:spcPts val="1920"/>
              </a:spcBef>
              <a:buChar char="·"/>
              <a:tabLst>
                <a:tab pos="207645" algn="l"/>
              </a:tabLst>
            </a:pP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PH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 change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2)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Development 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colour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due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endParaRPr sz="3200">
              <a:latin typeface="Carlito"/>
              <a:cs typeface="Carlito"/>
            </a:endParaRPr>
          </a:p>
          <a:p>
            <a:pPr marL="300990" indent="-288925">
              <a:lnSpc>
                <a:spcPct val="100000"/>
              </a:lnSpc>
              <a:spcBef>
                <a:spcPts val="1925"/>
              </a:spcBef>
              <a:buChar char="·"/>
              <a:tabLst>
                <a:tab pos="300355" algn="l"/>
                <a:tab pos="301625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Exposure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light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7485" y="243584"/>
            <a:ext cx="36703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5" dirty="0">
                <a:latin typeface="Carlito"/>
                <a:cs typeface="Carlito"/>
              </a:rPr>
              <a:t>D</a:t>
            </a:r>
            <a:r>
              <a:rPr sz="3600" i="1" spc="-60" dirty="0">
                <a:latin typeface="Carlito"/>
                <a:cs typeface="Carlito"/>
              </a:rPr>
              <a:t>E</a:t>
            </a:r>
            <a:r>
              <a:rPr sz="3600" i="1" dirty="0">
                <a:latin typeface="Carlito"/>
                <a:cs typeface="Carlito"/>
              </a:rPr>
              <a:t>GRA</a:t>
            </a:r>
            <a:r>
              <a:rPr sz="3600" i="1" spc="-80" dirty="0">
                <a:latin typeface="Carlito"/>
                <a:cs typeface="Carlito"/>
              </a:rPr>
              <a:t>D</a:t>
            </a:r>
            <a:r>
              <a:rPr sz="3600" i="1" spc="-405" dirty="0">
                <a:latin typeface="Carlito"/>
                <a:cs typeface="Carlito"/>
              </a:rPr>
              <a:t>A</a:t>
            </a:r>
            <a:r>
              <a:rPr sz="3600" i="1" spc="-5" dirty="0">
                <a:latin typeface="Carlito"/>
                <a:cs typeface="Carlito"/>
              </a:rPr>
              <a:t>TI</a:t>
            </a:r>
            <a:r>
              <a:rPr sz="3600" i="1" spc="10" dirty="0">
                <a:latin typeface="Carlito"/>
                <a:cs typeface="Carlito"/>
              </a:rPr>
              <a:t>O</a:t>
            </a:r>
            <a:r>
              <a:rPr sz="3600" i="1" dirty="0">
                <a:latin typeface="Carlito"/>
                <a:cs typeface="Carlito"/>
              </a:rPr>
              <a:t>N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2133600"/>
            <a:ext cx="7979308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050" marR="645795" indent="210185" algn="ctr">
              <a:spcBef>
                <a:spcPts val="100"/>
              </a:spcBef>
              <a:buSzPct val="97500"/>
              <a:tabLst>
                <a:tab pos="1043305" algn="l"/>
              </a:tabLst>
            </a:pPr>
            <a:r>
              <a:rPr sz="4000" i="1" spc="-10" dirty="0">
                <a:solidFill>
                  <a:srgbClr val="FFFFFF"/>
                </a:solidFill>
                <a:latin typeface="Carlito"/>
                <a:cs typeface="Carlito"/>
              </a:rPr>
              <a:t>The condition </a:t>
            </a:r>
            <a:r>
              <a:rPr sz="4000" i="1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4000" i="1" spc="-5" dirty="0">
                <a:solidFill>
                  <a:srgbClr val="FFFFFF"/>
                </a:solidFill>
                <a:latin typeface="Carlito"/>
                <a:cs typeface="Carlito"/>
              </a:rPr>
              <a:t>process </a:t>
            </a:r>
            <a:r>
              <a:rPr sz="4000" i="1" spc="-10" dirty="0">
                <a:solidFill>
                  <a:srgbClr val="FFFFFF"/>
                </a:solidFill>
                <a:latin typeface="Carlito"/>
                <a:cs typeface="Carlito"/>
              </a:rPr>
              <a:t>of  degrading </a:t>
            </a:r>
            <a:r>
              <a:rPr sz="4000" i="1" spc="-5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4000" i="1" spc="-10">
                <a:solidFill>
                  <a:srgbClr val="FFFFFF"/>
                </a:solidFill>
                <a:latin typeface="Carlito"/>
                <a:cs typeface="Carlito"/>
              </a:rPr>
              <a:t>being</a:t>
            </a:r>
            <a:r>
              <a:rPr sz="4000" i="1" spc="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i="1" spc="-10" smtClean="0">
                <a:solidFill>
                  <a:srgbClr val="FFFFFF"/>
                </a:solidFill>
                <a:latin typeface="Carlito"/>
                <a:cs typeface="Carlito"/>
              </a:rPr>
              <a:t>degraded.Decline </a:t>
            </a:r>
            <a:r>
              <a:rPr sz="4000" i="1" spc="-2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4000" i="1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4000" i="1" spc="-10" dirty="0">
                <a:solidFill>
                  <a:srgbClr val="FFFFFF"/>
                </a:solidFill>
                <a:latin typeface="Carlito"/>
                <a:cs typeface="Carlito"/>
              </a:rPr>
              <a:t>lower </a:t>
            </a:r>
            <a:r>
              <a:rPr sz="4000" i="1" spc="-25" dirty="0">
                <a:solidFill>
                  <a:srgbClr val="FFFFFF"/>
                </a:solidFill>
                <a:latin typeface="Carlito"/>
                <a:cs typeface="Carlito"/>
              </a:rPr>
              <a:t>quality,condition  </a:t>
            </a:r>
            <a:r>
              <a:rPr sz="4000" i="1" spc="-5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4000" i="1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i="1" spc="-15" dirty="0">
                <a:solidFill>
                  <a:srgbClr val="FFFFFF"/>
                </a:solidFill>
                <a:latin typeface="Carlito"/>
                <a:cs typeface="Carlito"/>
              </a:rPr>
              <a:t>level.</a:t>
            </a:r>
            <a:endParaRPr sz="4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2137"/>
            <a:ext cx="7844790" cy="4926330"/>
          </a:xfrm>
          <a:prstGeom prst="rect">
            <a:avLst/>
          </a:prstGeom>
        </p:spPr>
        <p:txBody>
          <a:bodyPr vert="horz" wrap="square" lIns="0" tIns="1917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5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EXAMPLE:</a:t>
            </a:r>
            <a:endParaRPr sz="2600">
              <a:latin typeface="Carlito"/>
              <a:cs typeface="Carlito"/>
            </a:endParaRPr>
          </a:p>
          <a:p>
            <a:pPr marL="355600" marR="67310" indent="-342900">
              <a:lnSpc>
                <a:spcPct val="140000"/>
              </a:lnSpc>
              <a:spcBef>
                <a:spcPts val="1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Phenolphthalein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color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changes as the Ph changes.It  is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colorless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acidic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solution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pink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2800" spc="204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basic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1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PREVENTION:</a:t>
            </a:r>
            <a:endParaRPr sz="2600">
              <a:latin typeface="Carlito"/>
              <a:cs typeface="Carlito"/>
            </a:endParaRPr>
          </a:p>
          <a:p>
            <a:pPr marL="379730">
              <a:lnSpc>
                <a:spcPct val="100000"/>
              </a:lnSpc>
              <a:spcBef>
                <a:spcPts val="1975"/>
              </a:spcBef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PH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should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be</a:t>
            </a:r>
            <a:r>
              <a:rPr sz="2800" spc="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adjusted</a:t>
            </a:r>
            <a:endParaRPr sz="2800">
              <a:latin typeface="Carlito"/>
              <a:cs typeface="Carlito"/>
            </a:endParaRPr>
          </a:p>
          <a:p>
            <a:pPr marL="598170">
              <a:lnSpc>
                <a:spcPct val="100000"/>
              </a:lnSpc>
              <a:spcBef>
                <a:spcPts val="1345"/>
              </a:spcBef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Exposure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light should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be</a:t>
            </a:r>
            <a:r>
              <a:rPr sz="2800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avoided</a:t>
            </a:r>
            <a:endParaRPr sz="2800">
              <a:latin typeface="Carlito"/>
              <a:cs typeface="Carlito"/>
            </a:endParaRPr>
          </a:p>
          <a:p>
            <a:pPr marL="355600" marR="5080">
              <a:lnSpc>
                <a:spcPct val="140000"/>
              </a:lnSpc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attempt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has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been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made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prevent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fading by  incorporating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UV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light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absorbing</a:t>
            </a:r>
            <a:r>
              <a:rPr sz="2800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material.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6964" y="671575"/>
            <a:ext cx="4906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Physical </a:t>
            </a:r>
            <a:r>
              <a:rPr sz="4000" spc="-15" dirty="0"/>
              <a:t>stability</a:t>
            </a:r>
            <a:r>
              <a:rPr sz="4000" spc="-30" dirty="0"/>
              <a:t> </a:t>
            </a:r>
            <a:r>
              <a:rPr sz="4000" spc="-10" dirty="0"/>
              <a:t>(Cont.)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979932" y="1927860"/>
            <a:ext cx="7659370" cy="4481195"/>
            <a:chOff x="979932" y="1927860"/>
            <a:chExt cx="7659370" cy="4481195"/>
          </a:xfrm>
        </p:grpSpPr>
        <p:sp>
          <p:nvSpPr>
            <p:cNvPr id="4" name="object 4"/>
            <p:cNvSpPr/>
            <p:nvPr/>
          </p:nvSpPr>
          <p:spPr>
            <a:xfrm>
              <a:off x="1052512" y="1966976"/>
              <a:ext cx="7572375" cy="4427855"/>
            </a:xfrm>
            <a:custGeom>
              <a:avLst/>
              <a:gdLst/>
              <a:ahLst/>
              <a:cxnLst/>
              <a:rect l="l" t="t" r="r" b="b"/>
              <a:pathLst>
                <a:path w="7572375" h="4427855">
                  <a:moveTo>
                    <a:pt x="2079688" y="0"/>
                  </a:moveTo>
                  <a:lnTo>
                    <a:pt x="2079688" y="4427791"/>
                  </a:lnTo>
                </a:path>
                <a:path w="7572375" h="4427855">
                  <a:moveTo>
                    <a:pt x="5824537" y="0"/>
                  </a:moveTo>
                  <a:lnTo>
                    <a:pt x="5824537" y="4427791"/>
                  </a:lnTo>
                </a:path>
                <a:path w="7572375" h="4427855">
                  <a:moveTo>
                    <a:pt x="0" y="1030224"/>
                  </a:moveTo>
                  <a:lnTo>
                    <a:pt x="7572311" y="103022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52512" y="1966976"/>
              <a:ext cx="7572375" cy="4427855"/>
            </a:xfrm>
            <a:custGeom>
              <a:avLst/>
              <a:gdLst/>
              <a:ahLst/>
              <a:cxnLst/>
              <a:rect l="l" t="t" r="r" b="b"/>
              <a:pathLst>
                <a:path w="7572375" h="4427855">
                  <a:moveTo>
                    <a:pt x="14287" y="0"/>
                  </a:moveTo>
                  <a:lnTo>
                    <a:pt x="14287" y="4427791"/>
                  </a:lnTo>
                </a:path>
                <a:path w="7572375" h="4427855">
                  <a:moveTo>
                    <a:pt x="7558087" y="0"/>
                  </a:moveTo>
                  <a:lnTo>
                    <a:pt x="7558087" y="4427791"/>
                  </a:lnTo>
                </a:path>
                <a:path w="7572375" h="4427855">
                  <a:moveTo>
                    <a:pt x="0" y="14224"/>
                  </a:moveTo>
                  <a:lnTo>
                    <a:pt x="7572311" y="14224"/>
                  </a:lnTo>
                </a:path>
                <a:path w="7572375" h="4427855">
                  <a:moveTo>
                    <a:pt x="0" y="4413504"/>
                  </a:moveTo>
                  <a:lnTo>
                    <a:pt x="7572311" y="4413504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79932" y="1927860"/>
              <a:ext cx="2263140" cy="679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57122" y="2013330"/>
            <a:ext cx="1884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Formulation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294888" y="1927860"/>
            <a:ext cx="3444240" cy="1045844"/>
            <a:chOff x="3294888" y="1927860"/>
            <a:chExt cx="3444240" cy="1045844"/>
          </a:xfrm>
        </p:grpSpPr>
        <p:sp>
          <p:nvSpPr>
            <p:cNvPr id="9" name="object 9"/>
            <p:cNvSpPr/>
            <p:nvPr/>
          </p:nvSpPr>
          <p:spPr>
            <a:xfrm>
              <a:off x="3697224" y="1927860"/>
              <a:ext cx="2731007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94888" y="2293620"/>
              <a:ext cx="3444240" cy="679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72688" y="2013330"/>
            <a:ext cx="30632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195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Likely physical  instability</a:t>
            </a:r>
            <a:r>
              <a:rPr sz="24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problems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31735" y="1927860"/>
            <a:ext cx="1449324" cy="679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10425" y="2013330"/>
            <a:ext cx="1070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Ef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ects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66216" y="2993135"/>
            <a:ext cx="2244852" cy="685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45844" y="3079750"/>
            <a:ext cx="1858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Oral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solutions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34283" y="2944367"/>
            <a:ext cx="2836545" cy="680085"/>
            <a:chOff x="3034283" y="2944367"/>
            <a:chExt cx="2836545" cy="680085"/>
          </a:xfrm>
        </p:grpSpPr>
        <p:sp>
          <p:nvSpPr>
            <p:cNvPr id="17" name="object 17"/>
            <p:cNvSpPr/>
            <p:nvPr/>
          </p:nvSpPr>
          <p:spPr>
            <a:xfrm>
              <a:off x="3034283" y="2944367"/>
              <a:ext cx="571499" cy="679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00399" y="2944367"/>
              <a:ext cx="516636" cy="6797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07663" y="2944367"/>
              <a:ext cx="2462784" cy="67970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211448" y="3029458"/>
            <a:ext cx="2362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1-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Loss of</a:t>
            </a:r>
            <a:r>
              <a:rPr sz="24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flavour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034283" y="3383279"/>
            <a:ext cx="2974975" cy="680085"/>
            <a:chOff x="3034283" y="3383279"/>
            <a:chExt cx="2974975" cy="680085"/>
          </a:xfrm>
        </p:grpSpPr>
        <p:sp>
          <p:nvSpPr>
            <p:cNvPr id="22" name="object 22"/>
            <p:cNvSpPr/>
            <p:nvPr/>
          </p:nvSpPr>
          <p:spPr>
            <a:xfrm>
              <a:off x="3034283" y="3383279"/>
              <a:ext cx="571499" cy="6797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00399" y="3383279"/>
              <a:ext cx="516636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407663" y="3383279"/>
              <a:ext cx="2601467" cy="67970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211448" y="3468370"/>
            <a:ext cx="2499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2-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Change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4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taste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034283" y="3822191"/>
            <a:ext cx="4038600" cy="2727960"/>
            <a:chOff x="3034283" y="3822191"/>
            <a:chExt cx="4038600" cy="2727960"/>
          </a:xfrm>
        </p:grpSpPr>
        <p:sp>
          <p:nvSpPr>
            <p:cNvPr id="27" name="object 27"/>
            <p:cNvSpPr/>
            <p:nvPr/>
          </p:nvSpPr>
          <p:spPr>
            <a:xfrm>
              <a:off x="3034283" y="3822191"/>
              <a:ext cx="571499" cy="6797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00399" y="3822191"/>
              <a:ext cx="516636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407663" y="3822191"/>
              <a:ext cx="3665220" cy="67970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34283" y="4187951"/>
              <a:ext cx="3534155" cy="67970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34283" y="4553711"/>
              <a:ext cx="2208275" cy="67970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034283" y="4992623"/>
              <a:ext cx="571499" cy="67970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200399" y="4992623"/>
              <a:ext cx="516636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07663" y="4992623"/>
              <a:ext cx="2022348" cy="67970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034283" y="5431535"/>
              <a:ext cx="571499" cy="67970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00399" y="5431535"/>
              <a:ext cx="516636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407663" y="5431535"/>
              <a:ext cx="2154936" cy="679704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034283" y="5870447"/>
              <a:ext cx="571499" cy="67970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200399" y="5870447"/>
              <a:ext cx="516636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407663" y="5870447"/>
              <a:ext cx="2186940" cy="67970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3211448" y="4272737"/>
            <a:ext cx="3058795" cy="2074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due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to interaction</a:t>
            </a:r>
            <a:r>
              <a:rPr sz="24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with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plastic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bottle</a:t>
            </a:r>
            <a:endParaRPr sz="2400">
              <a:latin typeface="Tahoma"/>
              <a:cs typeface="Tahoma"/>
            </a:endParaRPr>
          </a:p>
          <a:p>
            <a:pPr marL="12700" marR="1010285">
              <a:lnSpc>
                <a:spcPct val="1200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4-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Loss of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dye  5-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Precipitation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6-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discoloration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778752" y="2944367"/>
            <a:ext cx="1847088" cy="67970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956806" y="3029458"/>
            <a:ext cx="1372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Change</a:t>
            </a:r>
            <a:r>
              <a:rPr sz="24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778752" y="3310128"/>
            <a:ext cx="1563624" cy="67970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956806" y="3395217"/>
            <a:ext cx="1089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smell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778752" y="3675888"/>
            <a:ext cx="1354836" cy="67970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186048" y="3907282"/>
            <a:ext cx="4675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783329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3- Presence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off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flavours	</a:t>
            </a:r>
            <a:r>
              <a:rPr sz="3600" spc="-15" baseline="26620" dirty="0">
                <a:solidFill>
                  <a:srgbClr val="FFFFFF"/>
                </a:solidFill>
                <a:latin typeface="Tahoma"/>
                <a:cs typeface="Tahoma"/>
              </a:rPr>
              <a:t>feel</a:t>
            </a:r>
            <a:r>
              <a:rPr sz="3600" spc="-112" baseline="266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aseline="2662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endParaRPr sz="3600" baseline="26620">
              <a:latin typeface="Tahoma"/>
              <a:cs typeface="Tahom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778752" y="4041647"/>
            <a:ext cx="1161288" cy="67970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956806" y="4126738"/>
            <a:ext cx="684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taste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598664" y="0"/>
            <a:ext cx="1545335" cy="155752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356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Physical </a:t>
            </a:r>
            <a:r>
              <a:rPr spc="-10" dirty="0"/>
              <a:t>stability</a:t>
            </a:r>
            <a:r>
              <a:rPr spc="-35" dirty="0"/>
              <a:t> </a:t>
            </a:r>
            <a:r>
              <a:rPr spc="-10" dirty="0"/>
              <a:t>(Cont.)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99744" y="1927860"/>
            <a:ext cx="7778115" cy="4698365"/>
            <a:chOff x="999744" y="1927860"/>
            <a:chExt cx="7778115" cy="4698365"/>
          </a:xfrm>
        </p:grpSpPr>
        <p:sp>
          <p:nvSpPr>
            <p:cNvPr id="4" name="object 4"/>
            <p:cNvSpPr/>
            <p:nvPr/>
          </p:nvSpPr>
          <p:spPr>
            <a:xfrm>
              <a:off x="1052512" y="1966976"/>
              <a:ext cx="7710805" cy="4645025"/>
            </a:xfrm>
            <a:custGeom>
              <a:avLst/>
              <a:gdLst/>
              <a:ahLst/>
              <a:cxnLst/>
              <a:rect l="l" t="t" r="r" b="b"/>
              <a:pathLst>
                <a:path w="7710805" h="4645025">
                  <a:moveTo>
                    <a:pt x="2117788" y="0"/>
                  </a:moveTo>
                  <a:lnTo>
                    <a:pt x="2117788" y="4644961"/>
                  </a:lnTo>
                </a:path>
                <a:path w="7710805" h="4645025">
                  <a:moveTo>
                    <a:pt x="5391213" y="0"/>
                  </a:moveTo>
                  <a:lnTo>
                    <a:pt x="5391213" y="4644961"/>
                  </a:lnTo>
                </a:path>
                <a:path w="7710805" h="4645025">
                  <a:moveTo>
                    <a:pt x="0" y="1030224"/>
                  </a:moveTo>
                  <a:lnTo>
                    <a:pt x="7710487" y="103022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52512" y="1966976"/>
              <a:ext cx="7710805" cy="4645025"/>
            </a:xfrm>
            <a:custGeom>
              <a:avLst/>
              <a:gdLst/>
              <a:ahLst/>
              <a:cxnLst/>
              <a:rect l="l" t="t" r="r" b="b"/>
              <a:pathLst>
                <a:path w="7710805" h="4645025">
                  <a:moveTo>
                    <a:pt x="14287" y="0"/>
                  </a:moveTo>
                  <a:lnTo>
                    <a:pt x="14287" y="4644961"/>
                  </a:lnTo>
                </a:path>
                <a:path w="7710805" h="4645025">
                  <a:moveTo>
                    <a:pt x="7696263" y="0"/>
                  </a:moveTo>
                  <a:lnTo>
                    <a:pt x="7696263" y="4644961"/>
                  </a:lnTo>
                </a:path>
                <a:path w="7710805" h="4645025">
                  <a:moveTo>
                    <a:pt x="0" y="14224"/>
                  </a:moveTo>
                  <a:lnTo>
                    <a:pt x="7710487" y="14224"/>
                  </a:lnTo>
                </a:path>
                <a:path w="7710805" h="4645025">
                  <a:moveTo>
                    <a:pt x="0" y="4630674"/>
                  </a:moveTo>
                  <a:lnTo>
                    <a:pt x="7710487" y="4630674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99744" y="1927860"/>
              <a:ext cx="2263139" cy="679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76934" y="2013330"/>
            <a:ext cx="1884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Formulation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096767" y="1927860"/>
            <a:ext cx="3444240" cy="1045844"/>
            <a:chOff x="3096767" y="1927860"/>
            <a:chExt cx="3444240" cy="1045844"/>
          </a:xfrm>
        </p:grpSpPr>
        <p:sp>
          <p:nvSpPr>
            <p:cNvPr id="9" name="object 9"/>
            <p:cNvSpPr/>
            <p:nvPr/>
          </p:nvSpPr>
          <p:spPr>
            <a:xfrm>
              <a:off x="3499103" y="1927860"/>
              <a:ext cx="2731007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96767" y="2293620"/>
              <a:ext cx="3444239" cy="679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274567" y="2013330"/>
            <a:ext cx="30632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195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Likely physical  instability</a:t>
            </a:r>
            <a:r>
              <a:rPr sz="24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problems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83907" y="1927860"/>
            <a:ext cx="1449324" cy="679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61961" y="2013330"/>
            <a:ext cx="1070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Ef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ects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67739" y="2944367"/>
            <a:ext cx="2153412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45844" y="3029458"/>
            <a:ext cx="1678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Suspensions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72383" y="2944367"/>
            <a:ext cx="2780030" cy="1557655"/>
            <a:chOff x="3072383" y="2944367"/>
            <a:chExt cx="2780030" cy="1557655"/>
          </a:xfrm>
        </p:grpSpPr>
        <p:sp>
          <p:nvSpPr>
            <p:cNvPr id="17" name="object 17"/>
            <p:cNvSpPr/>
            <p:nvPr/>
          </p:nvSpPr>
          <p:spPr>
            <a:xfrm>
              <a:off x="3072383" y="2944367"/>
              <a:ext cx="571499" cy="679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38499" y="2944367"/>
              <a:ext cx="516636" cy="6797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45763" y="2944367"/>
              <a:ext cx="1382267" cy="67970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72383" y="3383279"/>
              <a:ext cx="571499" cy="6797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38499" y="3383279"/>
              <a:ext cx="516636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45763" y="3383279"/>
              <a:ext cx="1267967" cy="67970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72383" y="3822191"/>
              <a:ext cx="571499" cy="6797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38499" y="3822191"/>
              <a:ext cx="516636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445763" y="3822191"/>
              <a:ext cx="2406395" cy="67970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249548" y="2956306"/>
            <a:ext cx="2304415" cy="1342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6080" indent="-373380">
              <a:lnSpc>
                <a:spcPct val="100000"/>
              </a:lnSpc>
              <a:spcBef>
                <a:spcPts val="675"/>
              </a:spcBef>
              <a:buAutoNum type="arabicPlain"/>
              <a:tabLst>
                <a:tab pos="38608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settling</a:t>
            </a:r>
            <a:endParaRPr sz="2400">
              <a:latin typeface="Tahoma"/>
              <a:cs typeface="Tahoma"/>
            </a:endParaRPr>
          </a:p>
          <a:p>
            <a:pPr marL="386080" indent="-373380">
              <a:lnSpc>
                <a:spcPct val="100000"/>
              </a:lnSpc>
              <a:spcBef>
                <a:spcPts val="575"/>
              </a:spcBef>
              <a:buAutoNum type="arabicPlain"/>
              <a:tabLst>
                <a:tab pos="38608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caking</a:t>
            </a:r>
            <a:endParaRPr sz="2400">
              <a:latin typeface="Tahoma"/>
              <a:cs typeface="Tahoma"/>
            </a:endParaRPr>
          </a:p>
          <a:p>
            <a:pPr marL="386080" indent="-373380">
              <a:lnSpc>
                <a:spcPct val="100000"/>
              </a:lnSpc>
              <a:spcBef>
                <a:spcPts val="575"/>
              </a:spcBef>
              <a:buAutoNum type="arabicPlain"/>
              <a:tabLst>
                <a:tab pos="38608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crystal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growth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344411" y="2944367"/>
            <a:ext cx="2512060" cy="2143125"/>
            <a:chOff x="6344411" y="2944367"/>
            <a:chExt cx="2512060" cy="2143125"/>
          </a:xfrm>
        </p:grpSpPr>
        <p:sp>
          <p:nvSpPr>
            <p:cNvPr id="28" name="object 28"/>
            <p:cNvSpPr/>
            <p:nvPr/>
          </p:nvSpPr>
          <p:spPr>
            <a:xfrm>
              <a:off x="6344411" y="2944367"/>
              <a:ext cx="571499" cy="67970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10527" y="2944367"/>
              <a:ext cx="516635" cy="67970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21779" y="2944367"/>
              <a:ext cx="2159507" cy="67970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44411" y="3310127"/>
              <a:ext cx="1510284" cy="67970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344411" y="3675887"/>
              <a:ext cx="2191512" cy="67970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344411" y="4041647"/>
              <a:ext cx="2490216" cy="679704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344411" y="4407407"/>
              <a:ext cx="2511551" cy="67970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523481" y="3029458"/>
            <a:ext cx="2037714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1-Loss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drug  content  uniformity in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different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doses  from the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bottle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344411" y="5285232"/>
            <a:ext cx="1833880" cy="1045844"/>
            <a:chOff x="6344411" y="5285232"/>
            <a:chExt cx="1833880" cy="1045844"/>
          </a:xfrm>
        </p:grpSpPr>
        <p:sp>
          <p:nvSpPr>
            <p:cNvPr id="37" name="object 37"/>
            <p:cNvSpPr/>
            <p:nvPr/>
          </p:nvSpPr>
          <p:spPr>
            <a:xfrm>
              <a:off x="6438899" y="5285232"/>
              <a:ext cx="571500" cy="67970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05015" y="5285232"/>
              <a:ext cx="516635" cy="67970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812279" y="5285232"/>
              <a:ext cx="1365503" cy="679704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344411" y="5650992"/>
              <a:ext cx="1783080" cy="679704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523481" y="5370677"/>
            <a:ext cx="13595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39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2-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loss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elegance.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258824" y="4005071"/>
            <a:ext cx="1524000" cy="237744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356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Physical </a:t>
            </a:r>
            <a:r>
              <a:rPr spc="-10" dirty="0"/>
              <a:t>stability</a:t>
            </a:r>
            <a:r>
              <a:rPr spc="-35" dirty="0"/>
              <a:t> </a:t>
            </a:r>
            <a:r>
              <a:rPr spc="-10" dirty="0"/>
              <a:t>(Cont.)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79932" y="1927860"/>
            <a:ext cx="7797800" cy="4196715"/>
            <a:chOff x="979932" y="1927860"/>
            <a:chExt cx="7797800" cy="4196715"/>
          </a:xfrm>
        </p:grpSpPr>
        <p:sp>
          <p:nvSpPr>
            <p:cNvPr id="4" name="object 4"/>
            <p:cNvSpPr/>
            <p:nvPr/>
          </p:nvSpPr>
          <p:spPr>
            <a:xfrm>
              <a:off x="1052512" y="1966976"/>
              <a:ext cx="7710805" cy="4143375"/>
            </a:xfrm>
            <a:custGeom>
              <a:avLst/>
              <a:gdLst/>
              <a:ahLst/>
              <a:cxnLst/>
              <a:rect l="l" t="t" r="r" b="b"/>
              <a:pathLst>
                <a:path w="7710805" h="4143375">
                  <a:moveTo>
                    <a:pt x="2079688" y="0"/>
                  </a:moveTo>
                  <a:lnTo>
                    <a:pt x="2079688" y="4143311"/>
                  </a:lnTo>
                </a:path>
                <a:path w="7710805" h="4143375">
                  <a:moveTo>
                    <a:pt x="5489638" y="0"/>
                  </a:moveTo>
                  <a:lnTo>
                    <a:pt x="5489638" y="4143311"/>
                  </a:lnTo>
                </a:path>
                <a:path w="7710805" h="4143375">
                  <a:moveTo>
                    <a:pt x="0" y="919099"/>
                  </a:moveTo>
                  <a:lnTo>
                    <a:pt x="7710487" y="91909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52512" y="1966976"/>
              <a:ext cx="7710805" cy="4143375"/>
            </a:xfrm>
            <a:custGeom>
              <a:avLst/>
              <a:gdLst/>
              <a:ahLst/>
              <a:cxnLst/>
              <a:rect l="l" t="t" r="r" b="b"/>
              <a:pathLst>
                <a:path w="7710805" h="4143375">
                  <a:moveTo>
                    <a:pt x="14287" y="0"/>
                  </a:moveTo>
                  <a:lnTo>
                    <a:pt x="14287" y="4143311"/>
                  </a:lnTo>
                </a:path>
                <a:path w="7710805" h="4143375">
                  <a:moveTo>
                    <a:pt x="7696263" y="0"/>
                  </a:moveTo>
                  <a:lnTo>
                    <a:pt x="7696263" y="4143311"/>
                  </a:lnTo>
                </a:path>
                <a:path w="7710805" h="4143375">
                  <a:moveTo>
                    <a:pt x="0" y="14224"/>
                  </a:moveTo>
                  <a:lnTo>
                    <a:pt x="7710487" y="14224"/>
                  </a:lnTo>
                </a:path>
                <a:path w="7710805" h="4143375">
                  <a:moveTo>
                    <a:pt x="0" y="4129024"/>
                  </a:moveTo>
                  <a:lnTo>
                    <a:pt x="7710487" y="4129024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79932" y="1927860"/>
              <a:ext cx="2263140" cy="679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57122" y="2013330"/>
            <a:ext cx="1884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Formulation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127248" y="1927860"/>
            <a:ext cx="3444240" cy="1045844"/>
            <a:chOff x="3127248" y="1927860"/>
            <a:chExt cx="3444240" cy="1045844"/>
          </a:xfrm>
        </p:grpSpPr>
        <p:sp>
          <p:nvSpPr>
            <p:cNvPr id="9" name="object 9"/>
            <p:cNvSpPr/>
            <p:nvPr/>
          </p:nvSpPr>
          <p:spPr>
            <a:xfrm>
              <a:off x="3529584" y="1927860"/>
              <a:ext cx="2731008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27248" y="2293620"/>
              <a:ext cx="3444240" cy="679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305047" y="2013330"/>
            <a:ext cx="30632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195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Likely physical  instability</a:t>
            </a:r>
            <a:r>
              <a:rPr sz="24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problems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32676" y="1927860"/>
            <a:ext cx="1449324" cy="679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111745" y="2013330"/>
            <a:ext cx="1070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Ef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ects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67739" y="2833116"/>
            <a:ext cx="1845564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45844" y="2918205"/>
            <a:ext cx="1370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Emulsions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31235" y="2833116"/>
            <a:ext cx="2388235" cy="1186180"/>
            <a:chOff x="3031235" y="2833116"/>
            <a:chExt cx="2388235" cy="1186180"/>
          </a:xfrm>
        </p:grpSpPr>
        <p:sp>
          <p:nvSpPr>
            <p:cNvPr id="17" name="object 17"/>
            <p:cNvSpPr/>
            <p:nvPr/>
          </p:nvSpPr>
          <p:spPr>
            <a:xfrm>
              <a:off x="3034283" y="2833116"/>
              <a:ext cx="571499" cy="679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00399" y="2833116"/>
              <a:ext cx="516636" cy="6797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07663" y="2833116"/>
              <a:ext cx="1871472" cy="67970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31235" y="3332988"/>
              <a:ext cx="577596" cy="6858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97351" y="3332988"/>
              <a:ext cx="522731" cy="6858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04615" y="3332988"/>
              <a:ext cx="2014727" cy="68580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211448" y="2782570"/>
            <a:ext cx="2002155" cy="1028700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386080" indent="-373380">
              <a:lnSpc>
                <a:spcPct val="100000"/>
              </a:lnSpc>
              <a:spcBef>
                <a:spcPts val="1165"/>
              </a:spcBef>
              <a:buAutoNum type="arabicPlain"/>
              <a:tabLst>
                <a:tab pos="38608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Creaming</a:t>
            </a:r>
            <a:endParaRPr sz="2400">
              <a:latin typeface="Tahoma"/>
              <a:cs typeface="Tahoma"/>
            </a:endParaRPr>
          </a:p>
          <a:p>
            <a:pPr marL="386080" indent="-373380">
              <a:lnSpc>
                <a:spcPct val="100000"/>
              </a:lnSpc>
              <a:spcBef>
                <a:spcPts val="1070"/>
              </a:spcBef>
              <a:buAutoNum type="arabicPlain"/>
              <a:tabLst>
                <a:tab pos="38608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coalescence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443471" y="2833116"/>
            <a:ext cx="2607945" cy="2143125"/>
            <a:chOff x="6443471" y="2833116"/>
            <a:chExt cx="2607945" cy="2143125"/>
          </a:xfrm>
        </p:grpSpPr>
        <p:sp>
          <p:nvSpPr>
            <p:cNvPr id="25" name="object 25"/>
            <p:cNvSpPr/>
            <p:nvPr/>
          </p:nvSpPr>
          <p:spPr>
            <a:xfrm>
              <a:off x="6443471" y="2833116"/>
              <a:ext cx="571500" cy="67970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609587" y="2833116"/>
              <a:ext cx="516635" cy="6797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16851" y="2833116"/>
              <a:ext cx="1447800" cy="67970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443471" y="3198876"/>
              <a:ext cx="2221992" cy="67970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443471" y="3564636"/>
              <a:ext cx="2191512" cy="67970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43471" y="3930396"/>
              <a:ext cx="2490216" cy="67970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443471" y="4296155"/>
              <a:ext cx="2607564" cy="67970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621906" y="2918205"/>
            <a:ext cx="203708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1-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Loss of  drug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content  uniformity in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different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doses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from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bottle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443471" y="5173979"/>
            <a:ext cx="1739264" cy="1045844"/>
            <a:chOff x="6443471" y="5173979"/>
            <a:chExt cx="1739264" cy="1045844"/>
          </a:xfrm>
        </p:grpSpPr>
        <p:sp>
          <p:nvSpPr>
            <p:cNvPr id="34" name="object 34"/>
            <p:cNvSpPr/>
            <p:nvPr/>
          </p:nvSpPr>
          <p:spPr>
            <a:xfrm>
              <a:off x="6443471" y="5173979"/>
              <a:ext cx="571500" cy="679704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09587" y="5173979"/>
              <a:ext cx="516635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816851" y="5173979"/>
              <a:ext cx="1365503" cy="67970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443471" y="5539739"/>
              <a:ext cx="1595627" cy="67970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621906" y="5259146"/>
            <a:ext cx="12661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2-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loss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elegance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31975" y="3500628"/>
            <a:ext cx="1511808" cy="25206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280" y="461899"/>
            <a:ext cx="5407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Physical </a:t>
            </a:r>
            <a:r>
              <a:rPr spc="-10" dirty="0"/>
              <a:t>stability</a:t>
            </a:r>
            <a:r>
              <a:rPr spc="-35" dirty="0"/>
              <a:t> </a:t>
            </a:r>
            <a:r>
              <a:rPr spc="-10" dirty="0"/>
              <a:t>(Cont.)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72311" y="1988824"/>
            <a:ext cx="7992109" cy="4753610"/>
            <a:chOff x="972311" y="1988824"/>
            <a:chExt cx="7992109" cy="4753610"/>
          </a:xfrm>
        </p:grpSpPr>
        <p:sp>
          <p:nvSpPr>
            <p:cNvPr id="4" name="object 4"/>
            <p:cNvSpPr/>
            <p:nvPr/>
          </p:nvSpPr>
          <p:spPr>
            <a:xfrm>
              <a:off x="972311" y="1988824"/>
              <a:ext cx="4957636" cy="28085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40552" y="4149850"/>
              <a:ext cx="3023616" cy="25923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21196" y="3608831"/>
              <a:ext cx="1633727" cy="5669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667881" y="3661917"/>
            <a:ext cx="1320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Carlito"/>
                <a:cs typeface="Carlito"/>
              </a:rPr>
              <a:t>Coalescence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356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Physical </a:t>
            </a:r>
            <a:r>
              <a:rPr spc="-10" dirty="0"/>
              <a:t>stability</a:t>
            </a:r>
            <a:r>
              <a:rPr spc="-35" dirty="0"/>
              <a:t> </a:t>
            </a:r>
            <a:r>
              <a:rPr spc="-10" dirty="0"/>
              <a:t>(Cont.)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79932" y="1927860"/>
            <a:ext cx="7659370" cy="4273550"/>
            <a:chOff x="979932" y="1927860"/>
            <a:chExt cx="7659370" cy="4273550"/>
          </a:xfrm>
        </p:grpSpPr>
        <p:sp>
          <p:nvSpPr>
            <p:cNvPr id="4" name="object 4"/>
            <p:cNvSpPr/>
            <p:nvPr/>
          </p:nvSpPr>
          <p:spPr>
            <a:xfrm>
              <a:off x="1052512" y="1966976"/>
              <a:ext cx="7572375" cy="4220210"/>
            </a:xfrm>
            <a:custGeom>
              <a:avLst/>
              <a:gdLst/>
              <a:ahLst/>
              <a:cxnLst/>
              <a:rect l="l" t="t" r="r" b="b"/>
              <a:pathLst>
                <a:path w="7572375" h="4220210">
                  <a:moveTo>
                    <a:pt x="2079688" y="0"/>
                  </a:moveTo>
                  <a:lnTo>
                    <a:pt x="2079688" y="4220146"/>
                  </a:lnTo>
                </a:path>
                <a:path w="7572375" h="4220210">
                  <a:moveTo>
                    <a:pt x="5535612" y="0"/>
                  </a:moveTo>
                  <a:lnTo>
                    <a:pt x="5535612" y="4220146"/>
                  </a:lnTo>
                </a:path>
                <a:path w="7572375" h="4220210">
                  <a:moveTo>
                    <a:pt x="0" y="837184"/>
                  </a:moveTo>
                  <a:lnTo>
                    <a:pt x="7572311" y="8371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52512" y="1966976"/>
              <a:ext cx="7572375" cy="4220210"/>
            </a:xfrm>
            <a:custGeom>
              <a:avLst/>
              <a:gdLst/>
              <a:ahLst/>
              <a:cxnLst/>
              <a:rect l="l" t="t" r="r" b="b"/>
              <a:pathLst>
                <a:path w="7572375" h="4220210">
                  <a:moveTo>
                    <a:pt x="14287" y="0"/>
                  </a:moveTo>
                  <a:lnTo>
                    <a:pt x="14287" y="4220146"/>
                  </a:lnTo>
                </a:path>
                <a:path w="7572375" h="4220210">
                  <a:moveTo>
                    <a:pt x="7558087" y="0"/>
                  </a:moveTo>
                  <a:lnTo>
                    <a:pt x="7558087" y="4220146"/>
                  </a:lnTo>
                </a:path>
                <a:path w="7572375" h="4220210">
                  <a:moveTo>
                    <a:pt x="0" y="14224"/>
                  </a:moveTo>
                  <a:lnTo>
                    <a:pt x="7572311" y="14224"/>
                  </a:lnTo>
                </a:path>
                <a:path w="7572375" h="4220210">
                  <a:moveTo>
                    <a:pt x="0" y="4205859"/>
                  </a:moveTo>
                  <a:lnTo>
                    <a:pt x="7572311" y="4205859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79932" y="1927860"/>
              <a:ext cx="2263140" cy="679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57122" y="2013330"/>
            <a:ext cx="1884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Formulation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150107" y="1927860"/>
            <a:ext cx="3444240" cy="1045844"/>
            <a:chOff x="3150107" y="1927860"/>
            <a:chExt cx="3444240" cy="1045844"/>
          </a:xfrm>
        </p:grpSpPr>
        <p:sp>
          <p:nvSpPr>
            <p:cNvPr id="9" name="object 9"/>
            <p:cNvSpPr/>
            <p:nvPr/>
          </p:nvSpPr>
          <p:spPr>
            <a:xfrm>
              <a:off x="3552443" y="1927860"/>
              <a:ext cx="2731007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50107" y="2293620"/>
              <a:ext cx="3444240" cy="679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327908" y="2013330"/>
            <a:ext cx="30632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195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Likely physical  instability</a:t>
            </a:r>
            <a:r>
              <a:rPr sz="24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problems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86956" y="1927860"/>
            <a:ext cx="1449324" cy="679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64756" y="2013330"/>
            <a:ext cx="1070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Ef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ects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67739" y="2750820"/>
            <a:ext cx="1522475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45844" y="2836290"/>
            <a:ext cx="1142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Tab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ets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34283" y="2750820"/>
            <a:ext cx="3764279" cy="3221990"/>
            <a:chOff x="3034283" y="2750820"/>
            <a:chExt cx="3764279" cy="3221990"/>
          </a:xfrm>
        </p:grpSpPr>
        <p:sp>
          <p:nvSpPr>
            <p:cNvPr id="17" name="object 17"/>
            <p:cNvSpPr/>
            <p:nvPr/>
          </p:nvSpPr>
          <p:spPr>
            <a:xfrm>
              <a:off x="3034283" y="2750820"/>
              <a:ext cx="1860804" cy="679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34283" y="3189732"/>
              <a:ext cx="3316224" cy="6797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34283" y="3628644"/>
              <a:ext cx="3183636" cy="67970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34283" y="4067556"/>
              <a:ext cx="2101596" cy="6797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34283" y="4506468"/>
              <a:ext cx="3764279" cy="67970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67683" y="4872227"/>
              <a:ext cx="2577084" cy="6797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64635" y="5286755"/>
              <a:ext cx="1804415" cy="68580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211448" y="2763516"/>
            <a:ext cx="3289935" cy="300228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Change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in:</a:t>
            </a:r>
            <a:endParaRPr sz="2400">
              <a:latin typeface="Tahoma"/>
              <a:cs typeface="Tahoma"/>
            </a:endParaRPr>
          </a:p>
          <a:p>
            <a:pPr marL="384810" indent="-372745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38544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Disintegration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time</a:t>
            </a:r>
            <a:endParaRPr sz="2400">
              <a:latin typeface="Tahoma"/>
              <a:cs typeface="Tahoma"/>
            </a:endParaRPr>
          </a:p>
          <a:p>
            <a:pPr marL="394335" indent="-381635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3943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Dissolution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profile</a:t>
            </a:r>
            <a:endParaRPr sz="2400">
              <a:latin typeface="Tahoma"/>
              <a:cs typeface="Tahoma"/>
            </a:endParaRPr>
          </a:p>
          <a:p>
            <a:pPr marL="365125" indent="-353060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36576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Hardness</a:t>
            </a:r>
            <a:endParaRPr sz="2400">
              <a:latin typeface="Tahoma"/>
              <a:cs typeface="Tahoma"/>
            </a:endParaRPr>
          </a:p>
          <a:p>
            <a:pPr marL="394335" marR="5080" indent="-394335">
              <a:lnSpc>
                <a:spcPct val="106900"/>
              </a:lnSpc>
              <a:spcBef>
                <a:spcPts val="380"/>
              </a:spcBef>
              <a:buAutoNum type="alphaLcParenR"/>
              <a:tabLst>
                <a:tab pos="3943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Appearance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(soft</a:t>
            </a:r>
            <a:r>
              <a:rPr sz="24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and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ugly or become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very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hard)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489191" y="2750820"/>
            <a:ext cx="2167255" cy="1045844"/>
            <a:chOff x="6489191" y="2750820"/>
            <a:chExt cx="2167255" cy="1045844"/>
          </a:xfrm>
        </p:grpSpPr>
        <p:sp>
          <p:nvSpPr>
            <p:cNvPr id="26" name="object 26"/>
            <p:cNvSpPr/>
            <p:nvPr/>
          </p:nvSpPr>
          <p:spPr>
            <a:xfrm>
              <a:off x="6489191" y="2750820"/>
              <a:ext cx="1847088" cy="67970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489191" y="3116580"/>
              <a:ext cx="2167127" cy="67970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667881" y="2836290"/>
            <a:ext cx="169163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Change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drug</a:t>
            </a:r>
            <a:r>
              <a:rPr sz="24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release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58824" y="4076700"/>
            <a:ext cx="1537715" cy="179984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356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Physical </a:t>
            </a:r>
            <a:r>
              <a:rPr spc="-10" dirty="0"/>
              <a:t>stability</a:t>
            </a:r>
            <a:r>
              <a:rPr spc="-35" dirty="0"/>
              <a:t> </a:t>
            </a:r>
            <a:r>
              <a:rPr spc="-10" dirty="0"/>
              <a:t>(Cont.)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79932" y="1927860"/>
            <a:ext cx="7659370" cy="2900680"/>
            <a:chOff x="979932" y="1927860"/>
            <a:chExt cx="7659370" cy="2900680"/>
          </a:xfrm>
        </p:grpSpPr>
        <p:sp>
          <p:nvSpPr>
            <p:cNvPr id="4" name="object 4"/>
            <p:cNvSpPr/>
            <p:nvPr/>
          </p:nvSpPr>
          <p:spPr>
            <a:xfrm>
              <a:off x="1052512" y="1966976"/>
              <a:ext cx="7572375" cy="2847340"/>
            </a:xfrm>
            <a:custGeom>
              <a:avLst/>
              <a:gdLst/>
              <a:ahLst/>
              <a:cxnLst/>
              <a:rect l="l" t="t" r="r" b="b"/>
              <a:pathLst>
                <a:path w="7572375" h="2847340">
                  <a:moveTo>
                    <a:pt x="2079688" y="0"/>
                  </a:moveTo>
                  <a:lnTo>
                    <a:pt x="2079688" y="2846959"/>
                  </a:lnTo>
                </a:path>
                <a:path w="7572375" h="2847340">
                  <a:moveTo>
                    <a:pt x="5535612" y="0"/>
                  </a:moveTo>
                  <a:lnTo>
                    <a:pt x="5535612" y="2846959"/>
                  </a:lnTo>
                </a:path>
                <a:path w="7572375" h="2847340">
                  <a:moveTo>
                    <a:pt x="0" y="837184"/>
                  </a:moveTo>
                  <a:lnTo>
                    <a:pt x="7572311" y="8371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52512" y="1966976"/>
              <a:ext cx="7572375" cy="2847340"/>
            </a:xfrm>
            <a:custGeom>
              <a:avLst/>
              <a:gdLst/>
              <a:ahLst/>
              <a:cxnLst/>
              <a:rect l="l" t="t" r="r" b="b"/>
              <a:pathLst>
                <a:path w="7572375" h="2847340">
                  <a:moveTo>
                    <a:pt x="14287" y="0"/>
                  </a:moveTo>
                  <a:lnTo>
                    <a:pt x="14287" y="2846959"/>
                  </a:lnTo>
                </a:path>
                <a:path w="7572375" h="2847340">
                  <a:moveTo>
                    <a:pt x="7558087" y="0"/>
                  </a:moveTo>
                  <a:lnTo>
                    <a:pt x="7558087" y="2846959"/>
                  </a:lnTo>
                </a:path>
                <a:path w="7572375" h="2847340">
                  <a:moveTo>
                    <a:pt x="0" y="14224"/>
                  </a:moveTo>
                  <a:lnTo>
                    <a:pt x="7572311" y="14224"/>
                  </a:lnTo>
                </a:path>
                <a:path w="7572375" h="2847340">
                  <a:moveTo>
                    <a:pt x="0" y="2832608"/>
                  </a:moveTo>
                  <a:lnTo>
                    <a:pt x="7572311" y="2832608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79932" y="1927860"/>
              <a:ext cx="2263140" cy="679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57122" y="2013330"/>
            <a:ext cx="1884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Formulation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150107" y="1927860"/>
            <a:ext cx="3444240" cy="1045844"/>
            <a:chOff x="3150107" y="1927860"/>
            <a:chExt cx="3444240" cy="1045844"/>
          </a:xfrm>
        </p:grpSpPr>
        <p:sp>
          <p:nvSpPr>
            <p:cNvPr id="9" name="object 9"/>
            <p:cNvSpPr/>
            <p:nvPr/>
          </p:nvSpPr>
          <p:spPr>
            <a:xfrm>
              <a:off x="3552443" y="1927860"/>
              <a:ext cx="2731007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50107" y="2293620"/>
              <a:ext cx="3444240" cy="679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327908" y="2013330"/>
            <a:ext cx="30632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195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Likely physical  instability</a:t>
            </a:r>
            <a:r>
              <a:rPr sz="24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problems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86956" y="1927860"/>
            <a:ext cx="1449324" cy="679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64756" y="2013330"/>
            <a:ext cx="1070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Ef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ects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67739" y="2750820"/>
            <a:ext cx="1685544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45844" y="2836290"/>
            <a:ext cx="1211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Capsules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34283" y="2750820"/>
            <a:ext cx="2356485" cy="1996439"/>
            <a:chOff x="3034283" y="2750820"/>
            <a:chExt cx="2356485" cy="1996439"/>
          </a:xfrm>
        </p:grpSpPr>
        <p:sp>
          <p:nvSpPr>
            <p:cNvPr id="17" name="object 17"/>
            <p:cNvSpPr/>
            <p:nvPr/>
          </p:nvSpPr>
          <p:spPr>
            <a:xfrm>
              <a:off x="3034283" y="2750820"/>
              <a:ext cx="1860804" cy="679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34283" y="3189732"/>
              <a:ext cx="2356104" cy="6797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34283" y="3628644"/>
              <a:ext cx="2250947" cy="67970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28771" y="4067556"/>
              <a:ext cx="1912620" cy="6797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211448" y="2763516"/>
            <a:ext cx="1977389" cy="178117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Change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in:</a:t>
            </a:r>
            <a:endParaRPr sz="2400">
              <a:latin typeface="Tahoma"/>
              <a:cs typeface="Tahoma"/>
            </a:endParaRPr>
          </a:p>
          <a:p>
            <a:pPr marL="384810" indent="-372745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38544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Appearance</a:t>
            </a:r>
            <a:endParaRPr sz="2400">
              <a:latin typeface="Tahoma"/>
              <a:cs typeface="Tahoma"/>
            </a:endParaRPr>
          </a:p>
          <a:p>
            <a:pPr marL="394335" indent="-381635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3943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Dissolution</a:t>
            </a:r>
            <a:endParaRPr sz="2400">
              <a:latin typeface="Tahoma"/>
              <a:cs typeface="Tahoma"/>
            </a:endParaRPr>
          </a:p>
          <a:p>
            <a:pPr marL="461009" indent="-354965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46164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Strength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489191" y="2750820"/>
            <a:ext cx="2167255" cy="1045844"/>
            <a:chOff x="6489191" y="2750820"/>
            <a:chExt cx="2167255" cy="1045844"/>
          </a:xfrm>
        </p:grpSpPr>
        <p:sp>
          <p:nvSpPr>
            <p:cNvPr id="23" name="object 23"/>
            <p:cNvSpPr/>
            <p:nvPr/>
          </p:nvSpPr>
          <p:spPr>
            <a:xfrm>
              <a:off x="6489191" y="2750820"/>
              <a:ext cx="1847088" cy="67970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89191" y="3116580"/>
              <a:ext cx="2167127" cy="6797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667881" y="2836290"/>
            <a:ext cx="169163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Change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drug</a:t>
            </a:r>
            <a:r>
              <a:rPr sz="24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release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588252" y="5013959"/>
            <a:ext cx="2375916" cy="16992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0232" y="665226"/>
            <a:ext cx="5407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Physical </a:t>
            </a:r>
            <a:r>
              <a:rPr spc="-10" dirty="0"/>
              <a:t>stability</a:t>
            </a:r>
            <a:r>
              <a:rPr spc="-35" dirty="0"/>
              <a:t> </a:t>
            </a:r>
            <a:r>
              <a:rPr spc="-10" dirty="0"/>
              <a:t>(Cont.)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84503" y="1720595"/>
            <a:ext cx="7840980" cy="5017135"/>
            <a:chOff x="984503" y="1720595"/>
            <a:chExt cx="7840980" cy="5017135"/>
          </a:xfrm>
        </p:grpSpPr>
        <p:sp>
          <p:nvSpPr>
            <p:cNvPr id="4" name="object 4"/>
            <p:cNvSpPr/>
            <p:nvPr/>
          </p:nvSpPr>
          <p:spPr>
            <a:xfrm>
              <a:off x="1028699" y="1758949"/>
              <a:ext cx="7781925" cy="4964430"/>
            </a:xfrm>
            <a:custGeom>
              <a:avLst/>
              <a:gdLst/>
              <a:ahLst/>
              <a:cxnLst/>
              <a:rect l="l" t="t" r="r" b="b"/>
              <a:pathLst>
                <a:path w="7781925" h="4964430">
                  <a:moveTo>
                    <a:pt x="2136775" y="0"/>
                  </a:moveTo>
                  <a:lnTo>
                    <a:pt x="2136775" y="4963985"/>
                  </a:lnTo>
                </a:path>
                <a:path w="7781925" h="4964430">
                  <a:moveTo>
                    <a:pt x="5391150" y="0"/>
                  </a:moveTo>
                  <a:lnTo>
                    <a:pt x="5391150" y="4963985"/>
                  </a:lnTo>
                </a:path>
                <a:path w="7781925" h="4964430">
                  <a:moveTo>
                    <a:pt x="0" y="908050"/>
                  </a:moveTo>
                  <a:lnTo>
                    <a:pt x="7781925" y="9080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8699" y="1758949"/>
              <a:ext cx="7781925" cy="4964430"/>
            </a:xfrm>
            <a:custGeom>
              <a:avLst/>
              <a:gdLst/>
              <a:ahLst/>
              <a:cxnLst/>
              <a:rect l="l" t="t" r="r" b="b"/>
              <a:pathLst>
                <a:path w="7781925" h="4964430">
                  <a:moveTo>
                    <a:pt x="14287" y="0"/>
                  </a:moveTo>
                  <a:lnTo>
                    <a:pt x="14287" y="4963985"/>
                  </a:lnTo>
                </a:path>
                <a:path w="7781925" h="4964430">
                  <a:moveTo>
                    <a:pt x="7767701" y="0"/>
                  </a:moveTo>
                  <a:lnTo>
                    <a:pt x="7767701" y="4963985"/>
                  </a:lnTo>
                </a:path>
                <a:path w="7781925" h="4964430">
                  <a:moveTo>
                    <a:pt x="0" y="14350"/>
                  </a:moveTo>
                  <a:lnTo>
                    <a:pt x="7781925" y="14350"/>
                  </a:lnTo>
                </a:path>
                <a:path w="7781925" h="4964430">
                  <a:moveTo>
                    <a:pt x="0" y="4949698"/>
                  </a:moveTo>
                  <a:lnTo>
                    <a:pt x="7781925" y="4949698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84503" y="1720595"/>
              <a:ext cx="2263140" cy="679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62303" y="1805178"/>
            <a:ext cx="1884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Formulation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083051" y="1720595"/>
            <a:ext cx="5262880" cy="1045844"/>
            <a:chOff x="3083051" y="1720595"/>
            <a:chExt cx="5262880" cy="1045844"/>
          </a:xfrm>
        </p:grpSpPr>
        <p:sp>
          <p:nvSpPr>
            <p:cNvPr id="9" name="object 9"/>
            <p:cNvSpPr/>
            <p:nvPr/>
          </p:nvSpPr>
          <p:spPr>
            <a:xfrm>
              <a:off x="3485387" y="1720595"/>
              <a:ext cx="2731008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83051" y="2086355"/>
              <a:ext cx="3444240" cy="679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96099" y="1720595"/>
              <a:ext cx="1449324" cy="6797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260597" y="1805178"/>
            <a:ext cx="48844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1955">
              <a:lnSpc>
                <a:spcPct val="100000"/>
              </a:lnSpc>
              <a:spcBef>
                <a:spcPts val="100"/>
              </a:spcBef>
              <a:tabLst>
                <a:tab pos="3826510" algn="l"/>
              </a:tabLst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ly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physi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al	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Ef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ects 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instability</a:t>
            </a:r>
            <a:r>
              <a:rPr sz="24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problems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944880" y="2613660"/>
            <a:ext cx="2376170" cy="1777364"/>
            <a:chOff x="944880" y="2613660"/>
            <a:chExt cx="2376170" cy="1777364"/>
          </a:xfrm>
        </p:grpSpPr>
        <p:sp>
          <p:nvSpPr>
            <p:cNvPr id="14" name="object 14"/>
            <p:cNvSpPr/>
            <p:nvPr/>
          </p:nvSpPr>
          <p:spPr>
            <a:xfrm>
              <a:off x="944880" y="2613660"/>
              <a:ext cx="2039112" cy="6797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44880" y="2979420"/>
              <a:ext cx="1999488" cy="679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4880" y="3345180"/>
              <a:ext cx="999744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4880" y="3710940"/>
              <a:ext cx="2375916" cy="67970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21765" y="2699130"/>
            <a:ext cx="190373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Semisolids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(Ointments  and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po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es)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066288" y="2613660"/>
            <a:ext cx="2372995" cy="1557655"/>
            <a:chOff x="3066288" y="2613660"/>
            <a:chExt cx="2372995" cy="1557655"/>
          </a:xfrm>
        </p:grpSpPr>
        <p:sp>
          <p:nvSpPr>
            <p:cNvPr id="20" name="object 20"/>
            <p:cNvSpPr/>
            <p:nvPr/>
          </p:nvSpPr>
          <p:spPr>
            <a:xfrm>
              <a:off x="3066288" y="2613660"/>
              <a:ext cx="2351532" cy="67970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66288" y="3052572"/>
              <a:ext cx="2346960" cy="67970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66288" y="3491484"/>
              <a:ext cx="2372867" cy="67970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244723" y="2625979"/>
            <a:ext cx="1991360" cy="1342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1. Changes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in:</a:t>
            </a:r>
            <a:endParaRPr sz="2400">
              <a:latin typeface="Tahoma"/>
              <a:cs typeface="Tahoma"/>
            </a:endParaRPr>
          </a:p>
          <a:p>
            <a:pPr marL="385445" indent="-373380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38608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Particle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size</a:t>
            </a:r>
            <a:endParaRPr sz="2400">
              <a:latin typeface="Tahoma"/>
              <a:cs typeface="Tahoma"/>
            </a:endParaRPr>
          </a:p>
          <a:p>
            <a:pPr marL="394335" indent="-381635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3943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Consistency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066288" y="4369308"/>
            <a:ext cx="2127885" cy="1045844"/>
            <a:chOff x="3066288" y="4369308"/>
            <a:chExt cx="2127885" cy="1045844"/>
          </a:xfrm>
        </p:grpSpPr>
        <p:sp>
          <p:nvSpPr>
            <p:cNvPr id="25" name="object 25"/>
            <p:cNvSpPr/>
            <p:nvPr/>
          </p:nvSpPr>
          <p:spPr>
            <a:xfrm>
              <a:off x="3066288" y="4369308"/>
              <a:ext cx="2127504" cy="67970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66288" y="4735068"/>
              <a:ext cx="2008632" cy="67970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244723" y="4455032"/>
            <a:ext cx="16522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2. Caking</a:t>
            </a:r>
            <a:r>
              <a:rPr sz="24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coalescence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66288" y="5612891"/>
            <a:ext cx="1909572" cy="6797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244723" y="5698947"/>
            <a:ext cx="15290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3.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Bleeding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321552" y="2613660"/>
            <a:ext cx="2437130" cy="1411605"/>
            <a:chOff x="6321552" y="2613660"/>
            <a:chExt cx="2437130" cy="1411605"/>
          </a:xfrm>
        </p:grpSpPr>
        <p:sp>
          <p:nvSpPr>
            <p:cNvPr id="31" name="object 31"/>
            <p:cNvSpPr/>
            <p:nvPr/>
          </p:nvSpPr>
          <p:spPr>
            <a:xfrm>
              <a:off x="6321552" y="2613660"/>
              <a:ext cx="571500" cy="67970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87668" y="2613660"/>
              <a:ext cx="516636" cy="67970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98920" y="2613660"/>
              <a:ext cx="2159507" cy="679703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321552" y="2979420"/>
              <a:ext cx="1510283" cy="679703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321552" y="3345180"/>
              <a:ext cx="1764792" cy="67970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6499605" y="2699130"/>
            <a:ext cx="196468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1-Loss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drug  content  uniformity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321552" y="4223003"/>
            <a:ext cx="1739264" cy="1045844"/>
            <a:chOff x="6321552" y="4223003"/>
            <a:chExt cx="1739264" cy="1045844"/>
          </a:xfrm>
        </p:grpSpPr>
        <p:sp>
          <p:nvSpPr>
            <p:cNvPr id="38" name="object 38"/>
            <p:cNvSpPr/>
            <p:nvPr/>
          </p:nvSpPr>
          <p:spPr>
            <a:xfrm>
              <a:off x="6321552" y="4223003"/>
              <a:ext cx="571500" cy="67970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487668" y="4223003"/>
              <a:ext cx="516636" cy="67970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694932" y="4223003"/>
              <a:ext cx="1365503" cy="679704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321552" y="4588763"/>
              <a:ext cx="1691640" cy="679704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6499605" y="4308729"/>
            <a:ext cx="12649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2-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loss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elegance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321552" y="5466588"/>
            <a:ext cx="2167255" cy="1391920"/>
            <a:chOff x="6321552" y="5466588"/>
            <a:chExt cx="2167255" cy="1391920"/>
          </a:xfrm>
        </p:grpSpPr>
        <p:sp>
          <p:nvSpPr>
            <p:cNvPr id="44" name="object 44"/>
            <p:cNvSpPr/>
            <p:nvPr/>
          </p:nvSpPr>
          <p:spPr>
            <a:xfrm>
              <a:off x="6321552" y="5466588"/>
              <a:ext cx="571500" cy="679704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487668" y="5466588"/>
              <a:ext cx="516636" cy="67970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598920" y="5466588"/>
              <a:ext cx="1805939" cy="679704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321552" y="5832348"/>
              <a:ext cx="2167128" cy="67970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321552" y="6198106"/>
              <a:ext cx="1118616" cy="659892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6499605" y="5552643"/>
            <a:ext cx="169163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3-change in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drug</a:t>
            </a:r>
            <a:r>
              <a:rPr sz="24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release  rate.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0" y="152400"/>
            <a:ext cx="2667000" cy="76504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000" y="152400"/>
            <a:ext cx="1295400" cy="9906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1916" y="461899"/>
            <a:ext cx="5897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CHEMICAL</a:t>
            </a:r>
            <a:r>
              <a:rPr spc="-55" dirty="0"/>
              <a:t> </a:t>
            </a:r>
            <a:r>
              <a:rPr spc="-45" dirty="0"/>
              <a:t>DEGRADATION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13970">
              <a:lnSpc>
                <a:spcPct val="150000"/>
              </a:lnSpc>
              <a:spcBef>
                <a:spcPts val="100"/>
              </a:spcBef>
            </a:pPr>
            <a:r>
              <a:rPr sz="3800" dirty="0"/>
              <a:t>It </a:t>
            </a:r>
            <a:r>
              <a:rPr sz="3800" spc="5" dirty="0"/>
              <a:t>is </a:t>
            </a:r>
            <a:r>
              <a:rPr sz="3800" dirty="0"/>
              <a:t>the </a:t>
            </a:r>
            <a:r>
              <a:rPr sz="3800" spc="-10" dirty="0"/>
              <a:t>separation </a:t>
            </a:r>
            <a:r>
              <a:rPr sz="3800" spc="-5" dirty="0"/>
              <a:t>of chemical  compound </a:t>
            </a:r>
            <a:r>
              <a:rPr sz="3800" spc="-15" dirty="0"/>
              <a:t>into </a:t>
            </a:r>
            <a:r>
              <a:rPr sz="3800" spc="-5" dirty="0"/>
              <a:t>elements or simpler  compounds. </a:t>
            </a:r>
            <a:r>
              <a:rPr sz="3800" spc="-10" dirty="0"/>
              <a:t>Change </a:t>
            </a:r>
            <a:r>
              <a:rPr sz="3800" dirty="0"/>
              <a:t>in the </a:t>
            </a:r>
            <a:r>
              <a:rPr sz="3800" spc="-5" dirty="0"/>
              <a:t>chemical  </a:t>
            </a:r>
            <a:r>
              <a:rPr sz="3800" spc="-10" dirty="0"/>
              <a:t>nature </a:t>
            </a:r>
            <a:r>
              <a:rPr sz="3800" spc="-5" dirty="0"/>
              <a:t>of </a:t>
            </a:r>
            <a:r>
              <a:rPr sz="3800" dirty="0"/>
              <a:t>the drug is </a:t>
            </a:r>
            <a:r>
              <a:rPr sz="3800" spc="-5" dirty="0"/>
              <a:t>called </a:t>
            </a:r>
            <a:r>
              <a:rPr sz="3800" dirty="0"/>
              <a:t>as </a:t>
            </a:r>
            <a:r>
              <a:rPr sz="3800" spc="-5" dirty="0"/>
              <a:t>chemical  </a:t>
            </a:r>
            <a:r>
              <a:rPr sz="3800" spc="-10" dirty="0"/>
              <a:t>degradation.</a:t>
            </a:r>
            <a:endParaRPr sz="3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706" y="496950"/>
            <a:ext cx="7390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TYPES </a:t>
            </a:r>
            <a:r>
              <a:rPr sz="4000" spc="-5" dirty="0"/>
              <a:t>OF CHEMICAL</a:t>
            </a:r>
            <a:r>
              <a:rPr sz="4000" spc="-15" dirty="0"/>
              <a:t> </a:t>
            </a:r>
            <a:r>
              <a:rPr sz="4000" spc="-45" dirty="0"/>
              <a:t>DEGRADATION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41262"/>
            <a:ext cx="6191250" cy="4251960"/>
          </a:xfrm>
          <a:prstGeom prst="rect">
            <a:avLst/>
          </a:prstGeom>
        </p:spPr>
        <p:txBody>
          <a:bodyPr vert="horz" wrap="square" lIns="0" tIns="21462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8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300" spc="-30" dirty="0">
                <a:solidFill>
                  <a:srgbClr val="FFFFFF"/>
                </a:solidFill>
                <a:latin typeface="Carlito"/>
                <a:cs typeface="Carlito"/>
              </a:rPr>
              <a:t>Types </a:t>
            </a: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of chemical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degradation</a:t>
            </a:r>
            <a:r>
              <a:rPr sz="33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are</a:t>
            </a:r>
            <a:endParaRPr sz="3300">
              <a:latin typeface="Carlito"/>
              <a:cs typeface="Carlito"/>
            </a:endParaRPr>
          </a:p>
          <a:p>
            <a:pPr marL="770890" lvl="1" indent="-415925">
              <a:lnSpc>
                <a:spcPct val="100000"/>
              </a:lnSpc>
              <a:spcBef>
                <a:spcPts val="1585"/>
              </a:spcBef>
              <a:buAutoNum type="arabicPeriod"/>
              <a:tabLst>
                <a:tab pos="771525" algn="l"/>
              </a:tabLst>
            </a:pPr>
            <a:r>
              <a:rPr sz="3300" spc="-20" dirty="0">
                <a:solidFill>
                  <a:srgbClr val="FFFFFF"/>
                </a:solidFill>
                <a:latin typeface="Carlito"/>
                <a:cs typeface="Carlito"/>
              </a:rPr>
              <a:t>Hydrolysis</a:t>
            </a:r>
            <a:endParaRPr sz="3300">
              <a:latin typeface="Carlito"/>
              <a:cs typeface="Carlito"/>
            </a:endParaRPr>
          </a:p>
          <a:p>
            <a:pPr marL="770890" lvl="1" indent="-415925">
              <a:lnSpc>
                <a:spcPct val="100000"/>
              </a:lnSpc>
              <a:spcBef>
                <a:spcPts val="1585"/>
              </a:spcBef>
              <a:buAutoNum type="arabicPeriod"/>
              <a:tabLst>
                <a:tab pos="771525" algn="l"/>
              </a:tabLst>
            </a:pP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Oxidation</a:t>
            </a:r>
            <a:endParaRPr sz="3300">
              <a:latin typeface="Carlito"/>
              <a:cs typeface="Carlito"/>
            </a:endParaRPr>
          </a:p>
          <a:p>
            <a:pPr marL="770890" lvl="1" indent="-415925">
              <a:lnSpc>
                <a:spcPct val="100000"/>
              </a:lnSpc>
              <a:spcBef>
                <a:spcPts val="1585"/>
              </a:spcBef>
              <a:buAutoNum type="arabicPeriod"/>
              <a:tabLst>
                <a:tab pos="771525" algn="l"/>
              </a:tabLst>
            </a:pP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Decarboxylation</a:t>
            </a:r>
            <a:endParaRPr sz="3300">
              <a:latin typeface="Carlito"/>
              <a:cs typeface="Carlito"/>
            </a:endParaRPr>
          </a:p>
          <a:p>
            <a:pPr marL="770890" lvl="1" indent="-415925">
              <a:lnSpc>
                <a:spcPct val="100000"/>
              </a:lnSpc>
              <a:spcBef>
                <a:spcPts val="1585"/>
              </a:spcBef>
              <a:buAutoNum type="arabicPeriod"/>
              <a:tabLst>
                <a:tab pos="771525" algn="l"/>
              </a:tabLst>
            </a:pP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Isomerization</a:t>
            </a:r>
            <a:endParaRPr sz="3300">
              <a:latin typeface="Carlito"/>
              <a:cs typeface="Carlito"/>
            </a:endParaRPr>
          </a:p>
          <a:p>
            <a:pPr marL="770890" lvl="1" indent="-415925">
              <a:lnSpc>
                <a:spcPct val="100000"/>
              </a:lnSpc>
              <a:spcBef>
                <a:spcPts val="1585"/>
              </a:spcBef>
              <a:buAutoNum type="arabicPeriod"/>
              <a:tabLst>
                <a:tab pos="771525" algn="l"/>
              </a:tabLst>
            </a:pP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Polymerization</a:t>
            </a:r>
            <a:endParaRPr sz="33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0200" y="3429000"/>
            <a:ext cx="34290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425" y="461899"/>
            <a:ext cx="77724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PHARMACEUTICAL</a:t>
            </a:r>
            <a:r>
              <a:rPr spc="5" dirty="0"/>
              <a:t> </a:t>
            </a:r>
            <a:r>
              <a:rPr spc="-45" dirty="0"/>
              <a:t>DEGRADATION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09800"/>
            <a:ext cx="7930515" cy="42877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5600" marR="5080" indent="-342900">
              <a:spcBef>
                <a:spcPts val="75"/>
              </a:spcBef>
              <a:buFont typeface="Arial"/>
              <a:buChar char="•"/>
              <a:tabLst>
                <a:tab pos="355600" algn="l"/>
              </a:tabLst>
            </a:pPr>
            <a:r>
              <a:rPr sz="3900" spc="-5" dirty="0">
                <a:solidFill>
                  <a:srgbClr val="FFFFFF"/>
                </a:solidFill>
                <a:latin typeface="Carlito"/>
                <a:cs typeface="Carlito"/>
              </a:rPr>
              <a:t>The incapacity or incapability of </a:t>
            </a:r>
            <a:r>
              <a:rPr sz="3900" dirty="0">
                <a:solidFill>
                  <a:srgbClr val="FFFFFF"/>
                </a:solidFill>
                <a:latin typeface="Carlito"/>
                <a:cs typeface="Carlito"/>
              </a:rPr>
              <a:t>a  particular </a:t>
            </a:r>
            <a:r>
              <a:rPr sz="3900" spc="-15" dirty="0">
                <a:solidFill>
                  <a:srgbClr val="FFFFFF"/>
                </a:solidFill>
                <a:latin typeface="Carlito"/>
                <a:cs typeface="Carlito"/>
              </a:rPr>
              <a:t>formulation </a:t>
            </a:r>
            <a:r>
              <a:rPr sz="3900" dirty="0">
                <a:solidFill>
                  <a:srgbClr val="FFFFFF"/>
                </a:solidFill>
                <a:latin typeface="Carlito"/>
                <a:cs typeface="Carlito"/>
              </a:rPr>
              <a:t>in a </a:t>
            </a:r>
            <a:r>
              <a:rPr sz="3900" spc="-5" dirty="0">
                <a:solidFill>
                  <a:srgbClr val="FFFFFF"/>
                </a:solidFill>
                <a:latin typeface="Carlito"/>
                <a:cs typeface="Carlito"/>
              </a:rPr>
              <a:t>specific  </a:t>
            </a:r>
            <a:r>
              <a:rPr sz="3900" spc="-15" dirty="0">
                <a:solidFill>
                  <a:srgbClr val="FFFFFF"/>
                </a:solidFill>
                <a:latin typeface="Carlito"/>
                <a:cs typeface="Carlito"/>
              </a:rPr>
              <a:t>container </a:t>
            </a:r>
            <a:r>
              <a:rPr sz="39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900" spc="-10" dirty="0">
                <a:solidFill>
                  <a:srgbClr val="FFFFFF"/>
                </a:solidFill>
                <a:latin typeface="Carlito"/>
                <a:cs typeface="Carlito"/>
              </a:rPr>
              <a:t>remain </a:t>
            </a:r>
            <a:r>
              <a:rPr sz="3900" dirty="0">
                <a:solidFill>
                  <a:srgbClr val="FFFFFF"/>
                </a:solidFill>
                <a:latin typeface="Carlito"/>
                <a:cs typeface="Carlito"/>
              </a:rPr>
              <a:t>within a  particular </a:t>
            </a:r>
            <a:r>
              <a:rPr sz="3900" spc="-5" dirty="0">
                <a:solidFill>
                  <a:srgbClr val="FFFFFF"/>
                </a:solidFill>
                <a:latin typeface="Carlito"/>
                <a:cs typeface="Carlito"/>
              </a:rPr>
              <a:t>chemical, </a:t>
            </a:r>
            <a:r>
              <a:rPr sz="3900" spc="-10" dirty="0">
                <a:solidFill>
                  <a:srgbClr val="FFFFFF"/>
                </a:solidFill>
                <a:latin typeface="Carlito"/>
                <a:cs typeface="Carlito"/>
              </a:rPr>
              <a:t>microbiological,  therapeutical, </a:t>
            </a:r>
            <a:r>
              <a:rPr sz="3900" spc="-20" dirty="0">
                <a:solidFill>
                  <a:srgbClr val="FFFFFF"/>
                </a:solidFill>
                <a:latin typeface="Carlito"/>
                <a:cs typeface="Carlito"/>
              </a:rPr>
              <a:t>physical </a:t>
            </a:r>
            <a:r>
              <a:rPr sz="3900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3900" spc="-20" dirty="0">
                <a:solidFill>
                  <a:srgbClr val="FFFFFF"/>
                </a:solidFill>
                <a:latin typeface="Carlito"/>
                <a:cs typeface="Carlito"/>
              </a:rPr>
              <a:t>toxicological  </a:t>
            </a:r>
            <a:r>
              <a:rPr sz="3900" spc="-10" dirty="0">
                <a:solidFill>
                  <a:srgbClr val="FFFFFF"/>
                </a:solidFill>
                <a:latin typeface="Carlito"/>
                <a:cs typeface="Carlito"/>
              </a:rPr>
              <a:t>specification</a:t>
            </a:r>
            <a:r>
              <a:rPr sz="4400" spc="-10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4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5922" y="286257"/>
            <a:ext cx="27711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0" dirty="0"/>
              <a:t>HYDROLYSIS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22934"/>
            <a:ext cx="7701280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Splitting by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65" dirty="0">
                <a:solidFill>
                  <a:srgbClr val="FFFFFF"/>
                </a:solidFill>
                <a:latin typeface="Carlito"/>
                <a:cs typeface="Carlito"/>
              </a:rPr>
              <a:t>water.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ct val="14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Drugs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with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functional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groups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such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esters, 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amides,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lactones or lactams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be susceptible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hydrolytic</a:t>
            </a:r>
            <a:r>
              <a:rPr sz="30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degradation.</a:t>
            </a:r>
            <a:endParaRPr sz="3000">
              <a:latin typeface="Carlito"/>
              <a:cs typeface="Carlito"/>
            </a:endParaRPr>
          </a:p>
          <a:p>
            <a:pPr marL="355600" marR="82550" indent="-342900">
              <a:lnSpc>
                <a:spcPct val="14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is probably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most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commonly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encountered 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mode of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degradation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because of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prevalence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such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groups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in medicinal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agents 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and the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ubiquitous nature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65" dirty="0">
                <a:solidFill>
                  <a:srgbClr val="FFFFFF"/>
                </a:solidFill>
                <a:latin typeface="Carlito"/>
                <a:cs typeface="Carlito"/>
              </a:rPr>
              <a:t>water.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726694"/>
            <a:ext cx="7371080" cy="2330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Example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ASPIRIN:</a:t>
            </a:r>
            <a:endParaRPr sz="3600">
              <a:latin typeface="Carlito"/>
              <a:cs typeface="Carlito"/>
            </a:endParaRPr>
          </a:p>
          <a:p>
            <a:pPr marL="355600" marR="5080" indent="69850">
              <a:lnSpc>
                <a:spcPct val="150100"/>
              </a:lnSpc>
              <a:spcBef>
                <a:spcPts val="860"/>
              </a:spcBef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Aspirin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degrade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salicylic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acid and 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acetic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acid giving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vinegar </a:t>
            </a:r>
            <a:r>
              <a:rPr sz="3600" spc="-35" dirty="0">
                <a:solidFill>
                  <a:srgbClr val="FFFFFF"/>
                </a:solidFill>
                <a:latin typeface="Carlito"/>
                <a:cs typeface="Carlito"/>
              </a:rPr>
              <a:t>like</a:t>
            </a:r>
            <a:r>
              <a:rPr sz="36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65" dirty="0">
                <a:solidFill>
                  <a:srgbClr val="FFFFFF"/>
                </a:solidFill>
                <a:latin typeface="Carlito"/>
                <a:cs typeface="Carlito"/>
              </a:rPr>
              <a:t>odour.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192150"/>
            <a:ext cx="3454273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65" dirty="0"/>
              <a:t>OXIDATION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832993"/>
            <a:ext cx="7782559" cy="589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Removal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an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electropositive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atom, 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radical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electron,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the addition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an 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electronegative 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atom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36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radical.</a:t>
            </a:r>
            <a:endParaRPr sz="36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025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spc="-20" dirty="0">
                <a:solidFill>
                  <a:srgbClr val="FFFFFF"/>
                </a:solidFill>
                <a:latin typeface="Carlito"/>
                <a:cs typeface="Carlito"/>
              </a:rPr>
              <a:t>Types:</a:t>
            </a:r>
            <a:endParaRPr sz="36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2160"/>
              </a:spcBef>
            </a:pP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Oxidation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has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two</a:t>
            </a:r>
            <a:r>
              <a:rPr sz="36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types</a:t>
            </a:r>
            <a:endParaRPr sz="3600">
              <a:latin typeface="Carlito"/>
              <a:cs typeface="Carlito"/>
            </a:endParaRPr>
          </a:p>
          <a:p>
            <a:pPr marL="574675" lvl="1" indent="-219710">
              <a:lnSpc>
                <a:spcPct val="100000"/>
              </a:lnSpc>
              <a:spcBef>
                <a:spcPts val="2165"/>
              </a:spcBef>
              <a:buChar char="·"/>
              <a:tabLst>
                <a:tab pos="575310" algn="l"/>
              </a:tabLst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Auto-oxidation</a:t>
            </a:r>
            <a:endParaRPr sz="3600">
              <a:latin typeface="Carlito"/>
              <a:cs typeface="Carlito"/>
            </a:endParaRPr>
          </a:p>
          <a:p>
            <a:pPr marL="574675" lvl="1" indent="-219710">
              <a:lnSpc>
                <a:spcPct val="100000"/>
              </a:lnSpc>
              <a:spcBef>
                <a:spcPts val="2160"/>
              </a:spcBef>
              <a:buChar char="·"/>
              <a:tabLst>
                <a:tab pos="575310" algn="l"/>
              </a:tabLst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Photo-oxidation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533399"/>
            <a:ext cx="474395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smtClean="0"/>
              <a:t>AUTO</a:t>
            </a:r>
            <a:r>
              <a:rPr lang="en-US" spc="-50" dirty="0" smtClean="0"/>
              <a:t>-</a:t>
            </a:r>
            <a:r>
              <a:rPr spc="-65" smtClean="0"/>
              <a:t>OXIDATION</a:t>
            </a:r>
            <a:endParaRPr spc="-6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137160">
              <a:lnSpc>
                <a:spcPct val="130100"/>
              </a:lnSpc>
              <a:spcBef>
                <a:spcPts val="100"/>
              </a:spcBef>
            </a:pPr>
            <a:r>
              <a:rPr sz="3600" spc="-10" dirty="0"/>
              <a:t>Oxidation </a:t>
            </a:r>
            <a:r>
              <a:rPr sz="3600" spc="-5" dirty="0"/>
              <a:t>in </a:t>
            </a:r>
            <a:r>
              <a:rPr sz="3600" dirty="0"/>
              <a:t>which the </a:t>
            </a:r>
            <a:r>
              <a:rPr sz="3600" spc="-25" dirty="0"/>
              <a:t>oxygen </a:t>
            </a:r>
            <a:r>
              <a:rPr sz="3600" spc="-15" dirty="0"/>
              <a:t>present </a:t>
            </a:r>
            <a:r>
              <a:rPr sz="3600" dirty="0"/>
              <a:t>in  the air is</a:t>
            </a:r>
            <a:r>
              <a:rPr sz="3600" spc="-15" dirty="0"/>
              <a:t> involved.</a:t>
            </a:r>
            <a:endParaRPr sz="3600"/>
          </a:p>
          <a:p>
            <a:pPr marL="355600" marR="165100">
              <a:lnSpc>
                <a:spcPct val="130000"/>
              </a:lnSpc>
            </a:pPr>
            <a:r>
              <a:rPr sz="3600" spc="-5" dirty="0"/>
              <a:t>This </a:t>
            </a:r>
            <a:r>
              <a:rPr sz="3600" spc="-10" dirty="0"/>
              <a:t>process proceeds </a:t>
            </a:r>
            <a:r>
              <a:rPr sz="3600" spc="-5" dirty="0"/>
              <a:t>slowly </a:t>
            </a:r>
            <a:r>
              <a:rPr sz="3600" dirty="0"/>
              <a:t>under</a:t>
            </a:r>
            <a:r>
              <a:rPr sz="3600" spc="-85" dirty="0"/>
              <a:t> </a:t>
            </a:r>
            <a:r>
              <a:rPr sz="3600" dirty="0"/>
              <a:t>the  </a:t>
            </a:r>
            <a:r>
              <a:rPr sz="3600" spc="-5" dirty="0"/>
              <a:t>influence of atmospheric</a:t>
            </a:r>
            <a:r>
              <a:rPr sz="3600" spc="-15" dirty="0"/>
              <a:t> </a:t>
            </a:r>
            <a:r>
              <a:rPr sz="3600" spc="-30" dirty="0"/>
              <a:t>oxygen</a:t>
            </a:r>
            <a:endParaRPr sz="3600"/>
          </a:p>
          <a:p>
            <a:pPr marL="355600" marR="365760">
              <a:lnSpc>
                <a:spcPts val="5620"/>
              </a:lnSpc>
              <a:spcBef>
                <a:spcPts val="400"/>
              </a:spcBef>
            </a:pPr>
            <a:r>
              <a:rPr sz="3600" spc="5" dirty="0"/>
              <a:t>e.g. </a:t>
            </a:r>
            <a:r>
              <a:rPr sz="3600" spc="-5" dirty="0"/>
              <a:t>Oil, </a:t>
            </a:r>
            <a:r>
              <a:rPr sz="3600" spc="-30" dirty="0"/>
              <a:t>fats </a:t>
            </a:r>
            <a:r>
              <a:rPr sz="3600" dirty="0"/>
              <a:t>&amp; </a:t>
            </a:r>
            <a:r>
              <a:rPr sz="3600" spc="-20" dirty="0"/>
              <a:t>unsaturated </a:t>
            </a:r>
            <a:r>
              <a:rPr sz="3600" spc="-5" dirty="0"/>
              <a:t>compound  </a:t>
            </a:r>
            <a:r>
              <a:rPr sz="3600" spc="-10" dirty="0"/>
              <a:t>can undergo auto-</a:t>
            </a:r>
            <a:r>
              <a:rPr sz="3600" spc="-40" dirty="0"/>
              <a:t> </a:t>
            </a:r>
            <a:r>
              <a:rPr sz="3600" spc="-15" dirty="0"/>
              <a:t>oxidation</a:t>
            </a:r>
            <a:endParaRPr sz="3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1" y="461899"/>
            <a:ext cx="566496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smtClean="0"/>
              <a:t>PHOTO</a:t>
            </a:r>
            <a:r>
              <a:rPr lang="en-US" spc="-85" dirty="0" smtClean="0"/>
              <a:t>-</a:t>
            </a:r>
            <a:r>
              <a:rPr spc="-65" smtClean="0"/>
              <a:t>OXIDATION</a:t>
            </a:r>
            <a:endParaRPr spc="-65" dirty="0"/>
          </a:p>
        </p:txBody>
      </p:sp>
      <p:sp>
        <p:nvSpPr>
          <p:cNvPr id="3" name="object 3"/>
          <p:cNvSpPr txBox="1"/>
          <p:nvPr/>
        </p:nvSpPr>
        <p:spPr>
          <a:xfrm>
            <a:off x="741680" y="1545871"/>
            <a:ext cx="7696200" cy="4306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9860" marR="5080" indent="-137160">
              <a:lnSpc>
                <a:spcPct val="130000"/>
              </a:lnSpc>
              <a:spcBef>
                <a:spcPts val="105"/>
              </a:spcBef>
            </a:pP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Oxidation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removal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electron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involved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with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out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presence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of  O2.</a:t>
            </a:r>
            <a:endParaRPr sz="3600">
              <a:latin typeface="Carlito"/>
              <a:cs typeface="Carlito"/>
            </a:endParaRPr>
          </a:p>
          <a:p>
            <a:pPr marL="149860">
              <a:lnSpc>
                <a:spcPct val="100000"/>
              </a:lnSpc>
              <a:spcBef>
                <a:spcPts val="1295"/>
              </a:spcBef>
            </a:pP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This type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is less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frequently</a:t>
            </a:r>
            <a:r>
              <a:rPr sz="36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encountered</a:t>
            </a:r>
            <a:endParaRPr sz="3600">
              <a:latin typeface="Carlito"/>
              <a:cs typeface="Carlito"/>
            </a:endParaRPr>
          </a:p>
          <a:p>
            <a:pPr marL="149860" marR="266700">
              <a:lnSpc>
                <a:spcPts val="5620"/>
              </a:lnSpc>
              <a:spcBef>
                <a:spcPts val="400"/>
              </a:spcBef>
            </a:pPr>
            <a:r>
              <a:rPr sz="3600" spc="5" dirty="0">
                <a:solidFill>
                  <a:srgbClr val="FFFFFF"/>
                </a:solidFill>
                <a:latin typeface="Carlito"/>
                <a:cs typeface="Carlito"/>
              </a:rPr>
              <a:t>e.g.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occurs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adrenaline, riboflavin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&amp; 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ascorbic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acid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 etc.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461899"/>
            <a:ext cx="564883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DECARBOXYLATION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262255">
              <a:lnSpc>
                <a:spcPct val="150000"/>
              </a:lnSpc>
              <a:spcBef>
                <a:spcPts val="105"/>
              </a:spcBef>
            </a:pPr>
            <a:r>
              <a:rPr spc="-5" dirty="0"/>
              <a:t>Elimination of </a:t>
            </a:r>
            <a:r>
              <a:rPr spc="-10" dirty="0"/>
              <a:t>CO2 </a:t>
            </a:r>
            <a:r>
              <a:rPr spc="-15" dirty="0"/>
              <a:t>from </a:t>
            </a:r>
            <a:r>
              <a:rPr dirty="0"/>
              <a:t>a </a:t>
            </a:r>
            <a:r>
              <a:rPr spc="-10" dirty="0"/>
              <a:t>compound.Drug  substances </a:t>
            </a:r>
            <a:r>
              <a:rPr spc="-15" dirty="0"/>
              <a:t>having </a:t>
            </a:r>
            <a:r>
              <a:rPr dirty="0"/>
              <a:t>a </a:t>
            </a:r>
            <a:r>
              <a:rPr spc="-10" dirty="0"/>
              <a:t>carboxylic </a:t>
            </a:r>
            <a:r>
              <a:rPr dirty="0"/>
              <a:t>acid </a:t>
            </a:r>
            <a:r>
              <a:rPr spc="-15" dirty="0"/>
              <a:t>group are  </a:t>
            </a:r>
            <a:r>
              <a:rPr spc="-5" dirty="0"/>
              <a:t>sometimes susceptible </a:t>
            </a:r>
            <a:r>
              <a:rPr spc="-20" dirty="0"/>
              <a:t>to</a:t>
            </a:r>
            <a:r>
              <a:rPr spc="-10" dirty="0"/>
              <a:t> decarboxylation,</a:t>
            </a:r>
          </a:p>
          <a:p>
            <a:pPr marL="355600" indent="-342900">
              <a:lnSpc>
                <a:spcPct val="100000"/>
              </a:lnSpc>
              <a:spcBef>
                <a:spcPts val="2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4-Aminosalicylic </a:t>
            </a:r>
            <a:r>
              <a:rPr dirty="0"/>
              <a:t>acid is a </a:t>
            </a:r>
            <a:r>
              <a:rPr spc="-10" dirty="0"/>
              <a:t>good</a:t>
            </a:r>
            <a:r>
              <a:rPr spc="35" dirty="0"/>
              <a:t> </a:t>
            </a:r>
            <a:r>
              <a:rPr spc="-15" dirty="0"/>
              <a:t>example.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283210"/>
            <a:ext cx="4716907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ISOMERIZATION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18236" y="932005"/>
            <a:ext cx="7887334" cy="4754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0" marR="772795" indent="-228600">
              <a:lnSpc>
                <a:spcPct val="150000"/>
              </a:lnSpc>
              <a:spcBef>
                <a:spcPts val="95"/>
              </a:spcBef>
            </a:pP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It is the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process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one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molecule is 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transformed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another molecule which</a:t>
            </a:r>
            <a:r>
              <a:rPr sz="29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has 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exactly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same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atoms,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but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atoms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are 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rearranged </a:t>
            </a:r>
            <a:r>
              <a:rPr sz="2900" spc="5" dirty="0">
                <a:solidFill>
                  <a:srgbClr val="FFFFFF"/>
                </a:solidFill>
                <a:latin typeface="Carlito"/>
                <a:cs typeface="Carlito"/>
              </a:rPr>
              <a:t>e.g. </a:t>
            </a:r>
            <a:r>
              <a:rPr sz="2900" spc="-120" dirty="0">
                <a:solidFill>
                  <a:srgbClr val="FFFFFF"/>
                </a:solidFill>
                <a:latin typeface="Carlito"/>
                <a:cs typeface="Carlito"/>
              </a:rPr>
              <a:t>A-B-</a:t>
            </a:r>
            <a:r>
              <a:rPr sz="2900" spc="-120" dirty="0">
                <a:solidFill>
                  <a:srgbClr val="FFFFFF"/>
                </a:solidFill>
                <a:latin typeface="Arial"/>
                <a:cs typeface="Arial"/>
              </a:rPr>
              <a:t>C </a:t>
            </a:r>
            <a:r>
              <a:rPr sz="2900" spc="-270" dirty="0">
                <a:solidFill>
                  <a:srgbClr val="FFFFFF"/>
                </a:solidFill>
                <a:latin typeface="Arial"/>
                <a:cs typeface="Arial"/>
              </a:rPr>
              <a:t>→</a:t>
            </a:r>
            <a:r>
              <a:rPr sz="29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900" spc="-70" dirty="0">
                <a:solidFill>
                  <a:srgbClr val="FFFFFF"/>
                </a:solidFill>
                <a:latin typeface="Carlito"/>
                <a:cs typeface="Carlito"/>
              </a:rPr>
              <a:t>-A-C</a:t>
            </a:r>
            <a:endParaRPr sz="2900">
              <a:latin typeface="Carlito"/>
              <a:cs typeface="Carlito"/>
            </a:endParaRPr>
          </a:p>
          <a:p>
            <a:pPr marL="273050" marR="5080" indent="-260985">
              <a:lnSpc>
                <a:spcPct val="150000"/>
              </a:lnSpc>
              <a:spcBef>
                <a:spcPts val="695"/>
              </a:spcBef>
            </a:pP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Conversion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an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active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 less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active or 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inactive isomer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having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same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structural formula</a:t>
            </a:r>
            <a:r>
              <a:rPr sz="2900" spc="-1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but  </a:t>
            </a:r>
            <a:r>
              <a:rPr sz="2900" spc="-20" dirty="0">
                <a:solidFill>
                  <a:srgbClr val="FFFFFF"/>
                </a:solidFill>
                <a:latin typeface="Carlito"/>
                <a:cs typeface="Carlito"/>
              </a:rPr>
              <a:t>different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stereochemical</a:t>
            </a:r>
            <a:r>
              <a:rPr sz="29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configuration</a:t>
            </a:r>
            <a:endParaRPr sz="29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58216"/>
            <a:ext cx="7399020" cy="555117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25" dirty="0">
                <a:solidFill>
                  <a:srgbClr val="FFFFFF"/>
                </a:solidFill>
                <a:latin typeface="Carlito"/>
                <a:cs typeface="Carlito"/>
              </a:rPr>
              <a:t>Types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50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Isomerization:</a:t>
            </a:r>
            <a:endParaRPr sz="2500">
              <a:latin typeface="Carlito"/>
              <a:cs typeface="Carlito"/>
            </a:endParaRPr>
          </a:p>
          <a:p>
            <a:pPr marL="685165" lvl="1" indent="-330200">
              <a:lnSpc>
                <a:spcPct val="100000"/>
              </a:lnSpc>
              <a:spcBef>
                <a:spcPts val="1500"/>
              </a:spcBef>
              <a:buAutoNum type="arabicParenR"/>
              <a:tabLst>
                <a:tab pos="685800" algn="l"/>
              </a:tabLst>
            </a:pP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Optical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Isomerization</a:t>
            </a:r>
            <a:endParaRPr sz="2500">
              <a:latin typeface="Carlito"/>
              <a:cs typeface="Carlito"/>
            </a:endParaRPr>
          </a:p>
          <a:p>
            <a:pPr marL="685165" lvl="1" indent="-330200">
              <a:lnSpc>
                <a:spcPct val="100000"/>
              </a:lnSpc>
              <a:spcBef>
                <a:spcPts val="1500"/>
              </a:spcBef>
              <a:buAutoNum type="arabicParenR"/>
              <a:tabLst>
                <a:tab pos="685800" algn="l"/>
              </a:tabLst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Geometrical</a:t>
            </a:r>
            <a:r>
              <a:rPr sz="25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Isomerization</a:t>
            </a:r>
            <a:endParaRPr sz="2500">
              <a:latin typeface="Carlito"/>
              <a:cs typeface="Carlito"/>
            </a:endParaRPr>
          </a:p>
          <a:p>
            <a:pPr marL="155575">
              <a:lnSpc>
                <a:spcPct val="100000"/>
              </a:lnSpc>
              <a:spcBef>
                <a:spcPts val="2100"/>
              </a:spcBef>
            </a:pP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OPTICAL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rlito"/>
                <a:cs typeface="Carlito"/>
              </a:rPr>
              <a:t>ISOMERIZATION:</a:t>
            </a:r>
            <a:endParaRPr sz="2500">
              <a:latin typeface="Carlito"/>
              <a:cs typeface="Carlito"/>
            </a:endParaRPr>
          </a:p>
          <a:p>
            <a:pPr marL="355600" marR="5080" indent="-128270">
              <a:lnSpc>
                <a:spcPct val="150000"/>
              </a:lnSpc>
              <a:spcBef>
                <a:spcPts val="600"/>
              </a:spcBef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change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in the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optical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activity of a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25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result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as a  change in </a:t>
            </a:r>
            <a:r>
              <a:rPr sz="2500" dirty="0">
                <a:solidFill>
                  <a:srgbClr val="FFFFFF"/>
                </a:solidFill>
                <a:latin typeface="Carlito"/>
                <a:cs typeface="Carlito"/>
              </a:rPr>
              <a:t>its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biological</a:t>
            </a:r>
            <a:r>
              <a:rPr sz="25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rlito"/>
                <a:cs typeface="Carlito"/>
              </a:rPr>
              <a:t>activity.</a:t>
            </a:r>
            <a:endParaRPr sz="2500">
              <a:latin typeface="Carlito"/>
              <a:cs typeface="Carlito"/>
            </a:endParaRPr>
          </a:p>
          <a:p>
            <a:pPr marL="297180" marR="4041140" indent="-70485">
              <a:lnSpc>
                <a:spcPct val="170000"/>
              </a:lnSpc>
              <a:spcBef>
                <a:spcPts val="5"/>
              </a:spcBef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It is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further divided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into:  </a:t>
            </a:r>
            <a:r>
              <a:rPr sz="2500" spc="-20" dirty="0">
                <a:solidFill>
                  <a:srgbClr val="FFFFFF"/>
                </a:solidFill>
                <a:latin typeface="Carlito"/>
                <a:cs typeface="Carlito"/>
              </a:rPr>
              <a:t>(i)RACEMIZATION</a:t>
            </a:r>
            <a:endParaRPr sz="2500">
              <a:latin typeface="Carlito"/>
              <a:cs typeface="Carlito"/>
            </a:endParaRPr>
          </a:p>
          <a:p>
            <a:pPr marL="297180">
              <a:lnSpc>
                <a:spcPct val="100000"/>
              </a:lnSpc>
              <a:spcBef>
                <a:spcPts val="2100"/>
              </a:spcBef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(ii)</a:t>
            </a:r>
            <a:r>
              <a:rPr sz="25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rlito"/>
                <a:cs typeface="Carlito"/>
              </a:rPr>
              <a:t>EPIMERIZATION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616965"/>
            <a:ext cx="51028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solidFill>
                  <a:srgbClr val="FF0000"/>
                </a:solidFill>
              </a:rPr>
              <a:t>RACEMIZATION</a:t>
            </a:r>
            <a:r>
              <a:rPr sz="3200" spc="-30" dirty="0"/>
              <a:t>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59740" y="1125174"/>
            <a:ext cx="7806690" cy="5074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30225" indent="-342900">
              <a:lnSpc>
                <a:spcPct val="1501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involves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optically active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form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its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 enantiomorph.</a:t>
            </a:r>
            <a:endParaRPr sz="3600">
              <a:latin typeface="Carlito"/>
              <a:cs typeface="Carlito"/>
            </a:endParaRPr>
          </a:p>
          <a:p>
            <a:pPr marL="355600" marR="5080" indent="-342900">
              <a:lnSpc>
                <a:spcPct val="150000"/>
              </a:lnSpc>
              <a:spcBef>
                <a:spcPts val="865"/>
              </a:spcBef>
            </a:pP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E.X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: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action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heat </a:t>
            </a:r>
            <a:r>
              <a:rPr sz="3600" spc="5" dirty="0">
                <a:solidFill>
                  <a:srgbClr val="FFFFFF"/>
                </a:solidFill>
                <a:latin typeface="Carlito"/>
                <a:cs typeface="Carlito"/>
              </a:rPr>
              <a:t>(-)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hyoscyamine 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readily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converted 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atropine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which is  the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racemic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mixture of (+)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(-) 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hyoscyamine.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60578"/>
            <a:ext cx="8036559" cy="6058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300" spc="-10" dirty="0">
                <a:solidFill>
                  <a:srgbClr val="FF0000"/>
                </a:solidFill>
                <a:latin typeface="Carlito"/>
                <a:cs typeface="Carlito"/>
              </a:rPr>
              <a:t>Epimerization:</a:t>
            </a:r>
            <a:endParaRPr sz="3300">
              <a:solidFill>
                <a:srgbClr val="FF0000"/>
              </a:solidFill>
              <a:latin typeface="Carlito"/>
              <a:cs typeface="Carlito"/>
            </a:endParaRPr>
          </a:p>
          <a:p>
            <a:pPr marL="355600" marR="5080" indent="-152400">
              <a:lnSpc>
                <a:spcPct val="150100"/>
              </a:lnSpc>
              <a:spcBef>
                <a:spcPts val="785"/>
              </a:spcBef>
            </a:pP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occur </a:t>
            </a: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with the </a:t>
            </a: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compound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having </a:t>
            </a: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more </a:t>
            </a: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than  </a:t>
            </a: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one </a:t>
            </a: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asymetric </a:t>
            </a: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carbon </a:t>
            </a:r>
            <a:r>
              <a:rPr sz="3300" spc="-20" dirty="0">
                <a:solidFill>
                  <a:srgbClr val="FFFFFF"/>
                </a:solidFill>
                <a:latin typeface="Carlito"/>
                <a:cs typeface="Carlito"/>
              </a:rPr>
              <a:t>atom </a:t>
            </a: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in the</a:t>
            </a:r>
            <a:r>
              <a:rPr sz="33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molecule.</a:t>
            </a:r>
            <a:endParaRPr sz="3300">
              <a:latin typeface="Carlito"/>
              <a:cs typeface="Carlito"/>
            </a:endParaRPr>
          </a:p>
          <a:p>
            <a:pPr marL="355600" marR="229235" indent="-58419">
              <a:lnSpc>
                <a:spcPct val="150000"/>
              </a:lnSpc>
              <a:spcBef>
                <a:spcPts val="795"/>
              </a:spcBef>
            </a:pP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E.X: Under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prolonged </a:t>
            </a:r>
            <a:r>
              <a:rPr sz="3300" spc="-25" dirty="0">
                <a:solidFill>
                  <a:srgbClr val="FFFFFF"/>
                </a:solidFill>
                <a:latin typeface="Carlito"/>
                <a:cs typeface="Carlito"/>
              </a:rPr>
              <a:t>storage </a:t>
            </a: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solution 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containing </a:t>
            </a: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ergometrine </a:t>
            </a: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decomposed </a:t>
            </a: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by  </a:t>
            </a:r>
            <a:r>
              <a:rPr sz="3300" spc="-25" dirty="0">
                <a:solidFill>
                  <a:srgbClr val="FFFFFF"/>
                </a:solidFill>
                <a:latin typeface="Carlito"/>
                <a:cs typeface="Carlito"/>
              </a:rPr>
              <a:t>hydrolysis </a:t>
            </a: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isomerized </a:t>
            </a:r>
            <a:r>
              <a:rPr sz="3300" spc="-2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3300" spc="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ergometrinine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8345"/>
            <a:ext cx="2893060" cy="650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dirty="0"/>
              <a:t>ASPIRIN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990600" y="1143000"/>
            <a:ext cx="7747000" cy="476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Decompose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acetic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acid and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salicylic</a:t>
            </a:r>
            <a:r>
              <a:rPr sz="3000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acid</a:t>
            </a:r>
            <a:endParaRPr sz="3000">
              <a:latin typeface="Carlito"/>
              <a:cs typeface="Carlito"/>
            </a:endParaRPr>
          </a:p>
          <a:p>
            <a:pPr marL="120650" marR="5080">
              <a:lnSpc>
                <a:spcPct val="151000"/>
              </a:lnSpc>
              <a:spcBef>
                <a:spcPts val="470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giving the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acetic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acid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odour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break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down.  The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breakdown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is a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chemical reaction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involving 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collisions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molecules.This breakdown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affected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by various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factors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such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presence of 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oxygen, </a:t>
            </a:r>
            <a:r>
              <a:rPr sz="3000" spc="-30" dirty="0">
                <a:solidFill>
                  <a:srgbClr val="FFFFFF"/>
                </a:solidFill>
                <a:latin typeface="Carlito"/>
                <a:cs typeface="Carlito"/>
              </a:rPr>
              <a:t>acidity,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alkalinity,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moisture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light. This 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breakdown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what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calling</a:t>
            </a:r>
            <a:r>
              <a:rPr sz="30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degradation</a:t>
            </a:r>
            <a:r>
              <a:rPr sz="3500" spc="-15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3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240" y="223215"/>
            <a:ext cx="73507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00B0F0"/>
                </a:solidFill>
              </a:rPr>
              <a:t>GEOMETRICAL</a:t>
            </a:r>
            <a:r>
              <a:rPr sz="3200" spc="-30" dirty="0">
                <a:solidFill>
                  <a:srgbClr val="00B0F0"/>
                </a:solidFill>
              </a:rPr>
              <a:t> </a:t>
            </a:r>
            <a:r>
              <a:rPr sz="3200" spc="-20" dirty="0">
                <a:solidFill>
                  <a:srgbClr val="00B0F0"/>
                </a:solidFill>
              </a:rPr>
              <a:t>ISOMERIZATION:</a:t>
            </a:r>
            <a:endParaRPr sz="3200">
              <a:solidFill>
                <a:srgbClr val="00B0F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36897"/>
            <a:ext cx="8077834" cy="5064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03835" indent="-342900">
              <a:lnSpc>
                <a:spcPct val="14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Loss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activity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due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difference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potency 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exhibited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by CIS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TRANS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isomers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of some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organic 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compounds.</a:t>
            </a:r>
            <a:endParaRPr sz="2900">
              <a:latin typeface="Carlito"/>
              <a:cs typeface="Carlito"/>
            </a:endParaRPr>
          </a:p>
          <a:p>
            <a:pPr marL="355600" marR="5080" indent="-177165">
              <a:lnSpc>
                <a:spcPct val="140000"/>
              </a:lnSpc>
              <a:spcBef>
                <a:spcPts val="695"/>
              </a:spcBef>
            </a:pP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EX: Active </a:t>
            </a:r>
            <a:r>
              <a:rPr sz="2900" spc="-20" dirty="0">
                <a:solidFill>
                  <a:srgbClr val="FFFFFF"/>
                </a:solidFill>
                <a:latin typeface="Carlito"/>
                <a:cs typeface="Carlito"/>
              </a:rPr>
              <a:t>form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900" spc="-35" dirty="0">
                <a:solidFill>
                  <a:srgbClr val="FFFFFF"/>
                </a:solidFill>
                <a:latin typeface="Carlito"/>
                <a:cs typeface="Carlito"/>
              </a:rPr>
              <a:t>VITAMIN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molecule has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all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trans 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configuration.In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aqueous solution as a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component 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multivitamin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preparation,in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addition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2900" spc="-1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oxidation  </a:t>
            </a:r>
            <a:r>
              <a:rPr sz="2900" spc="-35" dirty="0">
                <a:solidFill>
                  <a:srgbClr val="FFFFFF"/>
                </a:solidFill>
                <a:latin typeface="Carlito"/>
                <a:cs typeface="Carlito"/>
              </a:rPr>
              <a:t>VITAMIN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900" spc="-75" dirty="0">
                <a:solidFill>
                  <a:srgbClr val="FFFFFF"/>
                </a:solidFill>
                <a:latin typeface="Carlito"/>
                <a:cs typeface="Carlito"/>
              </a:rPr>
              <a:t>PALMITATE </a:t>
            </a:r>
            <a:r>
              <a:rPr sz="2900" spc="-10" dirty="0">
                <a:solidFill>
                  <a:srgbClr val="FFFFFF"/>
                </a:solidFill>
                <a:latin typeface="Carlito"/>
                <a:cs typeface="Carlito"/>
              </a:rPr>
              <a:t>isomerizes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900" spc="-15" dirty="0">
                <a:solidFill>
                  <a:srgbClr val="FFFFFF"/>
                </a:solidFill>
                <a:latin typeface="Carlito"/>
                <a:cs typeface="Carlito"/>
              </a:rPr>
              <a:t>form 6-mono 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cis and 2,6 </a:t>
            </a:r>
            <a:r>
              <a:rPr sz="2900" spc="-5" dirty="0">
                <a:solidFill>
                  <a:srgbClr val="FFFFFF"/>
                </a:solidFill>
                <a:latin typeface="Carlito"/>
                <a:cs typeface="Carlito"/>
              </a:rPr>
              <a:t>di-cis isomers,both </a:t>
            </a:r>
            <a:r>
              <a:rPr sz="2900" spc="-20" dirty="0">
                <a:solidFill>
                  <a:srgbClr val="FFFFFF"/>
                </a:solidFill>
                <a:latin typeface="Carlito"/>
                <a:cs typeface="Carlito"/>
              </a:rPr>
              <a:t>have </a:t>
            </a:r>
            <a:r>
              <a:rPr sz="2900" dirty="0">
                <a:solidFill>
                  <a:srgbClr val="FFFFFF"/>
                </a:solidFill>
                <a:latin typeface="Carlito"/>
                <a:cs typeface="Carlito"/>
              </a:rPr>
              <a:t>low</a:t>
            </a:r>
            <a:r>
              <a:rPr sz="29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900" spc="-30" dirty="0">
                <a:solidFill>
                  <a:srgbClr val="FFFFFF"/>
                </a:solidFill>
                <a:latin typeface="Carlito"/>
                <a:cs typeface="Carlito"/>
              </a:rPr>
              <a:t>potency.</a:t>
            </a:r>
            <a:endParaRPr sz="29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83210"/>
            <a:ext cx="56404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B0F0"/>
                </a:solidFill>
              </a:rPr>
              <a:t>PO</a:t>
            </a:r>
            <a:r>
              <a:rPr sz="4000" spc="-330" dirty="0">
                <a:solidFill>
                  <a:srgbClr val="00B0F0"/>
                </a:solidFill>
              </a:rPr>
              <a:t>L</a:t>
            </a:r>
            <a:r>
              <a:rPr sz="4000" spc="-10" dirty="0">
                <a:solidFill>
                  <a:srgbClr val="00B0F0"/>
                </a:solidFill>
              </a:rPr>
              <a:t>YM</a:t>
            </a:r>
            <a:r>
              <a:rPr sz="4000" spc="5" dirty="0">
                <a:solidFill>
                  <a:srgbClr val="00B0F0"/>
                </a:solidFill>
              </a:rPr>
              <a:t>E</a:t>
            </a:r>
            <a:r>
              <a:rPr sz="4000" spc="-5" dirty="0">
                <a:solidFill>
                  <a:srgbClr val="00B0F0"/>
                </a:solidFill>
              </a:rPr>
              <a:t>RIZ</a:t>
            </a:r>
            <a:r>
              <a:rPr sz="4000" spc="-325" dirty="0">
                <a:solidFill>
                  <a:srgbClr val="00B0F0"/>
                </a:solidFill>
              </a:rPr>
              <a:t>A</a:t>
            </a:r>
            <a:r>
              <a:rPr sz="4000" spc="-10" dirty="0">
                <a:solidFill>
                  <a:srgbClr val="00B0F0"/>
                </a:solidFill>
              </a:rPr>
              <a:t>TION</a:t>
            </a:r>
            <a:endParaRPr sz="4000">
              <a:solidFill>
                <a:srgbClr val="00B0F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05060"/>
            <a:ext cx="8075295" cy="4780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38760" indent="-342900">
              <a:lnSpc>
                <a:spcPct val="13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Combination of two or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more identical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molecules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form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 much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larger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more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complex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molecule.</a:t>
            </a:r>
            <a:endParaRPr sz="3000">
              <a:latin typeface="Carlito"/>
              <a:cs typeface="Carlito"/>
            </a:endParaRPr>
          </a:p>
          <a:p>
            <a:pPr marL="355600" marR="416559">
              <a:lnSpc>
                <a:spcPts val="4680"/>
              </a:lnSpc>
              <a:spcBef>
                <a:spcPts val="335"/>
              </a:spcBef>
            </a:pP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e.g.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Degradation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antiseptic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formulations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aldehydes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due</a:t>
            </a:r>
            <a:r>
              <a:rPr sz="30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endParaRPr sz="3000">
              <a:latin typeface="Carlito"/>
              <a:cs typeface="Carlito"/>
            </a:endParaRPr>
          </a:p>
          <a:p>
            <a:pPr marL="355600" marR="5080">
              <a:lnSpc>
                <a:spcPts val="4680"/>
              </a:lnSpc>
              <a:spcBef>
                <a:spcPts val="5"/>
              </a:spcBef>
              <a:tabLst>
                <a:tab pos="2940685" algn="l"/>
              </a:tabLst>
            </a:pP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polymerization.	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Formaldehyde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solution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may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result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formation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white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deposit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when</a:t>
            </a:r>
            <a:r>
              <a:rPr sz="30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stand</a:t>
            </a:r>
            <a:endParaRPr sz="30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745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cold.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24053"/>
            <a:ext cx="682828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>
                <a:solidFill>
                  <a:srgbClr val="00B0F0"/>
                </a:solidFill>
              </a:rPr>
              <a:t>PHOTO</a:t>
            </a:r>
            <a:r>
              <a:rPr spc="-90" dirty="0">
                <a:solidFill>
                  <a:srgbClr val="00B0F0"/>
                </a:solidFill>
              </a:rPr>
              <a:t> </a:t>
            </a:r>
            <a:r>
              <a:rPr spc="-45" dirty="0">
                <a:solidFill>
                  <a:srgbClr val="00B0F0"/>
                </a:solidFill>
              </a:rPr>
              <a:t>DEGRADATION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744" y="921994"/>
            <a:ext cx="7945120" cy="4611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815" marR="5080" indent="-158750">
              <a:lnSpc>
                <a:spcPct val="150000"/>
              </a:lnSpc>
              <a:spcBef>
                <a:spcPts val="100"/>
              </a:spcBef>
              <a:tabLst>
                <a:tab pos="318262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Photodegradation	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process by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light-  sensitive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drugs or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excipient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molecules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are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chemically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degraded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light,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room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light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or  sunlight.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690"/>
              </a:spcBef>
            </a:pPr>
            <a:r>
              <a:rPr sz="3200" spc="-45" dirty="0">
                <a:solidFill>
                  <a:srgbClr val="FFFFFF"/>
                </a:solidFill>
                <a:latin typeface="Carlito"/>
                <a:cs typeface="Carlito"/>
              </a:rPr>
              <a:t>PHOTOLYSIS: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690"/>
              </a:spcBef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It is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defined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decomposition 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by</a:t>
            </a:r>
            <a:r>
              <a:rPr sz="32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light.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1472"/>
            <a:ext cx="8072755" cy="44294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28955" indent="-342900" algn="just">
              <a:spcBef>
                <a:spcPts val="100"/>
              </a:spcBef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Photodegradation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Primaquine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chloroquine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give 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different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products by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various</a:t>
            </a:r>
            <a:r>
              <a:rPr sz="2800" spc="1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pathways.</a:t>
            </a:r>
            <a:endParaRPr sz="2800">
              <a:latin typeface="Carlito"/>
              <a:cs typeface="Carlito"/>
            </a:endParaRPr>
          </a:p>
          <a:p>
            <a:pPr marL="355600" marR="5080" indent="60960" algn="just">
              <a:spcBef>
                <a:spcPts val="675"/>
              </a:spcBef>
              <a:tabLst>
                <a:tab pos="1663064" algn="l"/>
                <a:tab pos="3594100" algn="l"/>
                <a:tab pos="4613910" algn="l"/>
                <a:tab pos="5180965" algn="l"/>
                <a:tab pos="5516245" algn="l"/>
                <a:tab pos="6299835" algn="l"/>
                <a:tab pos="664464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800" spc="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diu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spc="-6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ru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45" dirty="0">
                <a:solidFill>
                  <a:srgbClr val="FFFFFF"/>
                </a:solidFill>
                <a:latin typeface="Carlito"/>
                <a:cs typeface="Carlito"/>
              </a:rPr>
              <a:t>st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le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70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50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ar</a:t>
            </a:r>
            <a:r>
              <a:rPr sz="280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5" smtClean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lang="en-US" sz="28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smtClean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2800" spc="-65" smtClean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spc="-10" smtClean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spc="-20" smtClean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ec</a:t>
            </a:r>
            <a:r>
              <a:rPr sz="2800" spc="-25" smtClean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ed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otherwise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degrade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after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r>
              <a:rPr sz="28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hours.</a:t>
            </a:r>
            <a:endParaRPr sz="2800">
              <a:latin typeface="Carlito"/>
              <a:cs typeface="Carlito"/>
            </a:endParaRPr>
          </a:p>
          <a:p>
            <a:pPr marL="93345">
              <a:lnSpc>
                <a:spcPct val="100000"/>
              </a:lnSpc>
              <a:spcBef>
                <a:spcPts val="1845"/>
              </a:spcBef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can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prevented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by</a:t>
            </a:r>
            <a:r>
              <a:rPr sz="28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marL="173990" marR="1647825">
              <a:lnSpc>
                <a:spcPct val="150000"/>
              </a:lnSpc>
              <a:spcBef>
                <a:spcPts val="5"/>
              </a:spcBef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Suitable packing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amber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coloured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bottles.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Cardboard</a:t>
            </a:r>
            <a:r>
              <a:rPr sz="2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outers</a:t>
            </a:r>
            <a:endParaRPr sz="2800">
              <a:latin typeface="Carlito"/>
              <a:cs typeface="Carlito"/>
            </a:endParaRPr>
          </a:p>
          <a:p>
            <a:pPr marL="173990">
              <a:lnSpc>
                <a:spcPct val="100000"/>
              </a:lnSpc>
              <a:spcBef>
                <a:spcPts val="1680"/>
              </a:spcBef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Aluminium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foil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over</a:t>
            </a:r>
            <a:r>
              <a:rPr sz="28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wraps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81800" y="3352800"/>
            <a:ext cx="2362200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382269"/>
            <a:ext cx="8185150" cy="14202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sz="2800" spc="-15" dirty="0"/>
              <a:t>Stabilization </a:t>
            </a:r>
            <a:r>
              <a:rPr sz="2800" spc="-5" dirty="0"/>
              <a:t>of </a:t>
            </a:r>
            <a:r>
              <a:rPr sz="2800" spc="-10" dirty="0"/>
              <a:t>drugs </a:t>
            </a:r>
            <a:r>
              <a:rPr sz="2800" spc="-20" dirty="0"/>
              <a:t>against </a:t>
            </a:r>
            <a:r>
              <a:rPr sz="2800" spc="-30" dirty="0"/>
              <a:t>hydrolysis,  </a:t>
            </a:r>
            <a:r>
              <a:rPr sz="2800" spc="-20" dirty="0"/>
              <a:t>oxidation </a:t>
            </a:r>
            <a:r>
              <a:rPr sz="2800" spc="-5" dirty="0"/>
              <a:t>and</a:t>
            </a:r>
            <a:r>
              <a:rPr sz="2800" spc="5" dirty="0"/>
              <a:t> </a:t>
            </a:r>
            <a:r>
              <a:rPr sz="2800" spc="-15" dirty="0"/>
              <a:t>photolysis:</a:t>
            </a:r>
            <a:endParaRPr sz="2800"/>
          </a:p>
          <a:p>
            <a:pPr marL="218440">
              <a:lnSpc>
                <a:spcPct val="100000"/>
              </a:lnSpc>
              <a:spcBef>
                <a:spcPts val="890"/>
              </a:spcBef>
            </a:pPr>
            <a:r>
              <a:rPr sz="2800" b="1" spc="-30" dirty="0">
                <a:latin typeface="Carlito"/>
                <a:cs typeface="Carlito"/>
              </a:rPr>
              <a:t>TEMPERATURE: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772" y="1828800"/>
            <a:ext cx="8577580" cy="225036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51460" marR="5080" indent="-32384" algn="just">
              <a:lnSpc>
                <a:spcPct val="101400"/>
              </a:lnSpc>
              <a:spcBef>
                <a:spcPts val="50"/>
              </a:spcBef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All </a:t>
            </a: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products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are 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stored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at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suitable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temperatures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avoid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thermal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acceleration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decomposition.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2800" b="1" spc="-30" dirty="0">
                <a:solidFill>
                  <a:srgbClr val="FFFFFF"/>
                </a:solidFill>
                <a:latin typeface="Carlito"/>
                <a:cs typeface="Carlito"/>
              </a:rPr>
              <a:t>LIGHT:</a:t>
            </a:r>
            <a:endParaRPr sz="2800">
              <a:latin typeface="Carlito"/>
              <a:cs typeface="Carlito"/>
            </a:endParaRPr>
          </a:p>
          <a:p>
            <a:pPr marL="251460" marR="580390" indent="25400">
              <a:lnSpc>
                <a:spcPct val="100000"/>
              </a:lnSpc>
              <a:spcBef>
                <a:spcPts val="800"/>
              </a:spcBef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Light sensitive materials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stored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ambered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colour bottles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291439"/>
            <a:ext cx="8302625" cy="49034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Humidity</a:t>
            </a:r>
            <a:endParaRPr sz="3200">
              <a:latin typeface="Carlito"/>
              <a:cs typeface="Carlito"/>
            </a:endParaRPr>
          </a:p>
          <a:p>
            <a:pPr marL="355600" marR="6350" indent="-68580" algn="just">
              <a:lnSpc>
                <a:spcPts val="3460"/>
              </a:lnSpc>
              <a:spcBef>
                <a:spcPts val="820"/>
              </a:spcBef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Packing materials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chosen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(usually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glass and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plastic)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prevent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exposure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products </a:t>
            </a:r>
            <a:r>
              <a:rPr sz="3200" spc="-45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high humid</a:t>
            </a:r>
            <a:r>
              <a:rPr sz="32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condition.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Oxygen</a:t>
            </a:r>
            <a:endParaRPr sz="3200">
              <a:latin typeface="Carlito"/>
              <a:cs typeface="Carlito"/>
            </a:endParaRPr>
          </a:p>
          <a:p>
            <a:pPr marL="355600" marR="5080" indent="-68580" algn="just">
              <a:lnSpc>
                <a:spcPct val="90000"/>
              </a:lnSpc>
              <a:spcBef>
                <a:spcPts val="770"/>
              </a:spcBef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Proper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packing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keeping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oxygen content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 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solution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less and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leaving very little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head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space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bottle above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drug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products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are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methods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fight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against</a:t>
            </a:r>
            <a:r>
              <a:rPr sz="32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oxidation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273" y="192150"/>
            <a:ext cx="7112127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MICROBIAL</a:t>
            </a:r>
            <a:r>
              <a:rPr sz="4000" spc="-15" dirty="0"/>
              <a:t> </a:t>
            </a:r>
            <a:r>
              <a:rPr sz="4000" spc="-45" dirty="0"/>
              <a:t>DEGRADATION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935017"/>
            <a:ext cx="8052434" cy="42684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4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Contamination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product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sometimes  cause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a lot of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damage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sometimes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not  be anything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all.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Thus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it is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dependent on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the  type 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microbe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and its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level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toxicity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may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produce.</a:t>
            </a:r>
            <a:endParaRPr sz="2800">
              <a:latin typeface="Carlito"/>
              <a:cs typeface="Carlito"/>
            </a:endParaRPr>
          </a:p>
          <a:p>
            <a:pPr marL="355600" marR="533400" indent="-67310">
              <a:lnSpc>
                <a:spcPct val="140100"/>
              </a:lnSpc>
              <a:spcBef>
                <a:spcPts val="765"/>
              </a:spcBef>
            </a:pP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If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parenterals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opthalmic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formulations are  contaminated,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cause serious</a:t>
            </a:r>
            <a:r>
              <a:rPr sz="2800" spc="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harm.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6575"/>
            <a:ext cx="7946390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Pyrogens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metabolic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products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 bacterial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growth are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usually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lipo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polysaccharides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they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represent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particularly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hazardous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released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by  gram negative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bacteria.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If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administered  inadvertently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patient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they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cause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chills and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Carlito"/>
                <a:cs typeface="Carlito"/>
              </a:rPr>
              <a:t>fever.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4549" y="126619"/>
            <a:ext cx="646049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1940" marR="5080" indent="-1539875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PREVENTION </a:t>
            </a:r>
            <a:r>
              <a:rPr sz="2000" spc="-5" dirty="0"/>
              <a:t>OF </a:t>
            </a:r>
            <a:r>
              <a:rPr sz="2000" spc="-10" dirty="0"/>
              <a:t>MICROBIAL  </a:t>
            </a:r>
            <a:r>
              <a:rPr sz="2000" spc="-45" dirty="0"/>
              <a:t>DEGRADATION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6878320" cy="31271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suitably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designing the</a:t>
            </a:r>
            <a:r>
              <a:rPr sz="2400" b="1" spc="-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containers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Arial"/>
              <a:buChar char="•"/>
            </a:pPr>
            <a:endParaRPr sz="2400">
              <a:latin typeface="Carlito"/>
              <a:cs typeface="Carlito"/>
            </a:endParaRPr>
          </a:p>
          <a:p>
            <a:pPr marL="713740" indent="-70167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13740" algn="l"/>
                <a:tab pos="714375" algn="l"/>
              </a:tabLst>
            </a:pP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usually using single dose</a:t>
            </a:r>
            <a:r>
              <a:rPr sz="2400" b="1" spc="-1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containers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Arial"/>
              <a:buChar char="•"/>
            </a:pPr>
            <a:endParaRPr sz="2400">
              <a:latin typeface="Carlito"/>
              <a:cs typeface="Carlito"/>
            </a:endParaRPr>
          </a:p>
          <a:p>
            <a:pPr marL="713740" indent="-701675">
              <a:lnSpc>
                <a:spcPct val="100000"/>
              </a:lnSpc>
              <a:buFont typeface="Arial"/>
              <a:buChar char="•"/>
              <a:tabLst>
                <a:tab pos="713740" algn="l"/>
                <a:tab pos="714375" algn="l"/>
              </a:tabLst>
            </a:pP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sticking </a:t>
            </a:r>
            <a:r>
              <a:rPr sz="2400" b="1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proper </a:t>
            </a:r>
            <a:r>
              <a:rPr sz="2400" b="1" spc="-25" dirty="0">
                <a:solidFill>
                  <a:srgbClr val="FFFFFF"/>
                </a:solidFill>
                <a:latin typeface="Carlito"/>
                <a:cs typeface="Carlito"/>
              </a:rPr>
              <a:t>storage</a:t>
            </a:r>
            <a:r>
              <a:rPr sz="24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conditions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Arial"/>
              <a:buChar char="•"/>
            </a:pPr>
            <a:endParaRPr sz="2400">
              <a:latin typeface="Carlito"/>
              <a:cs typeface="Carlito"/>
            </a:endParaRPr>
          </a:p>
          <a:p>
            <a:pPr marL="622300" marR="38100" indent="-610235">
              <a:lnSpc>
                <a:spcPts val="3460"/>
              </a:lnSpc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adding an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antimicrobial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substance</a:t>
            </a:r>
            <a:r>
              <a:rPr sz="2400" b="1" spc="-1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as 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preservative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6945" y="192150"/>
            <a:ext cx="782955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5090" marR="5080" indent="-134302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B0F0"/>
                </a:solidFill>
              </a:rPr>
              <a:t>METHOD </a:t>
            </a:r>
            <a:r>
              <a:rPr sz="2800" spc="-20" dirty="0">
                <a:solidFill>
                  <a:srgbClr val="00B0F0"/>
                </a:solidFill>
              </a:rPr>
              <a:t>FOR </a:t>
            </a:r>
            <a:r>
              <a:rPr sz="2800" spc="-10" dirty="0">
                <a:solidFill>
                  <a:srgbClr val="00B0F0"/>
                </a:solidFill>
              </a:rPr>
              <a:t>DETECTING </a:t>
            </a:r>
            <a:r>
              <a:rPr sz="2800" spc="-5" dirty="0">
                <a:solidFill>
                  <a:srgbClr val="00B0F0"/>
                </a:solidFill>
              </a:rPr>
              <a:t>CHEMICAL/  </a:t>
            </a:r>
            <a:r>
              <a:rPr sz="2800" spc="-15" dirty="0">
                <a:solidFill>
                  <a:srgbClr val="00B0F0"/>
                </a:solidFill>
              </a:rPr>
              <a:t>PHYSICAL</a:t>
            </a:r>
            <a:r>
              <a:rPr sz="2800" spc="15" dirty="0">
                <a:solidFill>
                  <a:srgbClr val="00B0F0"/>
                </a:solidFill>
              </a:rPr>
              <a:t> </a:t>
            </a:r>
            <a:r>
              <a:rPr sz="2800" spc="-45" dirty="0">
                <a:solidFill>
                  <a:srgbClr val="00B0F0"/>
                </a:solidFill>
              </a:rPr>
              <a:t>DEGRADATION</a:t>
            </a:r>
            <a:endParaRPr sz="2800">
              <a:solidFill>
                <a:srgbClr val="00B0F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56855" cy="402653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THERMAL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ANALYSIS:</a:t>
            </a:r>
            <a:endParaRPr sz="3200">
              <a:latin typeface="Carlito"/>
              <a:cs typeface="Carlito"/>
            </a:endParaRPr>
          </a:p>
          <a:p>
            <a:pPr marL="355600" marR="1154430" indent="577850">
              <a:lnSpc>
                <a:spcPct val="100000"/>
              </a:lnSpc>
              <a:spcBef>
                <a:spcPts val="770"/>
              </a:spcBef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Following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methods can be used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for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detection,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>
              <a:latin typeface="Carlito"/>
              <a:cs typeface="Carlito"/>
            </a:endParaRPr>
          </a:p>
          <a:p>
            <a:pPr marL="196850" marR="5080">
              <a:lnSpc>
                <a:spcPct val="120000"/>
              </a:lnSpc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DIFFERENTIAL SCANNING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CALORIMETRY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(DSC)  DIFFERENTIAL THERMAL </a:t>
            </a:r>
            <a:r>
              <a:rPr sz="3200" spc="-40" dirty="0">
                <a:solidFill>
                  <a:srgbClr val="FFFFFF"/>
                </a:solidFill>
                <a:latin typeface="Carlito"/>
                <a:cs typeface="Carlito"/>
              </a:rPr>
              <a:t>ANALYSIS </a:t>
            </a:r>
            <a:r>
              <a:rPr sz="3200" spc="-60" dirty="0">
                <a:solidFill>
                  <a:srgbClr val="FFFFFF"/>
                </a:solidFill>
                <a:latin typeface="Carlito"/>
                <a:cs typeface="Carlito"/>
              </a:rPr>
              <a:t>(DTA)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DIFFERENTIAL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THERMOGRAVIMETRY</a:t>
            </a:r>
            <a:r>
              <a:rPr sz="32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(DTG)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6677" y="192150"/>
            <a:ext cx="5930265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43990" marR="5080" indent="-1431925">
              <a:lnSpc>
                <a:spcPct val="100000"/>
              </a:lnSpc>
              <a:spcBef>
                <a:spcPts val="95"/>
              </a:spcBef>
            </a:pPr>
            <a:r>
              <a:rPr sz="3200" spc="-15" dirty="0">
                <a:solidFill>
                  <a:srgbClr val="FF0000"/>
                </a:solidFill>
              </a:rPr>
              <a:t>TYPES </a:t>
            </a:r>
            <a:r>
              <a:rPr sz="3200" spc="-5" dirty="0">
                <a:solidFill>
                  <a:srgbClr val="FF0000"/>
                </a:solidFill>
              </a:rPr>
              <a:t>OF PHARMACEUTICAL  </a:t>
            </a:r>
            <a:r>
              <a:rPr sz="3200" spc="-45" dirty="0">
                <a:solidFill>
                  <a:srgbClr val="FF0000"/>
                </a:solidFill>
              </a:rPr>
              <a:t>DEGRADATION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1262"/>
            <a:ext cx="7270750" cy="445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40100"/>
              </a:lnSpc>
              <a:spcBef>
                <a:spcPts val="100"/>
              </a:spcBef>
            </a:pP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Pharmaceutical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degradation </a:t>
            </a: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following  </a:t>
            </a: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type.</a:t>
            </a:r>
            <a:endParaRPr sz="3300">
              <a:latin typeface="Carlito"/>
              <a:cs typeface="Carlito"/>
            </a:endParaRPr>
          </a:p>
          <a:p>
            <a:pPr marL="106680">
              <a:lnSpc>
                <a:spcPct val="100000"/>
              </a:lnSpc>
              <a:spcBef>
                <a:spcPts val="2375"/>
              </a:spcBef>
              <a:tabLst>
                <a:tab pos="1757680" algn="l"/>
              </a:tabLst>
            </a:pP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can</a:t>
            </a:r>
            <a:r>
              <a:rPr sz="33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be	divided </a:t>
            </a:r>
            <a:r>
              <a:rPr sz="3300" spc="-25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three </a:t>
            </a:r>
            <a:r>
              <a:rPr sz="3300" dirty="0">
                <a:solidFill>
                  <a:srgbClr val="FFFFFF"/>
                </a:solidFill>
                <a:latin typeface="Carlito"/>
                <a:cs typeface="Carlito"/>
              </a:rPr>
              <a:t>major</a:t>
            </a:r>
            <a:r>
              <a:rPr sz="33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300" spc="-5" dirty="0">
                <a:solidFill>
                  <a:srgbClr val="FFFFFF"/>
                </a:solidFill>
                <a:latin typeface="Carlito"/>
                <a:cs typeface="Carlito"/>
              </a:rPr>
              <a:t>types:</a:t>
            </a:r>
            <a:endParaRPr sz="3300">
              <a:latin typeface="Carlito"/>
              <a:cs typeface="Carlito"/>
            </a:endParaRPr>
          </a:p>
          <a:p>
            <a:pPr marL="770890" indent="-415925">
              <a:lnSpc>
                <a:spcPct val="100000"/>
              </a:lnSpc>
              <a:spcBef>
                <a:spcPts val="1590"/>
              </a:spcBef>
              <a:buAutoNum type="arabicPeriod"/>
              <a:tabLst>
                <a:tab pos="771525" algn="l"/>
              </a:tabLst>
            </a:pPr>
            <a:r>
              <a:rPr sz="3300" spc="-20" dirty="0">
                <a:solidFill>
                  <a:srgbClr val="FFFFFF"/>
                </a:solidFill>
                <a:latin typeface="Carlito"/>
                <a:cs typeface="Carlito"/>
              </a:rPr>
              <a:t>Physical</a:t>
            </a:r>
            <a:r>
              <a:rPr sz="33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degradation</a:t>
            </a:r>
            <a:endParaRPr sz="3300">
              <a:latin typeface="Carlito"/>
              <a:cs typeface="Carlito"/>
            </a:endParaRPr>
          </a:p>
          <a:p>
            <a:pPr marL="770890" indent="-415925">
              <a:lnSpc>
                <a:spcPct val="100000"/>
              </a:lnSpc>
              <a:spcBef>
                <a:spcPts val="1580"/>
              </a:spcBef>
              <a:buAutoNum type="arabicPeriod"/>
              <a:tabLst>
                <a:tab pos="771525" algn="l"/>
              </a:tabLst>
            </a:pP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Chemical</a:t>
            </a:r>
            <a:r>
              <a:rPr sz="33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degradation</a:t>
            </a:r>
            <a:endParaRPr sz="3300">
              <a:latin typeface="Carlito"/>
              <a:cs typeface="Carlito"/>
            </a:endParaRPr>
          </a:p>
          <a:p>
            <a:pPr marL="808990" indent="-415925">
              <a:lnSpc>
                <a:spcPct val="100000"/>
              </a:lnSpc>
              <a:spcBef>
                <a:spcPts val="2380"/>
              </a:spcBef>
              <a:buAutoNum type="arabicPeriod"/>
              <a:tabLst>
                <a:tab pos="809625" algn="l"/>
              </a:tabLst>
            </a:pPr>
            <a:r>
              <a:rPr sz="3300" spc="-10" dirty="0">
                <a:solidFill>
                  <a:srgbClr val="FFFFFF"/>
                </a:solidFill>
                <a:latin typeface="Carlito"/>
                <a:cs typeface="Carlito"/>
              </a:rPr>
              <a:t>Microbiological</a:t>
            </a:r>
            <a:r>
              <a:rPr sz="33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Carlito"/>
                <a:cs typeface="Carlito"/>
              </a:rPr>
              <a:t>degradation</a:t>
            </a:r>
            <a:endParaRPr sz="33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1745" y="2174570"/>
            <a:ext cx="408051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/>
              <a:t>THANK</a:t>
            </a:r>
            <a:r>
              <a:rPr sz="6600" spc="-85" dirty="0"/>
              <a:t> </a:t>
            </a:r>
            <a:r>
              <a:rPr sz="6600" spc="-75" dirty="0"/>
              <a:t>YOU</a:t>
            </a:r>
            <a:endParaRPr sz="6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9264" y="0"/>
            <a:ext cx="566229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0000"/>
                </a:solidFill>
              </a:rPr>
              <a:t>PHYSICAL</a:t>
            </a:r>
            <a:r>
              <a:rPr sz="3200" spc="-65" dirty="0">
                <a:solidFill>
                  <a:srgbClr val="FF0000"/>
                </a:solidFill>
              </a:rPr>
              <a:t> </a:t>
            </a:r>
            <a:r>
              <a:rPr sz="3200" spc="-45" dirty="0">
                <a:solidFill>
                  <a:srgbClr val="FF0000"/>
                </a:solidFill>
              </a:rPr>
              <a:t>DEGRADATION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914400"/>
            <a:ext cx="7987030" cy="59452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3555" indent="-342900">
              <a:lnSpc>
                <a:spcPct val="1501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It is the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degradation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results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into 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change of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physical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nature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drug.</a:t>
            </a:r>
            <a:endParaRPr sz="3600">
              <a:latin typeface="Carlito"/>
              <a:cs typeface="Carlito"/>
            </a:endParaRPr>
          </a:p>
          <a:p>
            <a:pPr marL="355600" marR="5080" indent="-33655">
              <a:lnSpc>
                <a:spcPct val="150000"/>
              </a:lnSpc>
              <a:spcBef>
                <a:spcPts val="865"/>
              </a:spcBef>
              <a:tabLst>
                <a:tab pos="6856730" algn="l"/>
              </a:tabLst>
            </a:pP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formulation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totally</a:t>
            </a:r>
            <a:r>
              <a:rPr sz="36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changed	by  </a:t>
            </a:r>
            <a:r>
              <a:rPr sz="3600" spc="-35" dirty="0">
                <a:solidFill>
                  <a:srgbClr val="FFFFFF"/>
                </a:solidFill>
                <a:latin typeface="Carlito"/>
                <a:cs typeface="Carlito"/>
              </a:rPr>
              <a:t>way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of appearance,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organoleptic 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properties, hardness,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brittleness,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particle 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size.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23774"/>
            <a:ext cx="8059420" cy="6074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30" dirty="0">
                <a:solidFill>
                  <a:srgbClr val="FFFFFF"/>
                </a:solidFill>
                <a:latin typeface="Carlito"/>
                <a:cs typeface="Carlito"/>
              </a:rPr>
              <a:t>Factors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effecting physical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degradation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are 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as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under:</a:t>
            </a:r>
            <a:endParaRPr sz="3600">
              <a:latin typeface="Carlito"/>
              <a:cs typeface="Carlito"/>
            </a:endParaRPr>
          </a:p>
          <a:p>
            <a:pPr marL="758825" lvl="1" indent="-403225">
              <a:lnSpc>
                <a:spcPct val="100000"/>
              </a:lnSpc>
              <a:spcBef>
                <a:spcPts val="2020"/>
              </a:spcBef>
              <a:buAutoNum type="arabicPeriod"/>
              <a:tabLst>
                <a:tab pos="758825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Loss of volatile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components</a:t>
            </a:r>
            <a:endParaRPr sz="3200">
              <a:latin typeface="Carlito"/>
              <a:cs typeface="Carlito"/>
            </a:endParaRPr>
          </a:p>
          <a:p>
            <a:pPr marL="758825" lvl="1" indent="-403225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758825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Loss of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H2O</a:t>
            </a:r>
            <a:endParaRPr sz="3200">
              <a:latin typeface="Carlito"/>
              <a:cs typeface="Carlito"/>
            </a:endParaRPr>
          </a:p>
          <a:p>
            <a:pPr marL="758825" lvl="1" indent="-403225">
              <a:lnSpc>
                <a:spcPct val="100000"/>
              </a:lnSpc>
              <a:spcBef>
                <a:spcPts val="1925"/>
              </a:spcBef>
              <a:buAutoNum type="arabicPeriod"/>
              <a:tabLst>
                <a:tab pos="758825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Absorption of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H2O</a:t>
            </a:r>
            <a:endParaRPr sz="3200">
              <a:latin typeface="Carlito"/>
              <a:cs typeface="Carlito"/>
            </a:endParaRPr>
          </a:p>
          <a:p>
            <a:pPr marL="758825" lvl="1" indent="-403225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758825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Crystal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growth</a:t>
            </a:r>
            <a:endParaRPr sz="3200">
              <a:latin typeface="Carlito"/>
              <a:cs typeface="Carlito"/>
            </a:endParaRPr>
          </a:p>
          <a:p>
            <a:pPr marL="758825" lvl="1" indent="-403225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758825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Polymorphic changes</a:t>
            </a:r>
            <a:endParaRPr sz="3200">
              <a:latin typeface="Carlito"/>
              <a:cs typeface="Carlito"/>
            </a:endParaRPr>
          </a:p>
          <a:p>
            <a:pPr marL="758825" lvl="1" indent="-403225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758825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Colour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changes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81600" y="2971800"/>
            <a:ext cx="327660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1894"/>
            <a:ext cx="61525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3725" algn="l"/>
              </a:tabLst>
            </a:pPr>
            <a:r>
              <a:rPr sz="3600" b="1" dirty="0">
                <a:latin typeface="Carlito"/>
                <a:cs typeface="Carlito"/>
              </a:rPr>
              <a:t>1)	Loss </a:t>
            </a:r>
            <a:r>
              <a:rPr sz="3600" b="1" spc="-5" dirty="0">
                <a:latin typeface="Carlito"/>
                <a:cs typeface="Carlito"/>
              </a:rPr>
              <a:t>Of </a:t>
            </a:r>
            <a:r>
              <a:rPr sz="3600" b="1" spc="-30" dirty="0">
                <a:latin typeface="Carlito"/>
                <a:cs typeface="Carlito"/>
              </a:rPr>
              <a:t>Volatile</a:t>
            </a:r>
            <a:r>
              <a:rPr sz="3600" b="1" spc="-55" dirty="0">
                <a:latin typeface="Carlito"/>
                <a:cs typeface="Carlito"/>
              </a:rPr>
              <a:t> </a:t>
            </a:r>
            <a:r>
              <a:rPr sz="3600" b="1" spc="-5" dirty="0">
                <a:latin typeface="Carlito"/>
                <a:cs typeface="Carlito"/>
              </a:rPr>
              <a:t>Components: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1524000"/>
            <a:ext cx="7350125" cy="4537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0">
              <a:lnSpc>
                <a:spcPct val="150000"/>
              </a:lnSpc>
              <a:spcBef>
                <a:spcPts val="100"/>
              </a:spcBef>
              <a:tabLst>
                <a:tab pos="59442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Many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drugs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excipients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lost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from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pharmaceutical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products at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ambient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temperature</a:t>
            </a:r>
            <a:r>
              <a:rPr sz="28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through</a:t>
            </a:r>
            <a:r>
              <a:rPr sz="28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vaporization.</a:t>
            </a:r>
            <a:r>
              <a:rPr sz="2800" spc="-1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endParaRPr lang="en-US" sz="2800" spc="-10" dirty="0" smtClean="0">
              <a:solidFill>
                <a:srgbClr val="FFFFFF"/>
              </a:solidFill>
              <a:latin typeface="Carlito"/>
              <a:cs typeface="Carlito"/>
            </a:endParaRPr>
          </a:p>
          <a:p>
            <a:pPr marL="12700" marR="5080" indent="38100">
              <a:lnSpc>
                <a:spcPct val="150000"/>
              </a:lnSpc>
              <a:spcBef>
                <a:spcPts val="100"/>
              </a:spcBef>
              <a:tabLst>
                <a:tab pos="5944235" algn="l"/>
              </a:tabLst>
            </a:pP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These 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Volatile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components such</a:t>
            </a:r>
            <a:r>
              <a:rPr sz="28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as</a:t>
            </a:r>
            <a:endParaRPr sz="2800">
              <a:latin typeface="Carlito"/>
              <a:cs typeface="Carlito"/>
            </a:endParaRPr>
          </a:p>
          <a:p>
            <a:pPr marL="12700" marR="222885">
              <a:lnSpc>
                <a:spcPct val="150000"/>
              </a:lnSpc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Alcohol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,ether,Iodine,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volatile oils,Camphor  menthol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etc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escape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formulations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rendering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them</a:t>
            </a:r>
            <a:r>
              <a:rPr sz="28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degraded.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469"/>
            <a:ext cx="8002905" cy="5899692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005"/>
              </a:spcBef>
              <a:buSzPts val="800"/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sz="4000" spc="-5" dirty="0">
                <a:solidFill>
                  <a:srgbClr val="FFFFFF"/>
                </a:solidFill>
                <a:latin typeface="Carlito"/>
                <a:cs typeface="Carlito"/>
              </a:rPr>
              <a:t>EXAMPLE:</a:t>
            </a:r>
            <a:endParaRPr sz="4000">
              <a:latin typeface="Carlito"/>
              <a:cs typeface="Carlito"/>
            </a:endParaRPr>
          </a:p>
          <a:p>
            <a:pPr marL="564515" marR="4973320" indent="-247650">
              <a:lnSpc>
                <a:spcPts val="4610"/>
              </a:lnSpc>
              <a:spcBef>
                <a:spcPts val="240"/>
              </a:spcBef>
            </a:pPr>
            <a:r>
              <a:rPr lang="en-US" sz="3200" spc="-10" dirty="0" smtClean="0">
                <a:solidFill>
                  <a:srgbClr val="FFFFFF"/>
                </a:solidFill>
                <a:latin typeface="Carlito"/>
                <a:cs typeface="Carlito"/>
              </a:rPr>
              <a:t>  </a:t>
            </a:r>
            <a:r>
              <a:rPr sz="3200" spc="-10" smtClean="0">
                <a:solidFill>
                  <a:srgbClr val="FFFFFF"/>
                </a:solidFill>
                <a:latin typeface="Carlito"/>
                <a:cs typeface="Carlito"/>
              </a:rPr>
              <a:t>Aromatic</a:t>
            </a:r>
            <a:r>
              <a:rPr sz="3200" spc="-75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waters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Elixirs</a:t>
            </a:r>
            <a:endParaRPr sz="3200">
              <a:latin typeface="Carlito"/>
              <a:cs typeface="Carlito"/>
            </a:endParaRPr>
          </a:p>
          <a:p>
            <a:pPr marL="355600" marR="5080" indent="117475">
              <a:lnSpc>
                <a:spcPct val="100000"/>
              </a:lnSpc>
              <a:spcBef>
                <a:spcPts val="484"/>
              </a:spcBef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Some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types of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tablets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3200" spc="-15">
                <a:solidFill>
                  <a:srgbClr val="FFFFFF"/>
                </a:solidFill>
                <a:latin typeface="Carlito"/>
                <a:cs typeface="Carlito"/>
              </a:rPr>
              <a:t>contain </a:t>
            </a:r>
            <a:r>
              <a:rPr lang="en-US" sz="3200" spc="-15" dirty="0" smtClean="0">
                <a:solidFill>
                  <a:srgbClr val="FFFFFF"/>
                </a:solidFill>
                <a:latin typeface="Carlito"/>
                <a:cs typeface="Carlito"/>
              </a:rPr>
              <a:t>  </a:t>
            </a:r>
            <a:r>
              <a:rPr sz="3200" spc="-15" smtClean="0">
                <a:solidFill>
                  <a:srgbClr val="FFFFFF"/>
                </a:solidFill>
                <a:latin typeface="Carlito"/>
                <a:cs typeface="Carlito"/>
              </a:rPr>
              <a:t>aromatic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water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(Nitroglycerine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tablets)</a:t>
            </a:r>
            <a:endParaRPr sz="3200">
              <a:latin typeface="Carlito"/>
              <a:cs typeface="Carlito"/>
            </a:endParaRPr>
          </a:p>
          <a:p>
            <a:pPr marL="288290">
              <a:lnSpc>
                <a:spcPct val="100000"/>
              </a:lnSpc>
              <a:spcBef>
                <a:spcPts val="905"/>
              </a:spcBef>
            </a:pPr>
            <a:r>
              <a:rPr sz="4000" spc="-5" dirty="0">
                <a:solidFill>
                  <a:srgbClr val="FFFFFF"/>
                </a:solidFill>
                <a:latin typeface="Carlito"/>
                <a:cs typeface="Carlito"/>
              </a:rPr>
              <a:t>PREVENTION:</a:t>
            </a:r>
            <a:endParaRPr sz="4000">
              <a:latin typeface="Carlito"/>
              <a:cs typeface="Carlito"/>
            </a:endParaRPr>
          </a:p>
          <a:p>
            <a:pPr marL="355600" marR="409575" indent="-158750">
              <a:lnSpc>
                <a:spcPct val="100000"/>
              </a:lnSpc>
              <a:spcBef>
                <a:spcPts val="825"/>
              </a:spcBef>
            </a:pPr>
            <a:r>
              <a:rPr lang="en-US" sz="3200" spc="-5" dirty="0" smtClean="0">
                <a:solidFill>
                  <a:srgbClr val="FFFFFF"/>
                </a:solidFill>
                <a:latin typeface="Carlito"/>
                <a:cs typeface="Carlito"/>
              </a:rPr>
              <a:t>  </a:t>
            </a:r>
            <a:r>
              <a:rPr sz="3200" spc="-5" smtClean="0">
                <a:solidFill>
                  <a:srgbClr val="FFFFFF"/>
                </a:solidFill>
                <a:latin typeface="Carlito"/>
                <a:cs typeface="Carlito"/>
              </a:rPr>
              <a:t>Such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should be placed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well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closed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container</a:t>
            </a:r>
            <a:endParaRPr sz="3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3200" spc="-40" dirty="0">
                <a:solidFill>
                  <a:srgbClr val="FFFFFF"/>
                </a:solidFill>
                <a:latin typeface="Carlito"/>
                <a:cs typeface="Carlito"/>
              </a:rPr>
              <a:t>Temperature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should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be</a:t>
            </a:r>
            <a:r>
              <a:rPr sz="32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Carlito"/>
                <a:cs typeface="Carlito"/>
              </a:rPr>
              <a:t>proper.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1614</Words>
  <Application>Microsoft Office PowerPoint</Application>
  <PresentationFormat>On-screen Show (4:3)</PresentationFormat>
  <Paragraphs>241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PHARMACEUTICAL DEGRADATION</vt:lpstr>
      <vt:lpstr>DEGRADATION</vt:lpstr>
      <vt:lpstr>PHARMACEUTICAL DEGRADATION</vt:lpstr>
      <vt:lpstr>ASPIRIN</vt:lpstr>
      <vt:lpstr>TYPES OF PHARMACEUTICAL  DEGRADATION</vt:lpstr>
      <vt:lpstr>PHYSICAL DEGRADATION</vt:lpstr>
      <vt:lpstr>Slide 7</vt:lpstr>
      <vt:lpstr>1) Loss Of Volatile Components:</vt:lpstr>
      <vt:lpstr>Slide 9</vt:lpstr>
      <vt:lpstr>2) LOSS OF H20:</vt:lpstr>
      <vt:lpstr>Slide 11</vt:lpstr>
      <vt:lpstr>EXAMPLES</vt:lpstr>
      <vt:lpstr>3) ABSORPTION OF H20(MOISTURE)  HYGROSCOPITY</vt:lpstr>
      <vt:lpstr>EXAMPLE</vt:lpstr>
      <vt:lpstr>4) POLYMORPHISM</vt:lpstr>
      <vt:lpstr>Slide 16</vt:lpstr>
      <vt:lpstr>5) CRYSTAL GROWTH</vt:lpstr>
      <vt:lpstr>EXAMPLE</vt:lpstr>
      <vt:lpstr>6) COLOUR CHANGES  Colour changes are of two types.  Loss of colour</vt:lpstr>
      <vt:lpstr>Slide 20</vt:lpstr>
      <vt:lpstr>Physical stability (Cont.)</vt:lpstr>
      <vt:lpstr>Physical stability (Cont.)</vt:lpstr>
      <vt:lpstr>Physical stability (Cont.)</vt:lpstr>
      <vt:lpstr>Physical stability (Cont.)</vt:lpstr>
      <vt:lpstr>Physical stability (Cont.)</vt:lpstr>
      <vt:lpstr>Physical stability (Cont.)</vt:lpstr>
      <vt:lpstr>Physical stability (Cont.)</vt:lpstr>
      <vt:lpstr>CHEMICAL DEGRADATION</vt:lpstr>
      <vt:lpstr>TYPES OF CHEMICAL DEGRADATION</vt:lpstr>
      <vt:lpstr>HYDROLYSIS</vt:lpstr>
      <vt:lpstr>Slide 31</vt:lpstr>
      <vt:lpstr>OXIDATION</vt:lpstr>
      <vt:lpstr>AUTO-OXIDATION</vt:lpstr>
      <vt:lpstr>PHOTO-OXIDATION</vt:lpstr>
      <vt:lpstr>DECARBOXYLATION</vt:lpstr>
      <vt:lpstr>ISOMERIZATION</vt:lpstr>
      <vt:lpstr>Slide 37</vt:lpstr>
      <vt:lpstr>RACEMIZATION:</vt:lpstr>
      <vt:lpstr>Slide 39</vt:lpstr>
      <vt:lpstr>GEOMETRICAL ISOMERIZATION:</vt:lpstr>
      <vt:lpstr>POLYMERIZATION</vt:lpstr>
      <vt:lpstr>PHOTO DEGRADATION</vt:lpstr>
      <vt:lpstr>Slide 43</vt:lpstr>
      <vt:lpstr>Stabilization of drugs against hydrolysis,  oxidation and photolysis: TEMPERATURE:</vt:lpstr>
      <vt:lpstr>Slide 45</vt:lpstr>
      <vt:lpstr>MICROBIAL DEGRADATION</vt:lpstr>
      <vt:lpstr>Slide 47</vt:lpstr>
      <vt:lpstr>PREVENTION OF MICROBIAL  DEGRADATION</vt:lpstr>
      <vt:lpstr>METHOD FOR DETECTING CHEMICAL/  PHYSICAL DEGRADATION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DEGRADATION</dc:title>
  <cp:lastModifiedBy>Rama</cp:lastModifiedBy>
  <cp:revision>3</cp:revision>
  <dcterms:created xsi:type="dcterms:W3CDTF">2020-03-23T04:55:24Z</dcterms:created>
  <dcterms:modified xsi:type="dcterms:W3CDTF">2020-03-23T05:48:13Z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2020-03-23T00:00:00Z</vt:filetime>
  </property>
</Properties>
</file>