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64" r:id="rId6"/>
    <p:sldId id="265" r:id="rId7"/>
    <p:sldId id="267" r:id="rId8"/>
    <p:sldId id="266" r:id="rId9"/>
    <p:sldId id="270" r:id="rId10"/>
    <p:sldId id="268" r:id="rId11"/>
    <p:sldId id="269" r:id="rId12"/>
    <p:sldId id="271" r:id="rId13"/>
    <p:sldId id="276" r:id="rId14"/>
    <p:sldId id="275" r:id="rId15"/>
    <p:sldId id="274" r:id="rId16"/>
    <p:sldId id="273" r:id="rId17"/>
    <p:sldId id="272" r:id="rId18"/>
    <p:sldId id="277" r:id="rId19"/>
    <p:sldId id="281" r:id="rId20"/>
    <p:sldId id="282" r:id="rId21"/>
    <p:sldId id="279" r:id="rId22"/>
    <p:sldId id="280" r:id="rId23"/>
    <p:sldId id="278" r:id="rId24"/>
    <p:sldId id="283" r:id="rId25"/>
    <p:sldId id="286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50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74F59-BB0E-4470-98B6-EE39955C3761}" type="datetimeFigureOut">
              <a:rPr lang="en-US" smtClean="0"/>
              <a:pPr/>
              <a:t>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0FDD7-645C-4750-9ADB-058FEE0D7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2191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ungsuhChe" pitchFamily="49" charset="-127"/>
                <a:ea typeface="GungsuhChe" pitchFamily="49" charset="-127"/>
              </a:rPr>
              <a:t>Kinetics &amp; Drug Stability</a:t>
            </a:r>
            <a:endParaRPr lang="en-US" dirty="0"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324600" y="5562600"/>
            <a:ext cx="2819400" cy="990600"/>
          </a:xfrm>
        </p:spPr>
        <p:txBody>
          <a:bodyPr>
            <a:normAutofit fontScale="55000" lnSpcReduction="20000"/>
          </a:bodyPr>
          <a:lstStyle/>
          <a:p>
            <a:r>
              <a:rPr lang="en-US" sz="2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Presented by</a:t>
            </a:r>
          </a:p>
          <a:p>
            <a:r>
              <a:rPr lang="en-US" sz="2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Mrs. Rama </a:t>
            </a:r>
            <a:r>
              <a:rPr lang="en-US" sz="26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Shukla</a:t>
            </a:r>
            <a:endParaRPr lang="en-US" sz="2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Asst. Prof.</a:t>
            </a:r>
          </a:p>
          <a:p>
            <a:r>
              <a:rPr lang="en-US" sz="2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LNCP, Bhopal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2057400"/>
          </a:xfrm>
          <a:prstGeom prst="rect">
            <a:avLst/>
          </a:prstGeom>
          <a:noFill/>
        </p:spPr>
      </p:pic>
      <p:pic>
        <p:nvPicPr>
          <p:cNvPr id="1030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6999"/>
            <a:ext cx="9144000" cy="381001"/>
          </a:xfrm>
          <a:prstGeom prst="rect">
            <a:avLst/>
          </a:prstGeom>
          <a:noFill/>
        </p:spPr>
      </p:pic>
      <p:pic>
        <p:nvPicPr>
          <p:cNvPr id="6" name="Picture 5" descr="1JExIoGhQ46zyXuS6IYB_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819400"/>
            <a:ext cx="508635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6999"/>
            <a:ext cx="9144000" cy="381001"/>
          </a:xfrm>
          <a:prstGeom prst="rect">
            <a:avLst/>
          </a:prstGeom>
          <a:noFill/>
        </p:spPr>
      </p:pic>
      <p:pic>
        <p:nvPicPr>
          <p:cNvPr id="6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1001"/>
          </a:xfrm>
          <a:prstGeom prst="rect">
            <a:avLst/>
          </a:prstGeom>
          <a:noFill/>
        </p:spPr>
      </p:pic>
      <p:pic>
        <p:nvPicPr>
          <p:cNvPr id="7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29968" y="3247031"/>
            <a:ext cx="6840937" cy="381001"/>
          </a:xfrm>
          <a:prstGeom prst="rect">
            <a:avLst/>
          </a:prstGeom>
          <a:noFill/>
        </p:spPr>
      </p:pic>
      <p:pic>
        <p:nvPicPr>
          <p:cNvPr id="8" name="Picture 7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33031" y="3229968"/>
            <a:ext cx="6840937" cy="381001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3400"/>
            <a:ext cx="377039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352800"/>
            <a:ext cx="381000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533400"/>
            <a:ext cx="36861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200400"/>
            <a:ext cx="358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6999"/>
            <a:ext cx="9144000" cy="381001"/>
          </a:xfrm>
          <a:prstGeom prst="rect">
            <a:avLst/>
          </a:prstGeom>
          <a:noFill/>
        </p:spPr>
      </p:pic>
      <p:pic>
        <p:nvPicPr>
          <p:cNvPr id="6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1001"/>
          </a:xfrm>
          <a:prstGeom prst="rect">
            <a:avLst/>
          </a:prstGeom>
          <a:noFill/>
        </p:spPr>
      </p:pic>
      <p:pic>
        <p:nvPicPr>
          <p:cNvPr id="7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29968" y="3247031"/>
            <a:ext cx="6840937" cy="381001"/>
          </a:xfrm>
          <a:prstGeom prst="rect">
            <a:avLst/>
          </a:prstGeom>
          <a:noFill/>
        </p:spPr>
      </p:pic>
      <p:pic>
        <p:nvPicPr>
          <p:cNvPr id="8" name="Picture 7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33031" y="3229968"/>
            <a:ext cx="6840937" cy="381001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0"/>
            <a:ext cx="7772400" cy="519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6999"/>
            <a:ext cx="9144000" cy="381001"/>
          </a:xfrm>
          <a:prstGeom prst="rect">
            <a:avLst/>
          </a:prstGeom>
          <a:noFill/>
        </p:spPr>
      </p:pic>
      <p:pic>
        <p:nvPicPr>
          <p:cNvPr id="6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1001"/>
          </a:xfrm>
          <a:prstGeom prst="rect">
            <a:avLst/>
          </a:prstGeom>
          <a:noFill/>
        </p:spPr>
      </p:pic>
      <p:pic>
        <p:nvPicPr>
          <p:cNvPr id="7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29968" y="3247031"/>
            <a:ext cx="6840937" cy="381001"/>
          </a:xfrm>
          <a:prstGeom prst="rect">
            <a:avLst/>
          </a:prstGeom>
          <a:noFill/>
        </p:spPr>
      </p:pic>
      <p:pic>
        <p:nvPicPr>
          <p:cNvPr id="8" name="Picture 7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33031" y="3229968"/>
            <a:ext cx="6840937" cy="381001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38200"/>
            <a:ext cx="835791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6999"/>
            <a:ext cx="9144000" cy="381001"/>
          </a:xfrm>
          <a:prstGeom prst="rect">
            <a:avLst/>
          </a:prstGeom>
          <a:noFill/>
        </p:spPr>
      </p:pic>
      <p:pic>
        <p:nvPicPr>
          <p:cNvPr id="6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1001"/>
          </a:xfrm>
          <a:prstGeom prst="rect">
            <a:avLst/>
          </a:prstGeom>
          <a:noFill/>
        </p:spPr>
      </p:pic>
      <p:pic>
        <p:nvPicPr>
          <p:cNvPr id="7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29968" y="3247031"/>
            <a:ext cx="6840937" cy="381001"/>
          </a:xfrm>
          <a:prstGeom prst="rect">
            <a:avLst/>
          </a:prstGeom>
          <a:noFill/>
        </p:spPr>
      </p:pic>
      <p:pic>
        <p:nvPicPr>
          <p:cNvPr id="8" name="Picture 7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33031" y="3229968"/>
            <a:ext cx="6840937" cy="381001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"/>
            <a:ext cx="792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6999"/>
            <a:ext cx="9144000" cy="381001"/>
          </a:xfrm>
          <a:prstGeom prst="rect">
            <a:avLst/>
          </a:prstGeom>
          <a:noFill/>
        </p:spPr>
      </p:pic>
      <p:pic>
        <p:nvPicPr>
          <p:cNvPr id="6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1001"/>
          </a:xfrm>
          <a:prstGeom prst="rect">
            <a:avLst/>
          </a:prstGeom>
          <a:noFill/>
        </p:spPr>
      </p:pic>
      <p:pic>
        <p:nvPicPr>
          <p:cNvPr id="7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29968" y="3247031"/>
            <a:ext cx="6840937" cy="381001"/>
          </a:xfrm>
          <a:prstGeom prst="rect">
            <a:avLst/>
          </a:prstGeom>
          <a:noFill/>
        </p:spPr>
      </p:pic>
      <p:pic>
        <p:nvPicPr>
          <p:cNvPr id="8" name="Picture 7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33031" y="3229968"/>
            <a:ext cx="6840937" cy="381001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85800"/>
            <a:ext cx="748547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6999"/>
            <a:ext cx="9144000" cy="381001"/>
          </a:xfrm>
          <a:prstGeom prst="rect">
            <a:avLst/>
          </a:prstGeom>
          <a:noFill/>
        </p:spPr>
      </p:pic>
      <p:pic>
        <p:nvPicPr>
          <p:cNvPr id="6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1001"/>
          </a:xfrm>
          <a:prstGeom prst="rect">
            <a:avLst/>
          </a:prstGeom>
          <a:noFill/>
        </p:spPr>
      </p:pic>
      <p:pic>
        <p:nvPicPr>
          <p:cNvPr id="7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29968" y="3247031"/>
            <a:ext cx="6840937" cy="381001"/>
          </a:xfrm>
          <a:prstGeom prst="rect">
            <a:avLst/>
          </a:prstGeom>
          <a:noFill/>
        </p:spPr>
      </p:pic>
      <p:pic>
        <p:nvPicPr>
          <p:cNvPr id="8" name="Picture 7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33031" y="3229968"/>
            <a:ext cx="6840937" cy="381001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609600"/>
            <a:ext cx="5943600" cy="53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6999"/>
            <a:ext cx="9144000" cy="381001"/>
          </a:xfrm>
          <a:prstGeom prst="rect">
            <a:avLst/>
          </a:prstGeom>
          <a:noFill/>
        </p:spPr>
      </p:pic>
      <p:pic>
        <p:nvPicPr>
          <p:cNvPr id="6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1001"/>
          </a:xfrm>
          <a:prstGeom prst="rect">
            <a:avLst/>
          </a:prstGeom>
          <a:noFill/>
        </p:spPr>
      </p:pic>
      <p:pic>
        <p:nvPicPr>
          <p:cNvPr id="7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29968" y="3247031"/>
            <a:ext cx="6840937" cy="381001"/>
          </a:xfrm>
          <a:prstGeom prst="rect">
            <a:avLst/>
          </a:prstGeom>
          <a:noFill/>
        </p:spPr>
      </p:pic>
      <p:pic>
        <p:nvPicPr>
          <p:cNvPr id="8" name="Picture 7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33031" y="3229968"/>
            <a:ext cx="6840937" cy="381001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667377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6999"/>
            <a:ext cx="9144000" cy="381001"/>
          </a:xfrm>
          <a:prstGeom prst="rect">
            <a:avLst/>
          </a:prstGeom>
          <a:noFill/>
        </p:spPr>
      </p:pic>
      <p:pic>
        <p:nvPicPr>
          <p:cNvPr id="6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1001"/>
          </a:xfrm>
          <a:prstGeom prst="rect">
            <a:avLst/>
          </a:prstGeom>
          <a:noFill/>
        </p:spPr>
      </p:pic>
      <p:pic>
        <p:nvPicPr>
          <p:cNvPr id="7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29968" y="3247031"/>
            <a:ext cx="6840937" cy="381001"/>
          </a:xfrm>
          <a:prstGeom prst="rect">
            <a:avLst/>
          </a:prstGeom>
          <a:noFill/>
        </p:spPr>
      </p:pic>
      <p:pic>
        <p:nvPicPr>
          <p:cNvPr id="8" name="Picture 7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33031" y="3229968"/>
            <a:ext cx="6840937" cy="381001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Pseudo first order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reaction which is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not first-order reaction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naturally but made first order by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increasing or decreasing the concentration of one or the other reactant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known as Pseudo first order reaction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Pseudo means ‘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fake’.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Therefore, it is clear from the name itself that it is not first-order reaction by nature. 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Example: suspension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429000"/>
            <a:ext cx="5715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6999"/>
            <a:ext cx="9144000" cy="381001"/>
          </a:xfrm>
          <a:prstGeom prst="rect">
            <a:avLst/>
          </a:prstGeom>
          <a:noFill/>
        </p:spPr>
      </p:pic>
      <p:pic>
        <p:nvPicPr>
          <p:cNvPr id="6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1001"/>
          </a:xfrm>
          <a:prstGeom prst="rect">
            <a:avLst/>
          </a:prstGeom>
          <a:noFill/>
        </p:spPr>
      </p:pic>
      <p:pic>
        <p:nvPicPr>
          <p:cNvPr id="7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29968" y="3247031"/>
            <a:ext cx="6840937" cy="381001"/>
          </a:xfrm>
          <a:prstGeom prst="rect">
            <a:avLst/>
          </a:prstGeom>
          <a:noFill/>
        </p:spPr>
      </p:pic>
      <p:pic>
        <p:nvPicPr>
          <p:cNvPr id="8" name="Picture 7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33031" y="3229968"/>
            <a:ext cx="6840937" cy="381001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Pseudo first-order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1524000"/>
            <a:ext cx="8763000" cy="4602163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Another example of pseudo first-order reaction is the inversion of cane sugar.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    +     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     →       C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6      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  C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i="1" dirty="0" smtClean="0"/>
              <a:t>       Cane sugar                                                                  Glucose                Fructose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COMPLEX  REACTIONS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638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Many chemical reactions encountered in the pharmaceutical field are not simple reaction of Zero, first, second and third order but consists of a Combination of two or more reactions. such reactions or known as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“Complex reactions”.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K1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        B        C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Intermediated reaction B(characterized by order of kinetics Zero, First, Second, Third step)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295400" y="27432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057400" y="27432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9200" y="3276600"/>
            <a:ext cx="6934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kinetics and drug stability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5943600"/>
          </a:xfrm>
          <a:prstGeom prst="rect">
            <a:avLst/>
          </a:prstGeom>
          <a:noFill/>
        </p:spPr>
      </p:pic>
      <p:pic>
        <p:nvPicPr>
          <p:cNvPr id="5" name="Picture 6" descr="Image result for kineti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6999"/>
            <a:ext cx="9144000" cy="381001"/>
          </a:xfrm>
          <a:prstGeom prst="rect">
            <a:avLst/>
          </a:prstGeom>
          <a:noFill/>
        </p:spPr>
      </p:pic>
      <p:pic>
        <p:nvPicPr>
          <p:cNvPr id="6" name="Picture 6" descr="Image result for kineti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81001"/>
          </a:xfrm>
          <a:prstGeom prst="rect">
            <a:avLst/>
          </a:prstGeom>
          <a:noFill/>
        </p:spPr>
      </p:pic>
      <p:pic>
        <p:nvPicPr>
          <p:cNvPr id="7" name="Picture 6" descr="Image result for kineti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229968" y="3247031"/>
            <a:ext cx="6840937" cy="381001"/>
          </a:xfrm>
          <a:prstGeom prst="rect">
            <a:avLst/>
          </a:prstGeom>
          <a:noFill/>
        </p:spPr>
      </p:pic>
      <p:pic>
        <p:nvPicPr>
          <p:cNvPr id="8" name="Picture 7" descr="Image result for kineti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33031" y="3229968"/>
            <a:ext cx="6840937" cy="38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mplex reac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7391400" cy="475194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 reaction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6999"/>
            <a:ext cx="9144000" cy="381001"/>
          </a:xfrm>
          <a:prstGeom prst="rect">
            <a:avLst/>
          </a:prstGeom>
          <a:noFill/>
        </p:spPr>
      </p:pic>
      <p:pic>
        <p:nvPicPr>
          <p:cNvPr id="6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1001"/>
          </a:xfrm>
          <a:prstGeom prst="rect">
            <a:avLst/>
          </a:prstGeom>
          <a:noFill/>
        </p:spPr>
      </p:pic>
      <p:pic>
        <p:nvPicPr>
          <p:cNvPr id="7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29968" y="3247031"/>
            <a:ext cx="6840937" cy="381001"/>
          </a:xfrm>
          <a:prstGeom prst="rect">
            <a:avLst/>
          </a:prstGeom>
          <a:noFill/>
        </p:spPr>
      </p:pic>
      <p:pic>
        <p:nvPicPr>
          <p:cNvPr id="8" name="Picture 7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33031" y="3229968"/>
            <a:ext cx="6840937" cy="381001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82296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6999"/>
            <a:ext cx="9144000" cy="381001"/>
          </a:xfrm>
          <a:prstGeom prst="rect">
            <a:avLst/>
          </a:prstGeom>
          <a:noFill/>
        </p:spPr>
      </p:pic>
      <p:pic>
        <p:nvPicPr>
          <p:cNvPr id="6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1001"/>
          </a:xfrm>
          <a:prstGeom prst="rect">
            <a:avLst/>
          </a:prstGeom>
          <a:noFill/>
        </p:spPr>
      </p:pic>
      <p:pic>
        <p:nvPicPr>
          <p:cNvPr id="7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29968" y="3247031"/>
            <a:ext cx="6840937" cy="381001"/>
          </a:xfrm>
          <a:prstGeom prst="rect">
            <a:avLst/>
          </a:prstGeom>
          <a:noFill/>
        </p:spPr>
      </p:pic>
      <p:pic>
        <p:nvPicPr>
          <p:cNvPr id="8" name="Picture 7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33031" y="3229968"/>
            <a:ext cx="6840937" cy="381001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813315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352800"/>
            <a:ext cx="7391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6999"/>
            <a:ext cx="9144000" cy="381001"/>
          </a:xfrm>
          <a:prstGeom prst="rect">
            <a:avLst/>
          </a:prstGeom>
          <a:noFill/>
        </p:spPr>
      </p:pic>
      <p:pic>
        <p:nvPicPr>
          <p:cNvPr id="6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1001"/>
          </a:xfrm>
          <a:prstGeom prst="rect">
            <a:avLst/>
          </a:prstGeom>
          <a:noFill/>
        </p:spPr>
      </p:pic>
      <p:pic>
        <p:nvPicPr>
          <p:cNvPr id="7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29968" y="3247031"/>
            <a:ext cx="6840937" cy="381001"/>
          </a:xfrm>
          <a:prstGeom prst="rect">
            <a:avLst/>
          </a:prstGeom>
          <a:noFill/>
        </p:spPr>
      </p:pic>
      <p:pic>
        <p:nvPicPr>
          <p:cNvPr id="8" name="Picture 7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33031" y="3229968"/>
            <a:ext cx="6840937" cy="38100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57200"/>
            <a:ext cx="773321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6999"/>
            <a:ext cx="9144000" cy="381001"/>
          </a:xfrm>
          <a:prstGeom prst="rect">
            <a:avLst/>
          </a:prstGeom>
          <a:noFill/>
        </p:spPr>
      </p:pic>
      <p:pic>
        <p:nvPicPr>
          <p:cNvPr id="6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1001"/>
          </a:xfrm>
          <a:prstGeom prst="rect">
            <a:avLst/>
          </a:prstGeom>
          <a:noFill/>
        </p:spPr>
      </p:pic>
      <p:pic>
        <p:nvPicPr>
          <p:cNvPr id="7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29968" y="3247031"/>
            <a:ext cx="6840937" cy="381001"/>
          </a:xfrm>
          <a:prstGeom prst="rect">
            <a:avLst/>
          </a:prstGeom>
          <a:noFill/>
        </p:spPr>
      </p:pic>
      <p:pic>
        <p:nvPicPr>
          <p:cNvPr id="8" name="Picture 7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33031" y="3229968"/>
            <a:ext cx="6840937" cy="38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6999"/>
            <a:ext cx="9144000" cy="381001"/>
          </a:xfrm>
          <a:prstGeom prst="rect">
            <a:avLst/>
          </a:prstGeom>
          <a:noFill/>
        </p:spPr>
      </p:pic>
      <p:pic>
        <p:nvPicPr>
          <p:cNvPr id="6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1001"/>
          </a:xfrm>
          <a:prstGeom prst="rect">
            <a:avLst/>
          </a:prstGeom>
          <a:noFill/>
        </p:spPr>
      </p:pic>
      <p:pic>
        <p:nvPicPr>
          <p:cNvPr id="7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29968" y="3247031"/>
            <a:ext cx="6840937" cy="381001"/>
          </a:xfrm>
          <a:prstGeom prst="rect">
            <a:avLst/>
          </a:prstGeom>
          <a:noFill/>
        </p:spPr>
      </p:pic>
      <p:pic>
        <p:nvPicPr>
          <p:cNvPr id="8" name="Picture 7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33031" y="3229968"/>
            <a:ext cx="6840937" cy="38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6999"/>
            <a:ext cx="9144000" cy="381001"/>
          </a:xfrm>
          <a:prstGeom prst="rect">
            <a:avLst/>
          </a:prstGeom>
          <a:noFill/>
        </p:spPr>
      </p:pic>
      <p:pic>
        <p:nvPicPr>
          <p:cNvPr id="6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1001"/>
          </a:xfrm>
          <a:prstGeom prst="rect">
            <a:avLst/>
          </a:prstGeom>
          <a:noFill/>
        </p:spPr>
      </p:pic>
      <p:pic>
        <p:nvPicPr>
          <p:cNvPr id="7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29968" y="3247031"/>
            <a:ext cx="6840937" cy="381001"/>
          </a:xfrm>
          <a:prstGeom prst="rect">
            <a:avLst/>
          </a:prstGeom>
          <a:noFill/>
        </p:spPr>
      </p:pic>
      <p:pic>
        <p:nvPicPr>
          <p:cNvPr id="8" name="Picture 7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33031" y="3229968"/>
            <a:ext cx="6840937" cy="38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6999"/>
            <a:ext cx="9144000" cy="381001"/>
          </a:xfrm>
          <a:prstGeom prst="rect">
            <a:avLst/>
          </a:prstGeom>
          <a:noFill/>
        </p:spPr>
      </p:pic>
      <p:pic>
        <p:nvPicPr>
          <p:cNvPr id="6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1001"/>
          </a:xfrm>
          <a:prstGeom prst="rect">
            <a:avLst/>
          </a:prstGeom>
          <a:noFill/>
        </p:spPr>
      </p:pic>
      <p:pic>
        <p:nvPicPr>
          <p:cNvPr id="7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29968" y="3247031"/>
            <a:ext cx="6840937" cy="381001"/>
          </a:xfrm>
          <a:prstGeom prst="rect">
            <a:avLst/>
          </a:prstGeom>
          <a:noFill/>
        </p:spPr>
      </p:pic>
      <p:pic>
        <p:nvPicPr>
          <p:cNvPr id="8" name="Picture 7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33031" y="3229968"/>
            <a:ext cx="6840937" cy="38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6999"/>
            <a:ext cx="9144000" cy="381001"/>
          </a:xfrm>
          <a:prstGeom prst="rect">
            <a:avLst/>
          </a:prstGeom>
          <a:noFill/>
        </p:spPr>
      </p:pic>
      <p:pic>
        <p:nvPicPr>
          <p:cNvPr id="6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1001"/>
          </a:xfrm>
          <a:prstGeom prst="rect">
            <a:avLst/>
          </a:prstGeom>
          <a:noFill/>
        </p:spPr>
      </p:pic>
      <p:pic>
        <p:nvPicPr>
          <p:cNvPr id="7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29968" y="3247031"/>
            <a:ext cx="6840937" cy="381001"/>
          </a:xfrm>
          <a:prstGeom prst="rect">
            <a:avLst/>
          </a:prstGeom>
          <a:noFill/>
        </p:spPr>
      </p:pic>
      <p:pic>
        <p:nvPicPr>
          <p:cNvPr id="8" name="Picture 7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33031" y="3229968"/>
            <a:ext cx="6840937" cy="381001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8534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6999"/>
            <a:ext cx="9144000" cy="381001"/>
          </a:xfrm>
          <a:prstGeom prst="rect">
            <a:avLst/>
          </a:prstGeom>
          <a:noFill/>
        </p:spPr>
      </p:pic>
      <p:pic>
        <p:nvPicPr>
          <p:cNvPr id="6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1001"/>
          </a:xfrm>
          <a:prstGeom prst="rect">
            <a:avLst/>
          </a:prstGeom>
          <a:noFill/>
        </p:spPr>
      </p:pic>
      <p:pic>
        <p:nvPicPr>
          <p:cNvPr id="7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29968" y="3247031"/>
            <a:ext cx="6840937" cy="381001"/>
          </a:xfrm>
          <a:prstGeom prst="rect">
            <a:avLst/>
          </a:prstGeom>
          <a:noFill/>
        </p:spPr>
      </p:pic>
      <p:pic>
        <p:nvPicPr>
          <p:cNvPr id="8" name="Picture 7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33031" y="3229968"/>
            <a:ext cx="6840937" cy="381001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8305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6999"/>
            <a:ext cx="9144000" cy="381001"/>
          </a:xfrm>
          <a:prstGeom prst="rect">
            <a:avLst/>
          </a:prstGeom>
          <a:noFill/>
        </p:spPr>
      </p:pic>
      <p:pic>
        <p:nvPicPr>
          <p:cNvPr id="6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1001"/>
          </a:xfrm>
          <a:prstGeom prst="rect">
            <a:avLst/>
          </a:prstGeom>
          <a:noFill/>
        </p:spPr>
      </p:pic>
      <p:pic>
        <p:nvPicPr>
          <p:cNvPr id="7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29968" y="3247031"/>
            <a:ext cx="6840937" cy="381001"/>
          </a:xfrm>
          <a:prstGeom prst="rect">
            <a:avLst/>
          </a:prstGeom>
          <a:noFill/>
        </p:spPr>
      </p:pic>
      <p:pic>
        <p:nvPicPr>
          <p:cNvPr id="8" name="Picture 7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33031" y="3229968"/>
            <a:ext cx="6840937" cy="38100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1000"/>
            <a:ext cx="7467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6999"/>
            <a:ext cx="9144000" cy="381001"/>
          </a:xfrm>
          <a:prstGeom prst="rect">
            <a:avLst/>
          </a:prstGeom>
          <a:noFill/>
        </p:spPr>
      </p:pic>
      <p:pic>
        <p:nvPicPr>
          <p:cNvPr id="6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1001"/>
          </a:xfrm>
          <a:prstGeom prst="rect">
            <a:avLst/>
          </a:prstGeom>
          <a:noFill/>
        </p:spPr>
      </p:pic>
      <p:pic>
        <p:nvPicPr>
          <p:cNvPr id="7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29968" y="3247031"/>
            <a:ext cx="6840937" cy="381001"/>
          </a:xfrm>
          <a:prstGeom prst="rect">
            <a:avLst/>
          </a:prstGeom>
          <a:noFill/>
        </p:spPr>
      </p:pic>
      <p:pic>
        <p:nvPicPr>
          <p:cNvPr id="8" name="Picture 7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33031" y="3229968"/>
            <a:ext cx="6840937" cy="381001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096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6999"/>
            <a:ext cx="9144000" cy="381001"/>
          </a:xfrm>
          <a:prstGeom prst="rect">
            <a:avLst/>
          </a:prstGeom>
          <a:noFill/>
        </p:spPr>
      </p:pic>
      <p:pic>
        <p:nvPicPr>
          <p:cNvPr id="6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1001"/>
          </a:xfrm>
          <a:prstGeom prst="rect">
            <a:avLst/>
          </a:prstGeom>
          <a:noFill/>
        </p:spPr>
      </p:pic>
      <p:pic>
        <p:nvPicPr>
          <p:cNvPr id="7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29968" y="3247031"/>
            <a:ext cx="6840937" cy="381001"/>
          </a:xfrm>
          <a:prstGeom prst="rect">
            <a:avLst/>
          </a:prstGeom>
          <a:noFill/>
        </p:spPr>
      </p:pic>
      <p:pic>
        <p:nvPicPr>
          <p:cNvPr id="8" name="Picture 7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33031" y="3229968"/>
            <a:ext cx="6840937" cy="381001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ORDER KINETICS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First order kinetics , Active enzymes are waiting to work.</a:t>
            </a:r>
          </a:p>
          <a:p>
            <a:r>
              <a:rPr lang="en-US" sz="2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Plasma drug concentration           </a:t>
            </a:r>
            <a:r>
              <a:rPr lang="en-US" sz="2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rate of drug metabolism (elimination).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Rate of  metabolism is directly proportional to drug concentration.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applies to </a:t>
            </a:r>
            <a:r>
              <a:rPr lang="en-US" sz="2400" b="1" i="1" u="sng" dirty="0" smtClean="0">
                <a:latin typeface="Times New Roman" pitchFamily="18" charset="0"/>
                <a:cs typeface="Times New Roman" pitchFamily="18" charset="0"/>
              </a:rPr>
              <a:t>absorption and metabolism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too.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791200" y="18288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6999"/>
            <a:ext cx="9144000" cy="381001"/>
          </a:xfrm>
          <a:prstGeom prst="rect">
            <a:avLst/>
          </a:prstGeom>
          <a:noFill/>
        </p:spPr>
      </p:pic>
      <p:pic>
        <p:nvPicPr>
          <p:cNvPr id="6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1001"/>
          </a:xfrm>
          <a:prstGeom prst="rect">
            <a:avLst/>
          </a:prstGeom>
          <a:noFill/>
        </p:spPr>
      </p:pic>
      <p:pic>
        <p:nvPicPr>
          <p:cNvPr id="7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29968" y="3247031"/>
            <a:ext cx="6840937" cy="381001"/>
          </a:xfrm>
          <a:prstGeom prst="rect">
            <a:avLst/>
          </a:prstGeom>
          <a:noFill/>
        </p:spPr>
      </p:pic>
      <p:pic>
        <p:nvPicPr>
          <p:cNvPr id="8" name="Picture 7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33031" y="3229968"/>
            <a:ext cx="6840937" cy="381001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3400"/>
            <a:ext cx="80772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6999"/>
            <a:ext cx="9144000" cy="381001"/>
          </a:xfrm>
          <a:prstGeom prst="rect">
            <a:avLst/>
          </a:prstGeom>
          <a:noFill/>
        </p:spPr>
      </p:pic>
      <p:pic>
        <p:nvPicPr>
          <p:cNvPr id="6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1001"/>
          </a:xfrm>
          <a:prstGeom prst="rect">
            <a:avLst/>
          </a:prstGeom>
          <a:noFill/>
        </p:spPr>
      </p:pic>
      <p:pic>
        <p:nvPicPr>
          <p:cNvPr id="7" name="Picture 6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29968" y="3247031"/>
            <a:ext cx="6840937" cy="381001"/>
          </a:xfrm>
          <a:prstGeom prst="rect">
            <a:avLst/>
          </a:prstGeom>
          <a:noFill/>
        </p:spPr>
      </p:pic>
      <p:pic>
        <p:nvPicPr>
          <p:cNvPr id="8" name="Picture 7" descr="Image result for kine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33031" y="3229968"/>
            <a:ext cx="6840937" cy="381001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Zero order kinetics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Low action enzymes working to sustained the drug concentration.</a:t>
            </a:r>
          </a:p>
          <a:p>
            <a:r>
              <a:rPr lang="en-US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Increase</a:t>
            </a:r>
            <a:r>
              <a:rPr lang="en-US" dirty="0" smtClean="0"/>
              <a:t> in Plasma drug concentration     </a:t>
            </a:r>
            <a:r>
              <a:rPr lang="en-US" i="1" u="sng" dirty="0" smtClean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en-US" dirty="0" smtClean="0"/>
              <a:t> </a:t>
            </a:r>
            <a:r>
              <a:rPr lang="en-US" i="1" u="sng" dirty="0" smtClean="0">
                <a:solidFill>
                  <a:schemeClr val="tx2">
                    <a:lumMod val="75000"/>
                  </a:schemeClr>
                </a:solidFill>
              </a:rPr>
              <a:t>Increase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in rate of drug metabolism.</a:t>
            </a:r>
          </a:p>
          <a:p>
            <a:r>
              <a:rPr lang="en-US" b="1" i="1" dirty="0" smtClean="0"/>
              <a:t>Rate </a:t>
            </a:r>
            <a:r>
              <a:rPr lang="en-US" dirty="0" smtClean="0"/>
              <a:t>of metabolism becomes </a:t>
            </a:r>
            <a:r>
              <a:rPr lang="en-US" b="1" i="1" dirty="0" smtClean="0"/>
              <a:t>independent</a:t>
            </a:r>
            <a:r>
              <a:rPr lang="en-US" dirty="0" smtClean="0"/>
              <a:t> of drug concentration.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7239000" y="24384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218</Words>
  <Application>Microsoft Office PowerPoint</Application>
  <PresentationFormat>On-screen Show (4:3)</PresentationFormat>
  <Paragraphs>33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Kinetics &amp; Drug Stability</vt:lpstr>
      <vt:lpstr>Slide 2</vt:lpstr>
      <vt:lpstr>Slide 3</vt:lpstr>
      <vt:lpstr>Slide 4</vt:lpstr>
      <vt:lpstr>Slide 5</vt:lpstr>
      <vt:lpstr>Slide 6</vt:lpstr>
      <vt:lpstr>FIRST ORDER KINETICS</vt:lpstr>
      <vt:lpstr>Slide 8</vt:lpstr>
      <vt:lpstr>Zero order kinetics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Pseudo first order</vt:lpstr>
      <vt:lpstr>Pseudo first-order</vt:lpstr>
      <vt:lpstr>COMPLEX  REACTIONS</vt:lpstr>
      <vt:lpstr>Complex reaction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Kinetics &amp; Drug Stability</dc:title>
  <dc:creator>Rama</dc:creator>
  <cp:lastModifiedBy>Rama</cp:lastModifiedBy>
  <cp:revision>39</cp:revision>
  <dcterms:created xsi:type="dcterms:W3CDTF">2006-08-16T00:00:00Z</dcterms:created>
  <dcterms:modified xsi:type="dcterms:W3CDTF">2019-01-19T09:27:24Z</dcterms:modified>
</cp:coreProperties>
</file>