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43088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1"/>
            <a:ext cx="6400800" cy="184665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IN" sz="6000" dirty="0" smtClean="0">
                <a:latin typeface="Algerian" pitchFamily="82" charset="0"/>
              </a:rPr>
              <a:t>JOB EVALUATION</a:t>
            </a:r>
            <a:r>
              <a:rPr lang="en-IN" sz="6000" dirty="0" smtClean="0"/>
              <a:t/>
            </a:r>
            <a:br>
              <a:rPr lang="en-IN" sz="6000" dirty="0" smtClean="0"/>
            </a:br>
            <a:endParaRPr lang="en-IN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429000"/>
            <a:ext cx="6096000" cy="21236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4400" dirty="0" smtClean="0"/>
              <a:t> </a:t>
            </a:r>
          </a:p>
          <a:p>
            <a:endParaRPr lang="en-IN" sz="4400" dirty="0"/>
          </a:p>
          <a:p>
            <a:pPr algn="r"/>
            <a:r>
              <a:rPr lang="en-IN" sz="4400" dirty="0" err="1" smtClean="0">
                <a:latin typeface="Algerian" pitchFamily="82" charset="0"/>
              </a:rPr>
              <a:t>Dr.Sapna</a:t>
            </a:r>
            <a:r>
              <a:rPr lang="en-IN" sz="4400" dirty="0" smtClean="0">
                <a:latin typeface="Algerian" pitchFamily="82" charset="0"/>
              </a:rPr>
              <a:t> </a:t>
            </a:r>
            <a:r>
              <a:rPr lang="en-IN" sz="4400" dirty="0" err="1" smtClean="0">
                <a:latin typeface="Algerian" pitchFamily="82" charset="0"/>
              </a:rPr>
              <a:t>Awasthi</a:t>
            </a:r>
            <a:endParaRPr lang="en-IN" sz="4400" dirty="0">
              <a:latin typeface="Algerian" pitchFamily="8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10400" y="2743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676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69875"/>
            <a:ext cx="320294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4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Classification</a:t>
            </a:r>
            <a:r>
              <a:rPr sz="2400" u="heavy" spc="1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4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51661"/>
            <a:ext cx="8529320" cy="558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Classification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systems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define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value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jobs, people,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or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teams with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written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standards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hierarchy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classification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level. It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involves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only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matching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specific job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with a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list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tasks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a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predetermined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labor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grade. Each grade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has asset money</a:t>
            </a:r>
            <a:r>
              <a:rPr sz="2400" spc="-7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rate.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PROCESS:</a:t>
            </a:r>
            <a:endParaRPr sz="2400">
              <a:latin typeface="Carlito"/>
              <a:cs typeface="Carlito"/>
            </a:endParaRPr>
          </a:p>
          <a:p>
            <a:pPr marL="927100" marR="5715" indent="-161925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AutoNum type="arabicPeriod"/>
              <a:tabLst>
                <a:tab pos="1280795" algn="l"/>
                <a:tab pos="1281430" algn="l"/>
                <a:tab pos="2578735" algn="l"/>
                <a:tab pos="4373245" algn="l"/>
                <a:tab pos="5012055" algn="l"/>
                <a:tab pos="5443220" algn="l"/>
                <a:tab pos="6796405" algn="l"/>
                <a:tab pos="7334884" algn="l"/>
              </a:tabLst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D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v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elop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</a:t>
            </a:r>
            <a:r>
              <a:rPr sz="2400" spc="10" dirty="0">
                <a:solidFill>
                  <a:srgbClr val="6F2F9F"/>
                </a:solidFill>
                <a:latin typeface="Carlito"/>
                <a:cs typeface="Carlito"/>
              </a:rPr>
              <a:t>s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cr</a:t>
            </a:r>
            <a:r>
              <a:rPr sz="2400" spc="5" dirty="0">
                <a:solidFill>
                  <a:srgbClr val="6F2F9F"/>
                </a:solidFill>
                <a:latin typeface="Carlito"/>
                <a:cs typeface="Carlito"/>
              </a:rPr>
              <a:t>i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p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tions	</a:t>
            </a:r>
            <a:r>
              <a:rPr sz="2400" spc="-50" dirty="0">
                <a:solidFill>
                  <a:srgbClr val="6F2F9F"/>
                </a:solidFill>
                <a:latin typeface="Carlito"/>
                <a:cs typeface="Carlito"/>
              </a:rPr>
              <a:t>f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r	a	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c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at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g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</a:t>
            </a:r>
            <a:r>
              <a:rPr sz="2400" spc="5" dirty="0">
                <a:solidFill>
                  <a:srgbClr val="6F2F9F"/>
                </a:solidFill>
                <a:latin typeface="Carlito"/>
                <a:cs typeface="Carlito"/>
              </a:rPr>
              <a:t>r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y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f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b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s—job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classes/grade</a:t>
            </a:r>
            <a:endParaRPr sz="2400">
              <a:latin typeface="Carlito"/>
              <a:cs typeface="Carlito"/>
            </a:endParaRPr>
          </a:p>
          <a:p>
            <a:pPr marL="995680" marR="5080" indent="-230504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AutoNum type="arabicPeriod"/>
              <a:tabLst>
                <a:tab pos="1095375" algn="l"/>
              </a:tabLst>
            </a:pP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Develop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standards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category by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describing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key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characteristics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those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the</a:t>
            </a:r>
            <a:r>
              <a:rPr sz="2400" spc="-30" dirty="0">
                <a:solidFill>
                  <a:srgbClr val="6F2F9F"/>
                </a:solidFill>
                <a:latin typeface="Carlito"/>
                <a:cs typeface="Carlito"/>
              </a:rPr>
              <a:t> category.</a:t>
            </a:r>
            <a:endParaRPr sz="2400">
              <a:latin typeface="Carlito"/>
              <a:cs typeface="Carlito"/>
            </a:endParaRPr>
          </a:p>
          <a:p>
            <a:pPr marL="927100" marR="5080" indent="-161925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AutoNum type="arabicPeriod"/>
              <a:tabLst>
                <a:tab pos="1137285" algn="l"/>
                <a:tab pos="1137920" algn="l"/>
                <a:tab pos="2068195" algn="l"/>
                <a:tab pos="2720975" algn="l"/>
                <a:tab pos="3120390" algn="l"/>
                <a:tab pos="3676650" algn="l"/>
                <a:tab pos="5088255" algn="l"/>
                <a:tab pos="5967730" algn="l"/>
                <a:tab pos="6429375" algn="l"/>
                <a:tab pos="6985634" algn="l"/>
                <a:tab pos="8263255" algn="l"/>
              </a:tabLst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a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ch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b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s	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t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o	the	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c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at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g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orie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s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base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d	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o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n	the	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sim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i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larity	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of  tasks.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RESULTS:</a:t>
            </a:r>
            <a:endParaRPr sz="2400">
              <a:latin typeface="Carlito"/>
              <a:cs typeface="Carlito"/>
            </a:endParaRPr>
          </a:p>
          <a:p>
            <a:pPr marL="12700" marR="635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classes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classified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like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managerial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,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office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clerical and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then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assigned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these</a:t>
            </a:r>
            <a:r>
              <a:rPr sz="2400" spc="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classifications.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0"/>
            <a:ext cx="8636635" cy="3150235"/>
            <a:chOff x="140207" y="0"/>
            <a:chExt cx="8636635" cy="3150235"/>
          </a:xfrm>
        </p:grpSpPr>
        <p:sp>
          <p:nvSpPr>
            <p:cNvPr id="3" name="object 3"/>
            <p:cNvSpPr/>
            <p:nvPr/>
          </p:nvSpPr>
          <p:spPr>
            <a:xfrm>
              <a:off x="153161" y="762"/>
              <a:ext cx="8610600" cy="3124200"/>
            </a:xfrm>
            <a:custGeom>
              <a:avLst/>
              <a:gdLst/>
              <a:ahLst/>
              <a:cxnLst/>
              <a:rect l="l" t="t" r="r" b="b"/>
              <a:pathLst>
                <a:path w="8610600" h="3124200">
                  <a:moveTo>
                    <a:pt x="8089900" y="0"/>
                  </a:moveTo>
                  <a:lnTo>
                    <a:pt x="520712" y="0"/>
                  </a:lnTo>
                  <a:lnTo>
                    <a:pt x="473317" y="2128"/>
                  </a:lnTo>
                  <a:lnTo>
                    <a:pt x="427114" y="8390"/>
                  </a:lnTo>
                  <a:lnTo>
                    <a:pt x="382287" y="18603"/>
                  </a:lnTo>
                  <a:lnTo>
                    <a:pt x="339020" y="32581"/>
                  </a:lnTo>
                  <a:lnTo>
                    <a:pt x="297496" y="50142"/>
                  </a:lnTo>
                  <a:lnTo>
                    <a:pt x="257900" y="71101"/>
                  </a:lnTo>
                  <a:lnTo>
                    <a:pt x="220415" y="95274"/>
                  </a:lnTo>
                  <a:lnTo>
                    <a:pt x="185225" y="122477"/>
                  </a:lnTo>
                  <a:lnTo>
                    <a:pt x="152514" y="152526"/>
                  </a:lnTo>
                  <a:lnTo>
                    <a:pt x="122466" y="185238"/>
                  </a:lnTo>
                  <a:lnTo>
                    <a:pt x="95264" y="220428"/>
                  </a:lnTo>
                  <a:lnTo>
                    <a:pt x="71093" y="257913"/>
                  </a:lnTo>
                  <a:lnTo>
                    <a:pt x="50136" y="297508"/>
                  </a:lnTo>
                  <a:lnTo>
                    <a:pt x="32577" y="339029"/>
                  </a:lnTo>
                  <a:lnTo>
                    <a:pt x="18600" y="382293"/>
                  </a:lnTo>
                  <a:lnTo>
                    <a:pt x="8389" y="427115"/>
                  </a:lnTo>
                  <a:lnTo>
                    <a:pt x="2128" y="473312"/>
                  </a:lnTo>
                  <a:lnTo>
                    <a:pt x="0" y="520700"/>
                  </a:lnTo>
                  <a:lnTo>
                    <a:pt x="0" y="2603500"/>
                  </a:lnTo>
                  <a:lnTo>
                    <a:pt x="2128" y="2650887"/>
                  </a:lnTo>
                  <a:lnTo>
                    <a:pt x="8389" y="2697084"/>
                  </a:lnTo>
                  <a:lnTo>
                    <a:pt x="18600" y="2741906"/>
                  </a:lnTo>
                  <a:lnTo>
                    <a:pt x="32577" y="2785170"/>
                  </a:lnTo>
                  <a:lnTo>
                    <a:pt x="50136" y="2826691"/>
                  </a:lnTo>
                  <a:lnTo>
                    <a:pt x="71093" y="2866286"/>
                  </a:lnTo>
                  <a:lnTo>
                    <a:pt x="95264" y="2903771"/>
                  </a:lnTo>
                  <a:lnTo>
                    <a:pt x="122466" y="2938961"/>
                  </a:lnTo>
                  <a:lnTo>
                    <a:pt x="152514" y="2971673"/>
                  </a:lnTo>
                  <a:lnTo>
                    <a:pt x="185225" y="3001722"/>
                  </a:lnTo>
                  <a:lnTo>
                    <a:pt x="220415" y="3028925"/>
                  </a:lnTo>
                  <a:lnTo>
                    <a:pt x="257900" y="3053098"/>
                  </a:lnTo>
                  <a:lnTo>
                    <a:pt x="297496" y="3074057"/>
                  </a:lnTo>
                  <a:lnTo>
                    <a:pt x="339020" y="3091618"/>
                  </a:lnTo>
                  <a:lnTo>
                    <a:pt x="382287" y="3105596"/>
                  </a:lnTo>
                  <a:lnTo>
                    <a:pt x="427114" y="3115809"/>
                  </a:lnTo>
                  <a:lnTo>
                    <a:pt x="473317" y="3122071"/>
                  </a:lnTo>
                  <a:lnTo>
                    <a:pt x="520712" y="3124200"/>
                  </a:lnTo>
                  <a:lnTo>
                    <a:pt x="8089900" y="3124200"/>
                  </a:lnTo>
                  <a:lnTo>
                    <a:pt x="8137287" y="3122071"/>
                  </a:lnTo>
                  <a:lnTo>
                    <a:pt x="8183484" y="3115809"/>
                  </a:lnTo>
                  <a:lnTo>
                    <a:pt x="8228306" y="3105596"/>
                  </a:lnTo>
                  <a:lnTo>
                    <a:pt x="8271570" y="3091618"/>
                  </a:lnTo>
                  <a:lnTo>
                    <a:pt x="8313091" y="3074057"/>
                  </a:lnTo>
                  <a:lnTo>
                    <a:pt x="8352686" y="3053098"/>
                  </a:lnTo>
                  <a:lnTo>
                    <a:pt x="8390171" y="3028925"/>
                  </a:lnTo>
                  <a:lnTo>
                    <a:pt x="8425361" y="3001722"/>
                  </a:lnTo>
                  <a:lnTo>
                    <a:pt x="8458073" y="2971673"/>
                  </a:lnTo>
                  <a:lnTo>
                    <a:pt x="8488122" y="2938961"/>
                  </a:lnTo>
                  <a:lnTo>
                    <a:pt x="8515325" y="2903771"/>
                  </a:lnTo>
                  <a:lnTo>
                    <a:pt x="8539498" y="2866286"/>
                  </a:lnTo>
                  <a:lnTo>
                    <a:pt x="8560457" y="2826691"/>
                  </a:lnTo>
                  <a:lnTo>
                    <a:pt x="8578018" y="2785170"/>
                  </a:lnTo>
                  <a:lnTo>
                    <a:pt x="8591996" y="2741906"/>
                  </a:lnTo>
                  <a:lnTo>
                    <a:pt x="8602209" y="2697084"/>
                  </a:lnTo>
                  <a:lnTo>
                    <a:pt x="8608471" y="2650887"/>
                  </a:lnTo>
                  <a:lnTo>
                    <a:pt x="8610600" y="2603500"/>
                  </a:lnTo>
                  <a:lnTo>
                    <a:pt x="8610600" y="520700"/>
                  </a:lnTo>
                  <a:lnTo>
                    <a:pt x="8608471" y="473312"/>
                  </a:lnTo>
                  <a:lnTo>
                    <a:pt x="8602209" y="427115"/>
                  </a:lnTo>
                  <a:lnTo>
                    <a:pt x="8591996" y="382293"/>
                  </a:lnTo>
                  <a:lnTo>
                    <a:pt x="8578018" y="339029"/>
                  </a:lnTo>
                  <a:lnTo>
                    <a:pt x="8560457" y="297508"/>
                  </a:lnTo>
                  <a:lnTo>
                    <a:pt x="8539498" y="257913"/>
                  </a:lnTo>
                  <a:lnTo>
                    <a:pt x="8515325" y="220428"/>
                  </a:lnTo>
                  <a:lnTo>
                    <a:pt x="8488122" y="185238"/>
                  </a:lnTo>
                  <a:lnTo>
                    <a:pt x="8458072" y="152526"/>
                  </a:lnTo>
                  <a:lnTo>
                    <a:pt x="8425361" y="122477"/>
                  </a:lnTo>
                  <a:lnTo>
                    <a:pt x="8390171" y="95274"/>
                  </a:lnTo>
                  <a:lnTo>
                    <a:pt x="8352686" y="71101"/>
                  </a:lnTo>
                  <a:lnTo>
                    <a:pt x="8313091" y="50142"/>
                  </a:lnTo>
                  <a:lnTo>
                    <a:pt x="8271570" y="32581"/>
                  </a:lnTo>
                  <a:lnTo>
                    <a:pt x="8228306" y="18603"/>
                  </a:lnTo>
                  <a:lnTo>
                    <a:pt x="8183484" y="8390"/>
                  </a:lnTo>
                  <a:lnTo>
                    <a:pt x="8137287" y="2128"/>
                  </a:lnTo>
                  <a:lnTo>
                    <a:pt x="80899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53161" y="762"/>
              <a:ext cx="8610600" cy="3124200"/>
            </a:xfrm>
            <a:custGeom>
              <a:avLst/>
              <a:gdLst/>
              <a:ahLst/>
              <a:cxnLst/>
              <a:rect l="l" t="t" r="r" b="b"/>
              <a:pathLst>
                <a:path w="8610600" h="3124200">
                  <a:moveTo>
                    <a:pt x="0" y="520700"/>
                  </a:moveTo>
                  <a:lnTo>
                    <a:pt x="2128" y="473312"/>
                  </a:lnTo>
                  <a:lnTo>
                    <a:pt x="8389" y="427115"/>
                  </a:lnTo>
                  <a:lnTo>
                    <a:pt x="18600" y="382293"/>
                  </a:lnTo>
                  <a:lnTo>
                    <a:pt x="32577" y="339029"/>
                  </a:lnTo>
                  <a:lnTo>
                    <a:pt x="50136" y="297508"/>
                  </a:lnTo>
                  <a:lnTo>
                    <a:pt x="71093" y="257913"/>
                  </a:lnTo>
                  <a:lnTo>
                    <a:pt x="95264" y="220428"/>
                  </a:lnTo>
                  <a:lnTo>
                    <a:pt x="122466" y="185238"/>
                  </a:lnTo>
                  <a:lnTo>
                    <a:pt x="152514" y="152526"/>
                  </a:lnTo>
                  <a:lnTo>
                    <a:pt x="185225" y="122477"/>
                  </a:lnTo>
                  <a:lnTo>
                    <a:pt x="220415" y="95274"/>
                  </a:lnTo>
                  <a:lnTo>
                    <a:pt x="257900" y="71101"/>
                  </a:lnTo>
                  <a:lnTo>
                    <a:pt x="297496" y="50142"/>
                  </a:lnTo>
                  <a:lnTo>
                    <a:pt x="339020" y="32581"/>
                  </a:lnTo>
                  <a:lnTo>
                    <a:pt x="382287" y="18603"/>
                  </a:lnTo>
                  <a:lnTo>
                    <a:pt x="427114" y="8390"/>
                  </a:lnTo>
                  <a:lnTo>
                    <a:pt x="473317" y="2128"/>
                  </a:lnTo>
                  <a:lnTo>
                    <a:pt x="520712" y="0"/>
                  </a:lnTo>
                  <a:lnTo>
                    <a:pt x="8089900" y="0"/>
                  </a:lnTo>
                  <a:lnTo>
                    <a:pt x="8137287" y="2128"/>
                  </a:lnTo>
                  <a:lnTo>
                    <a:pt x="8183484" y="8390"/>
                  </a:lnTo>
                  <a:lnTo>
                    <a:pt x="8228306" y="18603"/>
                  </a:lnTo>
                  <a:lnTo>
                    <a:pt x="8271570" y="32581"/>
                  </a:lnTo>
                  <a:lnTo>
                    <a:pt x="8313091" y="50142"/>
                  </a:lnTo>
                  <a:lnTo>
                    <a:pt x="8352686" y="71101"/>
                  </a:lnTo>
                  <a:lnTo>
                    <a:pt x="8390171" y="95274"/>
                  </a:lnTo>
                  <a:lnTo>
                    <a:pt x="8425361" y="122477"/>
                  </a:lnTo>
                  <a:lnTo>
                    <a:pt x="8458072" y="152526"/>
                  </a:lnTo>
                  <a:lnTo>
                    <a:pt x="8488122" y="185238"/>
                  </a:lnTo>
                  <a:lnTo>
                    <a:pt x="8515325" y="220428"/>
                  </a:lnTo>
                  <a:lnTo>
                    <a:pt x="8539498" y="257913"/>
                  </a:lnTo>
                  <a:lnTo>
                    <a:pt x="8560457" y="297508"/>
                  </a:lnTo>
                  <a:lnTo>
                    <a:pt x="8578018" y="339029"/>
                  </a:lnTo>
                  <a:lnTo>
                    <a:pt x="8591996" y="382293"/>
                  </a:lnTo>
                  <a:lnTo>
                    <a:pt x="8602209" y="427115"/>
                  </a:lnTo>
                  <a:lnTo>
                    <a:pt x="8608471" y="473312"/>
                  </a:lnTo>
                  <a:lnTo>
                    <a:pt x="8610600" y="520700"/>
                  </a:lnTo>
                  <a:lnTo>
                    <a:pt x="8610600" y="2603500"/>
                  </a:lnTo>
                  <a:lnTo>
                    <a:pt x="8608471" y="2650887"/>
                  </a:lnTo>
                  <a:lnTo>
                    <a:pt x="8602209" y="2697084"/>
                  </a:lnTo>
                  <a:lnTo>
                    <a:pt x="8591996" y="2741906"/>
                  </a:lnTo>
                  <a:lnTo>
                    <a:pt x="8578018" y="2785170"/>
                  </a:lnTo>
                  <a:lnTo>
                    <a:pt x="8560457" y="2826691"/>
                  </a:lnTo>
                  <a:lnTo>
                    <a:pt x="8539498" y="2866286"/>
                  </a:lnTo>
                  <a:lnTo>
                    <a:pt x="8515325" y="2903771"/>
                  </a:lnTo>
                  <a:lnTo>
                    <a:pt x="8488122" y="2938961"/>
                  </a:lnTo>
                  <a:lnTo>
                    <a:pt x="8458073" y="2971673"/>
                  </a:lnTo>
                  <a:lnTo>
                    <a:pt x="8425361" y="3001722"/>
                  </a:lnTo>
                  <a:lnTo>
                    <a:pt x="8390171" y="3028925"/>
                  </a:lnTo>
                  <a:lnTo>
                    <a:pt x="8352686" y="3053098"/>
                  </a:lnTo>
                  <a:lnTo>
                    <a:pt x="8313091" y="3074057"/>
                  </a:lnTo>
                  <a:lnTo>
                    <a:pt x="8271570" y="3091618"/>
                  </a:lnTo>
                  <a:lnTo>
                    <a:pt x="8228306" y="3105596"/>
                  </a:lnTo>
                  <a:lnTo>
                    <a:pt x="8183484" y="3115809"/>
                  </a:lnTo>
                  <a:lnTo>
                    <a:pt x="8137287" y="3122071"/>
                  </a:lnTo>
                  <a:lnTo>
                    <a:pt x="8089900" y="3124200"/>
                  </a:lnTo>
                  <a:lnTo>
                    <a:pt x="520712" y="3124200"/>
                  </a:lnTo>
                  <a:lnTo>
                    <a:pt x="473317" y="3122071"/>
                  </a:lnTo>
                  <a:lnTo>
                    <a:pt x="427114" y="3115809"/>
                  </a:lnTo>
                  <a:lnTo>
                    <a:pt x="382287" y="3105596"/>
                  </a:lnTo>
                  <a:lnTo>
                    <a:pt x="339020" y="3091618"/>
                  </a:lnTo>
                  <a:lnTo>
                    <a:pt x="297496" y="3074057"/>
                  </a:lnTo>
                  <a:lnTo>
                    <a:pt x="257900" y="3053098"/>
                  </a:lnTo>
                  <a:lnTo>
                    <a:pt x="220415" y="3028925"/>
                  </a:lnTo>
                  <a:lnTo>
                    <a:pt x="185225" y="3001722"/>
                  </a:lnTo>
                  <a:lnTo>
                    <a:pt x="152514" y="2971673"/>
                  </a:lnTo>
                  <a:lnTo>
                    <a:pt x="122466" y="2938961"/>
                  </a:lnTo>
                  <a:lnTo>
                    <a:pt x="95264" y="2903771"/>
                  </a:lnTo>
                  <a:lnTo>
                    <a:pt x="71093" y="2866286"/>
                  </a:lnTo>
                  <a:lnTo>
                    <a:pt x="50136" y="2826691"/>
                  </a:lnTo>
                  <a:lnTo>
                    <a:pt x="32577" y="2785170"/>
                  </a:lnTo>
                  <a:lnTo>
                    <a:pt x="18600" y="2741906"/>
                  </a:lnTo>
                  <a:lnTo>
                    <a:pt x="8389" y="2697084"/>
                  </a:lnTo>
                  <a:lnTo>
                    <a:pt x="2128" y="2650887"/>
                  </a:lnTo>
                  <a:lnTo>
                    <a:pt x="0" y="2603500"/>
                  </a:lnTo>
                  <a:lnTo>
                    <a:pt x="0" y="5207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844" y="368554"/>
            <a:ext cx="183515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20" dirty="0"/>
              <a:t>Advantages: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40207" y="3340608"/>
            <a:ext cx="8712835" cy="3531235"/>
            <a:chOff x="140207" y="3340608"/>
            <a:chExt cx="8712835" cy="3531235"/>
          </a:xfrm>
        </p:grpSpPr>
        <p:sp>
          <p:nvSpPr>
            <p:cNvPr id="7" name="object 7"/>
            <p:cNvSpPr/>
            <p:nvPr/>
          </p:nvSpPr>
          <p:spPr>
            <a:xfrm>
              <a:off x="153161" y="3353562"/>
              <a:ext cx="8686800" cy="3505200"/>
            </a:xfrm>
            <a:custGeom>
              <a:avLst/>
              <a:gdLst/>
              <a:ahLst/>
              <a:cxnLst/>
              <a:rect l="l" t="t" r="r" b="b"/>
              <a:pathLst>
                <a:path w="8686800" h="3505200">
                  <a:moveTo>
                    <a:pt x="8102600" y="0"/>
                  </a:moveTo>
                  <a:lnTo>
                    <a:pt x="584212" y="0"/>
                  </a:lnTo>
                  <a:lnTo>
                    <a:pt x="536297" y="1937"/>
                  </a:lnTo>
                  <a:lnTo>
                    <a:pt x="489449" y="7647"/>
                  </a:lnTo>
                  <a:lnTo>
                    <a:pt x="443818" y="16982"/>
                  </a:lnTo>
                  <a:lnTo>
                    <a:pt x="399554" y="29789"/>
                  </a:lnTo>
                  <a:lnTo>
                    <a:pt x="356808" y="45918"/>
                  </a:lnTo>
                  <a:lnTo>
                    <a:pt x="315731" y="65219"/>
                  </a:lnTo>
                  <a:lnTo>
                    <a:pt x="276472" y="87542"/>
                  </a:lnTo>
                  <a:lnTo>
                    <a:pt x="239182" y="112735"/>
                  </a:lnTo>
                  <a:lnTo>
                    <a:pt x="204011" y="140649"/>
                  </a:lnTo>
                  <a:lnTo>
                    <a:pt x="171110" y="171132"/>
                  </a:lnTo>
                  <a:lnTo>
                    <a:pt x="140628" y="204035"/>
                  </a:lnTo>
                  <a:lnTo>
                    <a:pt x="112717" y="239207"/>
                  </a:lnTo>
                  <a:lnTo>
                    <a:pt x="87527" y="276497"/>
                  </a:lnTo>
                  <a:lnTo>
                    <a:pt x="65207" y="315755"/>
                  </a:lnTo>
                  <a:lnTo>
                    <a:pt x="45909" y="356830"/>
                  </a:lnTo>
                  <a:lnTo>
                    <a:pt x="29783" y="399572"/>
                  </a:lnTo>
                  <a:lnTo>
                    <a:pt x="16978" y="443831"/>
                  </a:lnTo>
                  <a:lnTo>
                    <a:pt x="7646" y="489455"/>
                  </a:lnTo>
                  <a:lnTo>
                    <a:pt x="1936" y="536295"/>
                  </a:lnTo>
                  <a:lnTo>
                    <a:pt x="0" y="584200"/>
                  </a:lnTo>
                  <a:lnTo>
                    <a:pt x="0" y="2920987"/>
                  </a:lnTo>
                  <a:lnTo>
                    <a:pt x="1936" y="2968902"/>
                  </a:lnTo>
                  <a:lnTo>
                    <a:pt x="7646" y="3015750"/>
                  </a:lnTo>
                  <a:lnTo>
                    <a:pt x="16978" y="3061381"/>
                  </a:lnTo>
                  <a:lnTo>
                    <a:pt x="29783" y="3105645"/>
                  </a:lnTo>
                  <a:lnTo>
                    <a:pt x="45909" y="3148390"/>
                  </a:lnTo>
                  <a:lnTo>
                    <a:pt x="65207" y="3189468"/>
                  </a:lnTo>
                  <a:lnTo>
                    <a:pt x="87527" y="3228727"/>
                  </a:lnTo>
                  <a:lnTo>
                    <a:pt x="112717" y="3266017"/>
                  </a:lnTo>
                  <a:lnTo>
                    <a:pt x="140628" y="3301188"/>
                  </a:lnTo>
                  <a:lnTo>
                    <a:pt x="171110" y="3334089"/>
                  </a:lnTo>
                  <a:lnTo>
                    <a:pt x="204011" y="3364570"/>
                  </a:lnTo>
                  <a:lnTo>
                    <a:pt x="239182" y="3392481"/>
                  </a:lnTo>
                  <a:lnTo>
                    <a:pt x="276472" y="3417671"/>
                  </a:lnTo>
                  <a:lnTo>
                    <a:pt x="315731" y="3439991"/>
                  </a:lnTo>
                  <a:lnTo>
                    <a:pt x="356808" y="3459289"/>
                  </a:lnTo>
                  <a:lnTo>
                    <a:pt x="399554" y="3475416"/>
                  </a:lnTo>
                  <a:lnTo>
                    <a:pt x="443818" y="3488220"/>
                  </a:lnTo>
                  <a:lnTo>
                    <a:pt x="489449" y="3497552"/>
                  </a:lnTo>
                  <a:lnTo>
                    <a:pt x="536297" y="3503262"/>
                  </a:lnTo>
                  <a:lnTo>
                    <a:pt x="584212" y="3505199"/>
                  </a:lnTo>
                  <a:lnTo>
                    <a:pt x="8102600" y="3505199"/>
                  </a:lnTo>
                  <a:lnTo>
                    <a:pt x="8150504" y="3503262"/>
                  </a:lnTo>
                  <a:lnTo>
                    <a:pt x="8197344" y="3497552"/>
                  </a:lnTo>
                  <a:lnTo>
                    <a:pt x="8242968" y="3488220"/>
                  </a:lnTo>
                  <a:lnTo>
                    <a:pt x="8287227" y="3475416"/>
                  </a:lnTo>
                  <a:lnTo>
                    <a:pt x="8329969" y="3459289"/>
                  </a:lnTo>
                  <a:lnTo>
                    <a:pt x="8371044" y="3439991"/>
                  </a:lnTo>
                  <a:lnTo>
                    <a:pt x="8410302" y="3417671"/>
                  </a:lnTo>
                  <a:lnTo>
                    <a:pt x="8447592" y="3392481"/>
                  </a:lnTo>
                  <a:lnTo>
                    <a:pt x="8482764" y="3364570"/>
                  </a:lnTo>
                  <a:lnTo>
                    <a:pt x="8515667" y="3334089"/>
                  </a:lnTo>
                  <a:lnTo>
                    <a:pt x="8546150" y="3301188"/>
                  </a:lnTo>
                  <a:lnTo>
                    <a:pt x="8574064" y="3266017"/>
                  </a:lnTo>
                  <a:lnTo>
                    <a:pt x="8599257" y="3228727"/>
                  </a:lnTo>
                  <a:lnTo>
                    <a:pt x="8621580" y="3189468"/>
                  </a:lnTo>
                  <a:lnTo>
                    <a:pt x="8640881" y="3148390"/>
                  </a:lnTo>
                  <a:lnTo>
                    <a:pt x="8657010" y="3105645"/>
                  </a:lnTo>
                  <a:lnTo>
                    <a:pt x="8669817" y="3061381"/>
                  </a:lnTo>
                  <a:lnTo>
                    <a:pt x="8679152" y="3015750"/>
                  </a:lnTo>
                  <a:lnTo>
                    <a:pt x="8684862" y="2968902"/>
                  </a:lnTo>
                  <a:lnTo>
                    <a:pt x="8686800" y="2920987"/>
                  </a:lnTo>
                  <a:lnTo>
                    <a:pt x="8686800" y="584200"/>
                  </a:lnTo>
                  <a:lnTo>
                    <a:pt x="8684862" y="536295"/>
                  </a:lnTo>
                  <a:lnTo>
                    <a:pt x="8679152" y="489455"/>
                  </a:lnTo>
                  <a:lnTo>
                    <a:pt x="8669817" y="443831"/>
                  </a:lnTo>
                  <a:lnTo>
                    <a:pt x="8657010" y="399572"/>
                  </a:lnTo>
                  <a:lnTo>
                    <a:pt x="8640881" y="356830"/>
                  </a:lnTo>
                  <a:lnTo>
                    <a:pt x="8621580" y="315755"/>
                  </a:lnTo>
                  <a:lnTo>
                    <a:pt x="8599257" y="276497"/>
                  </a:lnTo>
                  <a:lnTo>
                    <a:pt x="8574064" y="239207"/>
                  </a:lnTo>
                  <a:lnTo>
                    <a:pt x="8546150" y="204035"/>
                  </a:lnTo>
                  <a:lnTo>
                    <a:pt x="8515667" y="171132"/>
                  </a:lnTo>
                  <a:lnTo>
                    <a:pt x="8482764" y="140649"/>
                  </a:lnTo>
                  <a:lnTo>
                    <a:pt x="8447592" y="112735"/>
                  </a:lnTo>
                  <a:lnTo>
                    <a:pt x="8410302" y="87542"/>
                  </a:lnTo>
                  <a:lnTo>
                    <a:pt x="8371044" y="65219"/>
                  </a:lnTo>
                  <a:lnTo>
                    <a:pt x="8329969" y="45918"/>
                  </a:lnTo>
                  <a:lnTo>
                    <a:pt x="8287227" y="29789"/>
                  </a:lnTo>
                  <a:lnTo>
                    <a:pt x="8242968" y="16982"/>
                  </a:lnTo>
                  <a:lnTo>
                    <a:pt x="8197344" y="7647"/>
                  </a:lnTo>
                  <a:lnTo>
                    <a:pt x="8150504" y="1937"/>
                  </a:lnTo>
                  <a:lnTo>
                    <a:pt x="81026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161" y="3353562"/>
              <a:ext cx="8686800" cy="3505200"/>
            </a:xfrm>
            <a:custGeom>
              <a:avLst/>
              <a:gdLst/>
              <a:ahLst/>
              <a:cxnLst/>
              <a:rect l="l" t="t" r="r" b="b"/>
              <a:pathLst>
                <a:path w="8686800" h="3505200">
                  <a:moveTo>
                    <a:pt x="0" y="584200"/>
                  </a:moveTo>
                  <a:lnTo>
                    <a:pt x="1936" y="536295"/>
                  </a:lnTo>
                  <a:lnTo>
                    <a:pt x="7646" y="489455"/>
                  </a:lnTo>
                  <a:lnTo>
                    <a:pt x="16978" y="443831"/>
                  </a:lnTo>
                  <a:lnTo>
                    <a:pt x="29783" y="399572"/>
                  </a:lnTo>
                  <a:lnTo>
                    <a:pt x="45909" y="356830"/>
                  </a:lnTo>
                  <a:lnTo>
                    <a:pt x="65207" y="315755"/>
                  </a:lnTo>
                  <a:lnTo>
                    <a:pt x="87527" y="276497"/>
                  </a:lnTo>
                  <a:lnTo>
                    <a:pt x="112717" y="239207"/>
                  </a:lnTo>
                  <a:lnTo>
                    <a:pt x="140628" y="204035"/>
                  </a:lnTo>
                  <a:lnTo>
                    <a:pt x="171110" y="171132"/>
                  </a:lnTo>
                  <a:lnTo>
                    <a:pt x="204011" y="140649"/>
                  </a:lnTo>
                  <a:lnTo>
                    <a:pt x="239182" y="112735"/>
                  </a:lnTo>
                  <a:lnTo>
                    <a:pt x="276472" y="87542"/>
                  </a:lnTo>
                  <a:lnTo>
                    <a:pt x="315731" y="65219"/>
                  </a:lnTo>
                  <a:lnTo>
                    <a:pt x="356808" y="45918"/>
                  </a:lnTo>
                  <a:lnTo>
                    <a:pt x="399554" y="29789"/>
                  </a:lnTo>
                  <a:lnTo>
                    <a:pt x="443818" y="16982"/>
                  </a:lnTo>
                  <a:lnTo>
                    <a:pt x="489449" y="7647"/>
                  </a:lnTo>
                  <a:lnTo>
                    <a:pt x="536297" y="1937"/>
                  </a:lnTo>
                  <a:lnTo>
                    <a:pt x="584212" y="0"/>
                  </a:lnTo>
                  <a:lnTo>
                    <a:pt x="8102600" y="0"/>
                  </a:lnTo>
                  <a:lnTo>
                    <a:pt x="8150504" y="1937"/>
                  </a:lnTo>
                  <a:lnTo>
                    <a:pt x="8197344" y="7647"/>
                  </a:lnTo>
                  <a:lnTo>
                    <a:pt x="8242968" y="16982"/>
                  </a:lnTo>
                  <a:lnTo>
                    <a:pt x="8287227" y="29789"/>
                  </a:lnTo>
                  <a:lnTo>
                    <a:pt x="8329969" y="45918"/>
                  </a:lnTo>
                  <a:lnTo>
                    <a:pt x="8371044" y="65219"/>
                  </a:lnTo>
                  <a:lnTo>
                    <a:pt x="8410302" y="87542"/>
                  </a:lnTo>
                  <a:lnTo>
                    <a:pt x="8447592" y="112735"/>
                  </a:lnTo>
                  <a:lnTo>
                    <a:pt x="8482764" y="140649"/>
                  </a:lnTo>
                  <a:lnTo>
                    <a:pt x="8515667" y="171132"/>
                  </a:lnTo>
                  <a:lnTo>
                    <a:pt x="8546150" y="204035"/>
                  </a:lnTo>
                  <a:lnTo>
                    <a:pt x="8574064" y="239207"/>
                  </a:lnTo>
                  <a:lnTo>
                    <a:pt x="8599257" y="276497"/>
                  </a:lnTo>
                  <a:lnTo>
                    <a:pt x="8621580" y="315755"/>
                  </a:lnTo>
                  <a:lnTo>
                    <a:pt x="8640881" y="356830"/>
                  </a:lnTo>
                  <a:lnTo>
                    <a:pt x="8657010" y="399572"/>
                  </a:lnTo>
                  <a:lnTo>
                    <a:pt x="8669817" y="443831"/>
                  </a:lnTo>
                  <a:lnTo>
                    <a:pt x="8679152" y="489455"/>
                  </a:lnTo>
                  <a:lnTo>
                    <a:pt x="8684862" y="536295"/>
                  </a:lnTo>
                  <a:lnTo>
                    <a:pt x="8686800" y="584200"/>
                  </a:lnTo>
                  <a:lnTo>
                    <a:pt x="8686800" y="2920987"/>
                  </a:lnTo>
                  <a:lnTo>
                    <a:pt x="8684862" y="2968902"/>
                  </a:lnTo>
                  <a:lnTo>
                    <a:pt x="8679152" y="3015750"/>
                  </a:lnTo>
                  <a:lnTo>
                    <a:pt x="8669817" y="3061381"/>
                  </a:lnTo>
                  <a:lnTo>
                    <a:pt x="8657010" y="3105645"/>
                  </a:lnTo>
                  <a:lnTo>
                    <a:pt x="8640881" y="3148390"/>
                  </a:lnTo>
                  <a:lnTo>
                    <a:pt x="8621580" y="3189468"/>
                  </a:lnTo>
                  <a:lnTo>
                    <a:pt x="8599257" y="3228727"/>
                  </a:lnTo>
                  <a:lnTo>
                    <a:pt x="8574064" y="3266017"/>
                  </a:lnTo>
                  <a:lnTo>
                    <a:pt x="8546150" y="3301188"/>
                  </a:lnTo>
                  <a:lnTo>
                    <a:pt x="8515667" y="3334089"/>
                  </a:lnTo>
                  <a:lnTo>
                    <a:pt x="8482764" y="3364570"/>
                  </a:lnTo>
                  <a:lnTo>
                    <a:pt x="8447592" y="3392481"/>
                  </a:lnTo>
                  <a:lnTo>
                    <a:pt x="8410302" y="3417671"/>
                  </a:lnTo>
                  <a:lnTo>
                    <a:pt x="8371044" y="3439991"/>
                  </a:lnTo>
                  <a:lnTo>
                    <a:pt x="8329969" y="3459289"/>
                  </a:lnTo>
                  <a:lnTo>
                    <a:pt x="8287227" y="3475416"/>
                  </a:lnTo>
                  <a:lnTo>
                    <a:pt x="8242968" y="3488220"/>
                  </a:lnTo>
                  <a:lnTo>
                    <a:pt x="8197344" y="3497552"/>
                  </a:lnTo>
                  <a:lnTo>
                    <a:pt x="8150504" y="3503262"/>
                  </a:lnTo>
                  <a:lnTo>
                    <a:pt x="8102600" y="3505199"/>
                  </a:lnTo>
                  <a:lnTo>
                    <a:pt x="584212" y="3505199"/>
                  </a:lnTo>
                  <a:lnTo>
                    <a:pt x="536297" y="3503262"/>
                  </a:lnTo>
                  <a:lnTo>
                    <a:pt x="489449" y="3497552"/>
                  </a:lnTo>
                  <a:lnTo>
                    <a:pt x="443818" y="3488220"/>
                  </a:lnTo>
                  <a:lnTo>
                    <a:pt x="399554" y="3475416"/>
                  </a:lnTo>
                  <a:lnTo>
                    <a:pt x="356808" y="3459289"/>
                  </a:lnTo>
                  <a:lnTo>
                    <a:pt x="315731" y="3439991"/>
                  </a:lnTo>
                  <a:lnTo>
                    <a:pt x="276472" y="3417671"/>
                  </a:lnTo>
                  <a:lnTo>
                    <a:pt x="239182" y="3392481"/>
                  </a:lnTo>
                  <a:lnTo>
                    <a:pt x="204011" y="3364570"/>
                  </a:lnTo>
                  <a:lnTo>
                    <a:pt x="171110" y="3334089"/>
                  </a:lnTo>
                  <a:lnTo>
                    <a:pt x="140628" y="3301188"/>
                  </a:lnTo>
                  <a:lnTo>
                    <a:pt x="112717" y="3266017"/>
                  </a:lnTo>
                  <a:lnTo>
                    <a:pt x="87527" y="3228727"/>
                  </a:lnTo>
                  <a:lnTo>
                    <a:pt x="65207" y="3189468"/>
                  </a:lnTo>
                  <a:lnTo>
                    <a:pt x="45909" y="3148390"/>
                  </a:lnTo>
                  <a:lnTo>
                    <a:pt x="29783" y="3105645"/>
                  </a:lnTo>
                  <a:lnTo>
                    <a:pt x="16978" y="3061381"/>
                  </a:lnTo>
                  <a:lnTo>
                    <a:pt x="7646" y="3015750"/>
                  </a:lnTo>
                  <a:lnTo>
                    <a:pt x="1936" y="2968902"/>
                  </a:lnTo>
                  <a:lnTo>
                    <a:pt x="0" y="2920987"/>
                  </a:lnTo>
                  <a:lnTo>
                    <a:pt x="0" y="584200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3844" y="1225041"/>
            <a:ext cx="7523480" cy="539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398780" indent="-28702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36830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Jobs, people,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teams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 quickly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slotted into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structure</a:t>
            </a:r>
            <a:endParaRPr sz="2400">
              <a:latin typeface="Carlito"/>
              <a:cs typeface="Carlito"/>
            </a:endParaRPr>
          </a:p>
          <a:p>
            <a:pPr marL="367665" indent="-3556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683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Classification levels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face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validity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24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employees</a:t>
            </a:r>
            <a:endParaRPr sz="2400">
              <a:latin typeface="Carlito"/>
              <a:cs typeface="Carlito"/>
            </a:endParaRPr>
          </a:p>
          <a:p>
            <a:pPr marL="367665" indent="-3556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683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Standards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establish value are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made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explicit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Wingdings"/>
              <a:buChar char=""/>
            </a:pPr>
            <a:endParaRPr sz="2800">
              <a:latin typeface="Carlito"/>
              <a:cs typeface="Carlito"/>
            </a:endParaRPr>
          </a:p>
          <a:p>
            <a:pPr marL="31115">
              <a:lnSpc>
                <a:spcPct val="100000"/>
              </a:lnSpc>
            </a:pPr>
            <a:r>
              <a:rPr sz="28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Disadvantages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Carlito"/>
              <a:cs typeface="Carlito"/>
            </a:endParaRPr>
          </a:p>
          <a:p>
            <a:pPr marL="317500" marR="798195" indent="-28702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386715" algn="l"/>
              </a:tabLst>
            </a:pPr>
            <a:r>
              <a:rPr dirty="0"/>
              <a:t>	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Many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jobs,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people,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or teams do not fit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neatly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classification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level</a:t>
            </a:r>
            <a:endParaRPr sz="2400">
              <a:latin typeface="Carlito"/>
              <a:cs typeface="Carlito"/>
            </a:endParaRPr>
          </a:p>
          <a:p>
            <a:pPr marL="454659" indent="-42418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54659" algn="l"/>
                <a:tab pos="45529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Extensive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judgment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required</a:t>
            </a:r>
            <a:endParaRPr sz="2400">
              <a:latin typeface="Carlito"/>
              <a:cs typeface="Carlito"/>
            </a:endParaRPr>
          </a:p>
          <a:p>
            <a:pPr marL="317500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1813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Differences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between classification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levels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not be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equal</a:t>
            </a:r>
            <a:endParaRPr sz="2400">
              <a:latin typeface="Carlito"/>
              <a:cs typeface="Carlito"/>
            </a:endParaRPr>
          </a:p>
          <a:p>
            <a:pPr marL="386080" indent="-3556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86715" algn="l"/>
              </a:tabLst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Creates status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hierarchies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within</a:t>
            </a:r>
            <a:r>
              <a:rPr sz="2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organizations</a:t>
            </a:r>
            <a:endParaRPr sz="2400">
              <a:latin typeface="Carlito"/>
              <a:cs typeface="Carlito"/>
            </a:endParaRPr>
          </a:p>
          <a:p>
            <a:pPr marL="317500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1813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Extensive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administration required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7794" y="20573"/>
            <a:ext cx="366585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rlito"/>
                <a:cs typeface="Carlito"/>
              </a:rPr>
              <a:t>Classification </a:t>
            </a:r>
            <a:r>
              <a:rPr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rlito"/>
                <a:cs typeface="Carlito"/>
              </a:rPr>
              <a:t>Method</a:t>
            </a:r>
            <a:r>
              <a:rPr b="1" u="heavy" spc="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rlito"/>
                <a:cs typeface="Carlito"/>
              </a:rPr>
              <a:t> </a:t>
            </a:r>
            <a:r>
              <a:rPr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Carlito"/>
                <a:cs typeface="Carlito"/>
              </a:rPr>
              <a:t>(con’t)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69875"/>
            <a:ext cx="20612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u="sng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Point</a:t>
            </a:r>
            <a:r>
              <a:rPr sz="2000" u="sng" spc="-5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0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61973"/>
            <a:ext cx="80740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system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starts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with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selection 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factors,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construction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degrees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45" dirty="0">
                <a:solidFill>
                  <a:srgbClr val="6F2F9F"/>
                </a:solidFill>
                <a:latin typeface="Carlito"/>
                <a:cs typeface="Carlito"/>
              </a:rPr>
              <a:t>factor,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assignment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degree.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Different factors are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selected 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different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jobs,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with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accompanying differences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degrees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points.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most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popular number of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between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ten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fifteen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1000" y="3348226"/>
            <a:ext cx="2710180" cy="1501140"/>
            <a:chOff x="309372" y="3139439"/>
            <a:chExt cx="2710180" cy="1501140"/>
          </a:xfrm>
        </p:grpSpPr>
        <p:sp>
          <p:nvSpPr>
            <p:cNvPr id="5" name="object 5"/>
            <p:cNvSpPr/>
            <p:nvPr/>
          </p:nvSpPr>
          <p:spPr>
            <a:xfrm>
              <a:off x="333756" y="3172967"/>
              <a:ext cx="2685288" cy="13898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9372" y="3139439"/>
              <a:ext cx="2627376" cy="15011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3200399"/>
              <a:ext cx="2590800" cy="12954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3200399"/>
              <a:ext cx="2590800" cy="1295400"/>
            </a:xfrm>
            <a:custGeom>
              <a:avLst/>
              <a:gdLst/>
              <a:ahLst/>
              <a:cxnLst/>
              <a:rect l="l" t="t" r="r" b="b"/>
              <a:pathLst>
                <a:path w="2590800" h="1295400">
                  <a:moveTo>
                    <a:pt x="0" y="215900"/>
                  </a:moveTo>
                  <a:lnTo>
                    <a:pt x="5701" y="166391"/>
                  </a:lnTo>
                  <a:lnTo>
                    <a:pt x="21943" y="120946"/>
                  </a:lnTo>
                  <a:lnTo>
                    <a:pt x="47430" y="80859"/>
                  </a:lnTo>
                  <a:lnTo>
                    <a:pt x="80864" y="47426"/>
                  </a:lnTo>
                  <a:lnTo>
                    <a:pt x="120951" y="21941"/>
                  </a:lnTo>
                  <a:lnTo>
                    <a:pt x="166395" y="5701"/>
                  </a:lnTo>
                  <a:lnTo>
                    <a:pt x="215900" y="0"/>
                  </a:lnTo>
                  <a:lnTo>
                    <a:pt x="2374900" y="0"/>
                  </a:lnTo>
                  <a:lnTo>
                    <a:pt x="2424408" y="5701"/>
                  </a:lnTo>
                  <a:lnTo>
                    <a:pt x="2469853" y="21941"/>
                  </a:lnTo>
                  <a:lnTo>
                    <a:pt x="2509940" y="47426"/>
                  </a:lnTo>
                  <a:lnTo>
                    <a:pt x="2543373" y="80859"/>
                  </a:lnTo>
                  <a:lnTo>
                    <a:pt x="2568858" y="120946"/>
                  </a:lnTo>
                  <a:lnTo>
                    <a:pt x="2585098" y="166391"/>
                  </a:lnTo>
                  <a:lnTo>
                    <a:pt x="2590800" y="215900"/>
                  </a:lnTo>
                  <a:lnTo>
                    <a:pt x="2590800" y="1079500"/>
                  </a:lnTo>
                  <a:lnTo>
                    <a:pt x="2585098" y="1129008"/>
                  </a:lnTo>
                  <a:lnTo>
                    <a:pt x="2568858" y="1174453"/>
                  </a:lnTo>
                  <a:lnTo>
                    <a:pt x="2543373" y="1214540"/>
                  </a:lnTo>
                  <a:lnTo>
                    <a:pt x="2509940" y="1247973"/>
                  </a:lnTo>
                  <a:lnTo>
                    <a:pt x="2469853" y="1273458"/>
                  </a:lnTo>
                  <a:lnTo>
                    <a:pt x="2424408" y="1289698"/>
                  </a:lnTo>
                  <a:lnTo>
                    <a:pt x="2374900" y="1295400"/>
                  </a:lnTo>
                  <a:lnTo>
                    <a:pt x="215900" y="1295400"/>
                  </a:lnTo>
                  <a:lnTo>
                    <a:pt x="166395" y="1289698"/>
                  </a:lnTo>
                  <a:lnTo>
                    <a:pt x="120951" y="1273458"/>
                  </a:lnTo>
                  <a:lnTo>
                    <a:pt x="80864" y="1247973"/>
                  </a:lnTo>
                  <a:lnTo>
                    <a:pt x="47430" y="1214540"/>
                  </a:lnTo>
                  <a:lnTo>
                    <a:pt x="21943" y="1174453"/>
                  </a:lnTo>
                  <a:lnTo>
                    <a:pt x="5701" y="1129008"/>
                  </a:lnTo>
                  <a:lnTo>
                    <a:pt x="0" y="1079500"/>
                  </a:lnTo>
                  <a:lnTo>
                    <a:pt x="0" y="2159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3138" y="3221863"/>
            <a:ext cx="2677262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IN" b="1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dirty="0" smtClean="0">
                <a:solidFill>
                  <a:srgbClr val="001F5F"/>
                </a:solidFill>
                <a:latin typeface="Carlito"/>
                <a:cs typeface="Carlito"/>
              </a:rPr>
              <a:t>Skill</a:t>
            </a:r>
            <a:endParaRPr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35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Education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Experience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Initiative </a:t>
            </a:r>
            <a:r>
              <a:rPr sz="1800" dirty="0">
                <a:latin typeface="Carlito"/>
                <a:cs typeface="Carlito"/>
              </a:rPr>
              <a:t>&amp;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ingenuity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68496" y="3054095"/>
            <a:ext cx="2784475" cy="1501140"/>
            <a:chOff x="3968496" y="3054095"/>
            <a:chExt cx="2784475" cy="1501140"/>
          </a:xfrm>
        </p:grpSpPr>
        <p:sp>
          <p:nvSpPr>
            <p:cNvPr id="11" name="object 11"/>
            <p:cNvSpPr/>
            <p:nvPr/>
          </p:nvSpPr>
          <p:spPr>
            <a:xfrm>
              <a:off x="3991356" y="3078479"/>
              <a:ext cx="2761488" cy="14081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68496" y="3054095"/>
              <a:ext cx="2784348" cy="15011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38600" y="3105911"/>
              <a:ext cx="2667000" cy="13136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38600" y="3105911"/>
              <a:ext cx="2667000" cy="1313815"/>
            </a:xfrm>
            <a:custGeom>
              <a:avLst/>
              <a:gdLst/>
              <a:ahLst/>
              <a:cxnLst/>
              <a:rect l="l" t="t" r="r" b="b"/>
              <a:pathLst>
                <a:path w="2667000" h="1313814">
                  <a:moveTo>
                    <a:pt x="0" y="218948"/>
                  </a:moveTo>
                  <a:lnTo>
                    <a:pt x="5783" y="168750"/>
                  </a:lnTo>
                  <a:lnTo>
                    <a:pt x="22257" y="122667"/>
                  </a:lnTo>
                  <a:lnTo>
                    <a:pt x="48105" y="82014"/>
                  </a:lnTo>
                  <a:lnTo>
                    <a:pt x="82014" y="48105"/>
                  </a:lnTo>
                  <a:lnTo>
                    <a:pt x="122667" y="22257"/>
                  </a:lnTo>
                  <a:lnTo>
                    <a:pt x="168750" y="5783"/>
                  </a:lnTo>
                  <a:lnTo>
                    <a:pt x="218948" y="0"/>
                  </a:lnTo>
                  <a:lnTo>
                    <a:pt x="2448052" y="0"/>
                  </a:lnTo>
                  <a:lnTo>
                    <a:pt x="2498249" y="5783"/>
                  </a:lnTo>
                  <a:lnTo>
                    <a:pt x="2544332" y="22257"/>
                  </a:lnTo>
                  <a:lnTo>
                    <a:pt x="2584985" y="48105"/>
                  </a:lnTo>
                  <a:lnTo>
                    <a:pt x="2618894" y="82014"/>
                  </a:lnTo>
                  <a:lnTo>
                    <a:pt x="2644742" y="122667"/>
                  </a:lnTo>
                  <a:lnTo>
                    <a:pt x="2661216" y="168750"/>
                  </a:lnTo>
                  <a:lnTo>
                    <a:pt x="2667000" y="218948"/>
                  </a:lnTo>
                  <a:lnTo>
                    <a:pt x="2667000" y="1094739"/>
                  </a:lnTo>
                  <a:lnTo>
                    <a:pt x="2661216" y="1144937"/>
                  </a:lnTo>
                  <a:lnTo>
                    <a:pt x="2644742" y="1191020"/>
                  </a:lnTo>
                  <a:lnTo>
                    <a:pt x="2618894" y="1231673"/>
                  </a:lnTo>
                  <a:lnTo>
                    <a:pt x="2584985" y="1265582"/>
                  </a:lnTo>
                  <a:lnTo>
                    <a:pt x="2544332" y="1291430"/>
                  </a:lnTo>
                  <a:lnTo>
                    <a:pt x="2498249" y="1307904"/>
                  </a:lnTo>
                  <a:lnTo>
                    <a:pt x="2448052" y="1313688"/>
                  </a:lnTo>
                  <a:lnTo>
                    <a:pt x="218948" y="1313688"/>
                  </a:lnTo>
                  <a:lnTo>
                    <a:pt x="168750" y="1307904"/>
                  </a:lnTo>
                  <a:lnTo>
                    <a:pt x="122667" y="1291430"/>
                  </a:lnTo>
                  <a:lnTo>
                    <a:pt x="82014" y="1265582"/>
                  </a:lnTo>
                  <a:lnTo>
                    <a:pt x="48105" y="1231673"/>
                  </a:lnTo>
                  <a:lnTo>
                    <a:pt x="22257" y="1191020"/>
                  </a:lnTo>
                  <a:lnTo>
                    <a:pt x="5783" y="1144937"/>
                  </a:lnTo>
                  <a:lnTo>
                    <a:pt x="0" y="1094739"/>
                  </a:lnTo>
                  <a:lnTo>
                    <a:pt x="0" y="218948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181983" y="3136468"/>
            <a:ext cx="2570861" cy="121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Carlito"/>
                <a:cs typeface="Carlito"/>
              </a:rPr>
              <a:t>Effort</a:t>
            </a:r>
            <a:endParaRPr sz="2400" b="1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4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-15" dirty="0">
                <a:latin typeface="Carlito"/>
                <a:cs typeface="Carlito"/>
              </a:rPr>
              <a:t>Physical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demand</a:t>
            </a:r>
            <a:endParaRPr sz="1800" dirty="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Mental </a:t>
            </a:r>
            <a:r>
              <a:rPr sz="1800" dirty="0">
                <a:latin typeface="Carlito"/>
                <a:cs typeface="Carlito"/>
              </a:rPr>
              <a:t>and / </a:t>
            </a:r>
            <a:r>
              <a:rPr sz="1800" spc="-5" dirty="0">
                <a:latin typeface="Carlito"/>
                <a:cs typeface="Carlito"/>
              </a:rPr>
              <a:t>or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visual  demand</a:t>
            </a:r>
          </a:p>
        </p:txBody>
      </p:sp>
      <p:grpSp>
        <p:nvGrpSpPr>
          <p:cNvPr id="16" name="object 16"/>
          <p:cNvGrpSpPr/>
          <p:nvPr/>
        </p:nvGrpSpPr>
        <p:grpSpPr>
          <a:xfrm>
            <a:off x="105155" y="4849366"/>
            <a:ext cx="4543045" cy="1923414"/>
            <a:chOff x="105155" y="4849366"/>
            <a:chExt cx="4589145" cy="1923414"/>
          </a:xfrm>
        </p:grpSpPr>
        <p:sp>
          <p:nvSpPr>
            <p:cNvPr id="17" name="object 17"/>
            <p:cNvSpPr/>
            <p:nvPr/>
          </p:nvSpPr>
          <p:spPr>
            <a:xfrm>
              <a:off x="105155" y="4849366"/>
              <a:ext cx="4588764" cy="19232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8203" y="4945380"/>
              <a:ext cx="4428744" cy="17754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2399" y="4876800"/>
              <a:ext cx="4494276" cy="18288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2399" y="4876800"/>
              <a:ext cx="4494530" cy="1828800"/>
            </a:xfrm>
            <a:custGeom>
              <a:avLst/>
              <a:gdLst/>
              <a:ahLst/>
              <a:cxnLst/>
              <a:rect l="l" t="t" r="r" b="b"/>
              <a:pathLst>
                <a:path w="4494530" h="1828800">
                  <a:moveTo>
                    <a:pt x="0" y="304800"/>
                  </a:moveTo>
                  <a:lnTo>
                    <a:pt x="3989" y="255374"/>
                  </a:lnTo>
                  <a:lnTo>
                    <a:pt x="15538" y="208483"/>
                  </a:lnTo>
                  <a:lnTo>
                    <a:pt x="34020" y="164753"/>
                  </a:lnTo>
                  <a:lnTo>
                    <a:pt x="58808" y="124815"/>
                  </a:lnTo>
                  <a:lnTo>
                    <a:pt x="89273" y="89296"/>
                  </a:lnTo>
                  <a:lnTo>
                    <a:pt x="124788" y="58826"/>
                  </a:lnTo>
                  <a:lnTo>
                    <a:pt x="164725" y="34032"/>
                  </a:lnTo>
                  <a:lnTo>
                    <a:pt x="208458" y="15544"/>
                  </a:lnTo>
                  <a:lnTo>
                    <a:pt x="255359" y="3990"/>
                  </a:lnTo>
                  <a:lnTo>
                    <a:pt x="304800" y="0"/>
                  </a:lnTo>
                  <a:lnTo>
                    <a:pt x="4189476" y="0"/>
                  </a:lnTo>
                  <a:lnTo>
                    <a:pt x="4238901" y="3990"/>
                  </a:lnTo>
                  <a:lnTo>
                    <a:pt x="4285792" y="15544"/>
                  </a:lnTo>
                  <a:lnTo>
                    <a:pt x="4329522" y="34032"/>
                  </a:lnTo>
                  <a:lnTo>
                    <a:pt x="4369460" y="58826"/>
                  </a:lnTo>
                  <a:lnTo>
                    <a:pt x="4404979" y="89296"/>
                  </a:lnTo>
                  <a:lnTo>
                    <a:pt x="4435449" y="124815"/>
                  </a:lnTo>
                  <a:lnTo>
                    <a:pt x="4460243" y="164753"/>
                  </a:lnTo>
                  <a:lnTo>
                    <a:pt x="4478731" y="208483"/>
                  </a:lnTo>
                  <a:lnTo>
                    <a:pt x="4490285" y="255374"/>
                  </a:lnTo>
                  <a:lnTo>
                    <a:pt x="4494276" y="304800"/>
                  </a:lnTo>
                  <a:lnTo>
                    <a:pt x="4494276" y="1524000"/>
                  </a:lnTo>
                  <a:lnTo>
                    <a:pt x="4490285" y="1573440"/>
                  </a:lnTo>
                  <a:lnTo>
                    <a:pt x="4478731" y="1620341"/>
                  </a:lnTo>
                  <a:lnTo>
                    <a:pt x="4460243" y="1664074"/>
                  </a:lnTo>
                  <a:lnTo>
                    <a:pt x="4435449" y="1704011"/>
                  </a:lnTo>
                  <a:lnTo>
                    <a:pt x="4404979" y="1739526"/>
                  </a:lnTo>
                  <a:lnTo>
                    <a:pt x="4369460" y="1769991"/>
                  </a:lnTo>
                  <a:lnTo>
                    <a:pt x="4329522" y="1794779"/>
                  </a:lnTo>
                  <a:lnTo>
                    <a:pt x="4285792" y="1813261"/>
                  </a:lnTo>
                  <a:lnTo>
                    <a:pt x="4238901" y="1824810"/>
                  </a:lnTo>
                  <a:lnTo>
                    <a:pt x="4189476" y="1828800"/>
                  </a:lnTo>
                  <a:lnTo>
                    <a:pt x="304800" y="1828800"/>
                  </a:lnTo>
                  <a:lnTo>
                    <a:pt x="255359" y="1824810"/>
                  </a:lnTo>
                  <a:lnTo>
                    <a:pt x="208458" y="1813261"/>
                  </a:lnTo>
                  <a:lnTo>
                    <a:pt x="164725" y="1794779"/>
                  </a:lnTo>
                  <a:lnTo>
                    <a:pt x="124788" y="1769991"/>
                  </a:lnTo>
                  <a:lnTo>
                    <a:pt x="89273" y="1739526"/>
                  </a:lnTo>
                  <a:lnTo>
                    <a:pt x="58808" y="1704011"/>
                  </a:lnTo>
                  <a:lnTo>
                    <a:pt x="34020" y="1664074"/>
                  </a:lnTo>
                  <a:lnTo>
                    <a:pt x="15538" y="1620341"/>
                  </a:lnTo>
                  <a:lnTo>
                    <a:pt x="3989" y="1573440"/>
                  </a:lnTo>
                  <a:lnTo>
                    <a:pt x="0" y="152400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20446" y="5027752"/>
            <a:ext cx="399415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Carlito"/>
                <a:cs typeface="Carlito"/>
              </a:rPr>
              <a:t>Responsibility</a:t>
            </a:r>
            <a:endParaRPr b="1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4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Responsibility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equipment </a:t>
            </a:r>
            <a:r>
              <a:rPr sz="1800" spc="-5" dirty="0" smtClean="0">
                <a:latin typeface="Carlito"/>
                <a:cs typeface="Carlito"/>
              </a:rPr>
              <a:t>or</a:t>
            </a:r>
            <a:r>
              <a:rPr lang="en-IN" sz="1800" spc="-5" dirty="0" smtClean="0">
                <a:latin typeface="Carlito"/>
                <a:cs typeface="Carlito"/>
              </a:rPr>
              <a:t> </a:t>
            </a:r>
            <a:r>
              <a:rPr sz="1800" spc="-10" dirty="0" smtClean="0">
                <a:latin typeface="Carlito"/>
                <a:cs typeface="Carlito"/>
              </a:rPr>
              <a:t>process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Responsibility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materials </a:t>
            </a:r>
            <a:r>
              <a:rPr sz="1800" spc="-5" dirty="0">
                <a:latin typeface="Carlito"/>
                <a:cs typeface="Carlito"/>
              </a:rPr>
              <a:t>or</a:t>
            </a:r>
            <a:r>
              <a:rPr sz="1800" spc="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product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Responsibility </a:t>
            </a:r>
            <a:r>
              <a:rPr sz="1800" spc="-15" dirty="0">
                <a:latin typeface="Carlito"/>
                <a:cs typeface="Carlito"/>
              </a:rPr>
              <a:t>for safety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6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others</a:t>
            </a:r>
            <a:endParaRPr sz="1800"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tabLst>
                <a:tab pos="299720" algn="l"/>
              </a:tabLst>
            </a:pPr>
            <a:endParaRPr sz="1800" dirty="0">
              <a:latin typeface="Carlito"/>
              <a:cs typeface="Carlito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130209" y="4696235"/>
            <a:ext cx="3785191" cy="1923414"/>
            <a:chOff x="5439155" y="4849366"/>
            <a:chExt cx="2685415" cy="1923414"/>
          </a:xfrm>
        </p:grpSpPr>
        <p:sp>
          <p:nvSpPr>
            <p:cNvPr id="23" name="object 23"/>
            <p:cNvSpPr/>
            <p:nvPr/>
          </p:nvSpPr>
          <p:spPr>
            <a:xfrm>
              <a:off x="5439155" y="4849366"/>
              <a:ext cx="2685288" cy="19232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42203" y="5219700"/>
              <a:ext cx="2540507" cy="1226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486399" y="4876800"/>
              <a:ext cx="2590800" cy="182880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86399" y="4876800"/>
              <a:ext cx="2590800" cy="1828800"/>
            </a:xfrm>
            <a:custGeom>
              <a:avLst/>
              <a:gdLst/>
              <a:ahLst/>
              <a:cxnLst/>
              <a:rect l="l" t="t" r="r" b="b"/>
              <a:pathLst>
                <a:path w="2590800" h="1828800">
                  <a:moveTo>
                    <a:pt x="0" y="304800"/>
                  </a:moveTo>
                  <a:lnTo>
                    <a:pt x="3990" y="255374"/>
                  </a:lnTo>
                  <a:lnTo>
                    <a:pt x="15544" y="208483"/>
                  </a:lnTo>
                  <a:lnTo>
                    <a:pt x="34032" y="164753"/>
                  </a:lnTo>
                  <a:lnTo>
                    <a:pt x="58826" y="124815"/>
                  </a:lnTo>
                  <a:lnTo>
                    <a:pt x="89296" y="89296"/>
                  </a:lnTo>
                  <a:lnTo>
                    <a:pt x="124815" y="58826"/>
                  </a:lnTo>
                  <a:lnTo>
                    <a:pt x="164753" y="34032"/>
                  </a:lnTo>
                  <a:lnTo>
                    <a:pt x="208483" y="15544"/>
                  </a:lnTo>
                  <a:lnTo>
                    <a:pt x="255374" y="3990"/>
                  </a:lnTo>
                  <a:lnTo>
                    <a:pt x="304800" y="0"/>
                  </a:lnTo>
                  <a:lnTo>
                    <a:pt x="2286000" y="0"/>
                  </a:lnTo>
                  <a:lnTo>
                    <a:pt x="2335425" y="3990"/>
                  </a:lnTo>
                  <a:lnTo>
                    <a:pt x="2382316" y="15544"/>
                  </a:lnTo>
                  <a:lnTo>
                    <a:pt x="2426046" y="34032"/>
                  </a:lnTo>
                  <a:lnTo>
                    <a:pt x="2465984" y="58826"/>
                  </a:lnTo>
                  <a:lnTo>
                    <a:pt x="2501503" y="89296"/>
                  </a:lnTo>
                  <a:lnTo>
                    <a:pt x="2531973" y="124815"/>
                  </a:lnTo>
                  <a:lnTo>
                    <a:pt x="2556767" y="164753"/>
                  </a:lnTo>
                  <a:lnTo>
                    <a:pt x="2575255" y="208483"/>
                  </a:lnTo>
                  <a:lnTo>
                    <a:pt x="2586809" y="255374"/>
                  </a:lnTo>
                  <a:lnTo>
                    <a:pt x="2590800" y="304800"/>
                  </a:lnTo>
                  <a:lnTo>
                    <a:pt x="2590800" y="1524000"/>
                  </a:lnTo>
                  <a:lnTo>
                    <a:pt x="2586809" y="1573440"/>
                  </a:lnTo>
                  <a:lnTo>
                    <a:pt x="2575255" y="1620341"/>
                  </a:lnTo>
                  <a:lnTo>
                    <a:pt x="2556767" y="1664074"/>
                  </a:lnTo>
                  <a:lnTo>
                    <a:pt x="2531973" y="1704011"/>
                  </a:lnTo>
                  <a:lnTo>
                    <a:pt x="2501503" y="1739526"/>
                  </a:lnTo>
                  <a:lnTo>
                    <a:pt x="2465984" y="1769991"/>
                  </a:lnTo>
                  <a:lnTo>
                    <a:pt x="2426046" y="1794779"/>
                  </a:lnTo>
                  <a:lnTo>
                    <a:pt x="2382316" y="1813261"/>
                  </a:lnTo>
                  <a:lnTo>
                    <a:pt x="2335425" y="1824810"/>
                  </a:lnTo>
                  <a:lnTo>
                    <a:pt x="2286000" y="1828800"/>
                  </a:lnTo>
                  <a:lnTo>
                    <a:pt x="304800" y="1828800"/>
                  </a:lnTo>
                  <a:lnTo>
                    <a:pt x="255374" y="1824810"/>
                  </a:lnTo>
                  <a:lnTo>
                    <a:pt x="208483" y="1813261"/>
                  </a:lnTo>
                  <a:lnTo>
                    <a:pt x="164753" y="1794779"/>
                  </a:lnTo>
                  <a:lnTo>
                    <a:pt x="124815" y="1769991"/>
                  </a:lnTo>
                  <a:lnTo>
                    <a:pt x="89296" y="1739526"/>
                  </a:lnTo>
                  <a:lnTo>
                    <a:pt x="58826" y="1704011"/>
                  </a:lnTo>
                  <a:lnTo>
                    <a:pt x="34032" y="1664074"/>
                  </a:lnTo>
                  <a:lnTo>
                    <a:pt x="15544" y="1620341"/>
                  </a:lnTo>
                  <a:lnTo>
                    <a:pt x="3990" y="1573440"/>
                  </a:lnTo>
                  <a:lnTo>
                    <a:pt x="0" y="152400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655309" y="5302707"/>
            <a:ext cx="3060134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Job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b="1" spc="-10" dirty="0" smtClean="0">
                <a:latin typeface="Carlito"/>
                <a:cs typeface="Carlito"/>
              </a:rPr>
              <a:t>Conditions</a:t>
            </a:r>
            <a:endParaRPr sz="2400" b="1" dirty="0">
              <a:latin typeface="Carlito"/>
              <a:cs typeface="Carlito"/>
            </a:endParaRPr>
          </a:p>
          <a:p>
            <a:pPr marL="350520" indent="-338455">
              <a:lnSpc>
                <a:spcPct val="100000"/>
              </a:lnSpc>
              <a:spcBef>
                <a:spcPts val="35"/>
              </a:spcBef>
              <a:buFont typeface="Wingdings"/>
              <a:buChar char=""/>
              <a:tabLst>
                <a:tab pos="350520" algn="l"/>
                <a:tab pos="351155" algn="l"/>
              </a:tabLst>
            </a:pPr>
            <a:r>
              <a:rPr sz="1800" spc="-20" dirty="0">
                <a:latin typeface="Carlito"/>
                <a:cs typeface="Carlito"/>
              </a:rPr>
              <a:t>Working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lang="en-IN" sz="1800" spc="-15" dirty="0" smtClean="0">
                <a:latin typeface="Carlito"/>
                <a:cs typeface="Carlito"/>
              </a:rPr>
              <a:t>c</a:t>
            </a:r>
            <a:r>
              <a:rPr sz="1800" spc="-10" dirty="0" err="1" smtClean="0">
                <a:latin typeface="Carlito"/>
                <a:cs typeface="Carlito"/>
              </a:rPr>
              <a:t>onditions</a:t>
            </a:r>
            <a:endParaRPr sz="1800" dirty="0">
              <a:latin typeface="Carlito"/>
              <a:cs typeface="Carlito"/>
            </a:endParaRPr>
          </a:p>
          <a:p>
            <a:pPr marL="350520" indent="-338455">
              <a:lnSpc>
                <a:spcPct val="100000"/>
              </a:lnSpc>
              <a:buFont typeface="Wingdings"/>
              <a:buChar char=""/>
              <a:tabLst>
                <a:tab pos="350520" algn="l"/>
                <a:tab pos="351155" algn="l"/>
              </a:tabLst>
            </a:pPr>
            <a:r>
              <a:rPr sz="1800" spc="-15" dirty="0">
                <a:latin typeface="Carlito"/>
                <a:cs typeface="Carlito"/>
              </a:rPr>
              <a:t>Hazards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942" y="626109"/>
            <a:ext cx="8090534" cy="575056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PROCESS:</a:t>
            </a:r>
            <a:endParaRPr sz="2400" dirty="0">
              <a:latin typeface="Carlito"/>
              <a:cs typeface="Carlito"/>
            </a:endParaRPr>
          </a:p>
          <a:p>
            <a:pPr marL="756285" indent="-343535" algn="just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set 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compensable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 identified</a:t>
            </a:r>
            <a:endParaRPr sz="2400" dirty="0">
              <a:latin typeface="Carlito"/>
              <a:cs typeface="Carlito"/>
            </a:endParaRPr>
          </a:p>
          <a:p>
            <a:pPr marL="756285" marR="22225" indent="-342900" algn="just">
              <a:lnSpc>
                <a:spcPts val="2590"/>
              </a:lnSpc>
              <a:spcBef>
                <a:spcPts val="615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Assign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these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compensable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based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perceived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importance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</a:t>
            </a:r>
            <a:endParaRPr sz="2400" dirty="0">
              <a:latin typeface="Carlito"/>
              <a:cs typeface="Carlito"/>
            </a:endParaRPr>
          </a:p>
          <a:p>
            <a:pPr marL="756285" marR="22225" indent="-342900" algn="just">
              <a:lnSpc>
                <a:spcPts val="2590"/>
              </a:lnSpc>
              <a:spcBef>
                <a:spcPts val="585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Once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this 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dine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all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compensable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factors,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evaluate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level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which each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these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present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assign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points(weights)</a:t>
            </a:r>
            <a:r>
              <a:rPr sz="2400" spc="-4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accordingly.</a:t>
            </a:r>
            <a:endParaRPr sz="2400" dirty="0">
              <a:latin typeface="Carlito"/>
              <a:cs typeface="Carlito"/>
            </a:endParaRPr>
          </a:p>
          <a:p>
            <a:pPr marL="756285" indent="-343535" algn="just">
              <a:lnSpc>
                <a:spcPts val="2735"/>
              </a:lnSpc>
              <a:spcBef>
                <a:spcPts val="254"/>
              </a:spcBef>
              <a:buClr>
                <a:srgbClr val="FF0000"/>
              </a:buClr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totaled to form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score</a:t>
            </a:r>
            <a:r>
              <a:rPr sz="2400" spc="2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</a:t>
            </a:r>
            <a:endParaRPr sz="2400" dirty="0">
              <a:latin typeface="Carlito"/>
              <a:cs typeface="Carlito"/>
            </a:endParaRPr>
          </a:p>
          <a:p>
            <a:pPr marL="756285" algn="just">
              <a:lnSpc>
                <a:spcPts val="2735"/>
              </a:lnSpc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 job.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 dirty="0">
              <a:latin typeface="Carlito"/>
              <a:cs typeface="Carlito"/>
            </a:endParaRPr>
          </a:p>
          <a:p>
            <a:pPr marL="31115">
              <a:lnSpc>
                <a:spcPct val="100000"/>
              </a:lnSpc>
            </a:pPr>
            <a:r>
              <a:rPr sz="2400" b="1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RESULT:</a:t>
            </a:r>
            <a:endParaRPr sz="2400" dirty="0">
              <a:latin typeface="Carlito"/>
              <a:cs typeface="Carlito"/>
            </a:endParaRPr>
          </a:p>
          <a:p>
            <a:pPr marL="775335" marR="5080" indent="-343535" algn="just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"/>
              <a:tabLst>
                <a:tab pos="77597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grouped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by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total score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assigned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salary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grades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that jobs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with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highest points would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have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highest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5" dirty="0">
                <a:solidFill>
                  <a:srgbClr val="6F2F9F"/>
                </a:solidFill>
                <a:latin typeface="Carlito"/>
                <a:cs typeface="Carlito"/>
              </a:rPr>
              <a:t>pay</a:t>
            </a:r>
            <a:r>
              <a:rPr sz="2400" spc="-5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62255"/>
            <a:ext cx="310896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u="heavy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Point </a:t>
            </a:r>
            <a:r>
              <a:rPr sz="24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Method</a:t>
            </a:r>
            <a:r>
              <a:rPr sz="2400" u="heavy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4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(con’t)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050" y="169545"/>
          <a:ext cx="8836656" cy="6377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2154"/>
                <a:gridCol w="1320164"/>
                <a:gridCol w="1026794"/>
                <a:gridCol w="1026795"/>
                <a:gridCol w="1026795"/>
                <a:gridCol w="1163954"/>
              </a:tblGrid>
              <a:tr h="7049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5" dirty="0">
                          <a:latin typeface="Carlito"/>
                          <a:cs typeface="Carlito"/>
                        </a:rPr>
                        <a:t>Factors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700"/>
                        </a:lnSpc>
                      </a:pPr>
                      <a:r>
                        <a:rPr sz="2400" b="1" spc="-7" baseline="-17361" dirty="0">
                          <a:latin typeface="Carlito"/>
                          <a:cs typeface="Carlito"/>
                        </a:rPr>
                        <a:t>1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st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Degree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700"/>
                        </a:lnSpc>
                      </a:pPr>
                      <a:r>
                        <a:rPr sz="2400" b="1" spc="7" baseline="-17361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050" b="1" spc="5" dirty="0">
                          <a:latin typeface="Carlito"/>
                          <a:cs typeface="Carlito"/>
                        </a:rPr>
                        <a:t>nd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Degree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700"/>
                        </a:lnSpc>
                      </a:pPr>
                      <a:r>
                        <a:rPr sz="2400" b="1" spc="-7" baseline="-17361" dirty="0">
                          <a:latin typeface="Carlito"/>
                          <a:cs typeface="Carlito"/>
                        </a:rPr>
                        <a:t>3</a:t>
                      </a:r>
                      <a:r>
                        <a:rPr sz="1050" b="1" spc="-5" dirty="0">
                          <a:latin typeface="Carlito"/>
                          <a:cs typeface="Carlito"/>
                        </a:rPr>
                        <a:t>rd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Degree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700"/>
                        </a:lnSpc>
                      </a:pPr>
                      <a:r>
                        <a:rPr sz="2400" b="1" baseline="-17361" dirty="0">
                          <a:latin typeface="Carlito"/>
                          <a:cs typeface="Carlito"/>
                        </a:rPr>
                        <a:t>4</a:t>
                      </a:r>
                      <a:r>
                        <a:rPr sz="1050" b="1" dirty="0">
                          <a:latin typeface="Carlito"/>
                          <a:cs typeface="Carlito"/>
                        </a:rPr>
                        <a:t>th</a:t>
                      </a:r>
                      <a:endParaRPr sz="105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b="1" spc="-10" dirty="0">
                          <a:latin typeface="Carlito"/>
                          <a:cs typeface="Carlito"/>
                        </a:rPr>
                        <a:t>Degree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1575" b="1" baseline="26455" dirty="0">
                          <a:latin typeface="Carlito"/>
                          <a:cs typeface="Carlito"/>
                        </a:rPr>
                        <a:t>th</a:t>
                      </a:r>
                      <a:r>
                        <a:rPr sz="1575" b="1" spc="179" baseline="264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b="1" spc="-10" dirty="0">
                          <a:latin typeface="Carlito"/>
                          <a:cs typeface="Carlito"/>
                        </a:rPr>
                        <a:t>Degree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rlito"/>
                          <a:cs typeface="Carlito"/>
                        </a:rPr>
                        <a:t>SKILL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Education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30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45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60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75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rlito"/>
                          <a:cs typeface="Carlito"/>
                        </a:rPr>
                        <a:t>Experience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40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60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80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6062">
                <a:tc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rlito"/>
                          <a:cs typeface="Carlito"/>
                        </a:rPr>
                        <a:t>Initiative and</a:t>
                      </a:r>
                      <a:r>
                        <a:rPr sz="16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Ingenuity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30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45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60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75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EFFORT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Physical</a:t>
                      </a:r>
                      <a:r>
                        <a:rPr sz="16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demand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30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40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50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6062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Mental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or visual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demand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RESPONSIBILITY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6062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Equipment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6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process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5" dirty="0">
                          <a:latin typeface="Carlito"/>
                          <a:cs typeface="Carlito"/>
                        </a:rPr>
                        <a:t>Material or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product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15" dirty="0">
                          <a:latin typeface="Carlito"/>
                          <a:cs typeface="Carlito"/>
                        </a:rPr>
                        <a:t>Safety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6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others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6061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30" dirty="0">
                          <a:latin typeface="Carlito"/>
                          <a:cs typeface="Carlito"/>
                        </a:rPr>
                        <a:t>Work </a:t>
                      </a:r>
                      <a:r>
                        <a:rPr sz="1600" spc="-5" dirty="0">
                          <a:latin typeface="Carlito"/>
                          <a:cs typeface="Carlito"/>
                        </a:rPr>
                        <a:t>of other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job</a:t>
                      </a:r>
                      <a:r>
                        <a:rPr sz="1600" spc="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conditions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JOB</a:t>
                      </a:r>
                      <a:r>
                        <a:rPr sz="16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CONDITIONS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20" dirty="0">
                          <a:latin typeface="Carlito"/>
                          <a:cs typeface="Carlito"/>
                        </a:rPr>
                        <a:t>Working</a:t>
                      </a:r>
                      <a:r>
                        <a:rPr sz="16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0" dirty="0">
                          <a:latin typeface="Carlito"/>
                          <a:cs typeface="Carlito"/>
                        </a:rPr>
                        <a:t>conditions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30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40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50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93065" indent="-302895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393065" algn="l"/>
                          <a:tab pos="393700" algn="l"/>
                        </a:tabLst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Unavoidable</a:t>
                      </a:r>
                      <a:r>
                        <a:rPr sz="16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600" spc="-15" dirty="0">
                          <a:latin typeface="Carlito"/>
                          <a:cs typeface="Carlito"/>
                        </a:rPr>
                        <a:t>hazards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Carlito"/>
                          <a:cs typeface="Carlito"/>
                        </a:rPr>
                        <a:t>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15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20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rlito"/>
                          <a:cs typeface="Carlito"/>
                        </a:rPr>
                        <a:t>25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7475"/>
            <a:ext cx="4683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The </a:t>
            </a:r>
            <a:r>
              <a:rPr u="heavy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Factor </a:t>
            </a:r>
            <a:r>
              <a:rPr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Comparison</a:t>
            </a:r>
            <a:r>
              <a:rPr u="heavy" spc="2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623061"/>
            <a:ext cx="868172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This method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based 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assumption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that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all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contain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certain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common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determine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worth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jobs. These 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may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differ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degree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which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they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are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present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different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Typically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number of compensable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small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(4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or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5).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PROCESS:</a:t>
            </a:r>
            <a:endParaRPr sz="2400" dirty="0">
              <a:latin typeface="Carlito"/>
              <a:cs typeface="Carlito"/>
            </a:endParaRPr>
          </a:p>
          <a:p>
            <a:pPr marL="857250" indent="-29972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AutoNum type="arabicPeriod"/>
              <a:tabLst>
                <a:tab pos="857885" algn="l"/>
              </a:tabLst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Select 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set of Benchmark</a:t>
            </a:r>
            <a:r>
              <a:rPr sz="2400" spc="-4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Jobs</a:t>
            </a:r>
            <a:endParaRPr sz="2400" dirty="0">
              <a:latin typeface="Carlito"/>
              <a:cs typeface="Carlito"/>
            </a:endParaRPr>
          </a:p>
          <a:p>
            <a:pPr marL="927100" marR="5080" indent="-367665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AutoNum type="arabicPeriod"/>
              <a:tabLst>
                <a:tab pos="90043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Rank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Benchmark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basis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compensable </a:t>
            </a:r>
            <a:r>
              <a:rPr sz="2400" spc="-45" dirty="0" smtClean="0">
                <a:solidFill>
                  <a:srgbClr val="6F2F9F"/>
                </a:solidFill>
                <a:latin typeface="Carlito"/>
                <a:cs typeface="Carlito"/>
              </a:rPr>
              <a:t>factor</a:t>
            </a:r>
            <a:r>
              <a:rPr sz="2400" spc="-45" dirty="0">
                <a:solidFill>
                  <a:srgbClr val="6F2F9F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927100" marR="942340" indent="-36957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AutoNum type="arabicPeriod"/>
              <a:tabLst>
                <a:tab pos="857885" algn="l"/>
                <a:tab pos="2710815" algn="l"/>
              </a:tabLst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Benchmark job,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allocate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market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pay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across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 smtClean="0">
                <a:solidFill>
                  <a:srgbClr val="6F2F9F"/>
                </a:solidFill>
                <a:latin typeface="Carlito"/>
                <a:cs typeface="Carlito"/>
              </a:rPr>
              <a:t>compensable</a:t>
            </a:r>
            <a:r>
              <a:rPr lang="en-IN" sz="2400" spc="-1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 smtClean="0">
                <a:solidFill>
                  <a:srgbClr val="6F2F9F"/>
                </a:solidFill>
                <a:latin typeface="Carlito"/>
                <a:cs typeface="Carlito"/>
              </a:rPr>
              <a:t>factor</a:t>
            </a:r>
            <a:endParaRPr sz="2400" dirty="0">
              <a:latin typeface="Carlito"/>
              <a:cs typeface="Carlito"/>
            </a:endParaRPr>
          </a:p>
          <a:p>
            <a:pPr marL="927100" marR="578485" indent="-436245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AutoNum type="arabicPeriod"/>
              <a:tabLst>
                <a:tab pos="789305" algn="l"/>
                <a:tab pos="3235325" algn="l"/>
                <a:tab pos="6118225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Determine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20" dirty="0" smtClean="0">
                <a:solidFill>
                  <a:srgbClr val="6F2F9F"/>
                </a:solidFill>
                <a:latin typeface="Carlito"/>
                <a:cs typeface="Carlito"/>
              </a:rPr>
              <a:t>pay</a:t>
            </a:r>
            <a:r>
              <a:rPr lang="en-IN" sz="2400" spc="-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20" dirty="0" smtClean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</a:t>
            </a:r>
            <a:r>
              <a:rPr sz="2400" spc="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by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 smtClean="0">
                <a:solidFill>
                  <a:srgbClr val="6F2F9F"/>
                </a:solidFill>
                <a:latin typeface="Carlito"/>
                <a:cs typeface="Carlito"/>
              </a:rPr>
              <a:t>adding</a:t>
            </a:r>
            <a:r>
              <a:rPr lang="en-IN" sz="240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 smtClean="0">
                <a:solidFill>
                  <a:srgbClr val="6F2F9F"/>
                </a:solidFill>
                <a:latin typeface="Carlito"/>
                <a:cs typeface="Carlito"/>
              </a:rPr>
              <a:t>up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pay</a:t>
            </a:r>
            <a:r>
              <a:rPr sz="2400" spc="-9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from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compensable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0" dirty="0">
                <a:solidFill>
                  <a:srgbClr val="6F2F9F"/>
                </a:solidFill>
                <a:latin typeface="Carlito"/>
                <a:cs typeface="Carlito"/>
              </a:rPr>
              <a:t>factor.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25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RESULTS:</a:t>
            </a:r>
            <a:r>
              <a:rPr lang="en-IN" sz="2400" b="1" u="heavy" spc="-25" dirty="0" smtClean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spc="-35" dirty="0" smtClean="0">
                <a:solidFill>
                  <a:srgbClr val="6F2F9F"/>
                </a:solidFill>
                <a:latin typeface="Carlito"/>
                <a:cs typeface="Carlito"/>
              </a:rPr>
              <a:t>Pay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Range=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Pay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from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skill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+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Pay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from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effort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+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Pay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from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responsibility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+</a:t>
            </a:r>
            <a:r>
              <a:rPr sz="2400" spc="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Pay</a:t>
            </a:r>
            <a:r>
              <a:rPr sz="2400" spc="1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 smtClean="0">
                <a:solidFill>
                  <a:srgbClr val="6F2F9F"/>
                </a:solidFill>
                <a:latin typeface="Carlito"/>
                <a:cs typeface="Carlito"/>
              </a:rPr>
              <a:t>from</a:t>
            </a:r>
            <a:r>
              <a:rPr lang="en-IN" sz="2400" spc="-15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 smtClean="0">
                <a:solidFill>
                  <a:srgbClr val="6F2F9F"/>
                </a:solidFill>
                <a:latin typeface="Carlito"/>
                <a:cs typeface="Carlito"/>
              </a:rPr>
              <a:t>working</a:t>
            </a:r>
            <a:r>
              <a:rPr sz="2400" spc="-75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conditions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207" y="140207"/>
            <a:ext cx="8636635" cy="2997835"/>
            <a:chOff x="140207" y="140207"/>
            <a:chExt cx="8636635" cy="2997835"/>
          </a:xfrm>
        </p:grpSpPr>
        <p:sp>
          <p:nvSpPr>
            <p:cNvPr id="3" name="object 3"/>
            <p:cNvSpPr/>
            <p:nvPr/>
          </p:nvSpPr>
          <p:spPr>
            <a:xfrm>
              <a:off x="153161" y="153161"/>
              <a:ext cx="8610600" cy="2971800"/>
            </a:xfrm>
            <a:custGeom>
              <a:avLst/>
              <a:gdLst/>
              <a:ahLst/>
              <a:cxnLst/>
              <a:rect l="l" t="t" r="r" b="b"/>
              <a:pathLst>
                <a:path w="8610600" h="2971800">
                  <a:moveTo>
                    <a:pt x="8115300" y="0"/>
                  </a:moveTo>
                  <a:lnTo>
                    <a:pt x="495312" y="0"/>
                  </a:lnTo>
                  <a:lnTo>
                    <a:pt x="447610" y="2267"/>
                  </a:lnTo>
                  <a:lnTo>
                    <a:pt x="401190" y="8930"/>
                  </a:lnTo>
                  <a:lnTo>
                    <a:pt x="356261" y="19782"/>
                  </a:lnTo>
                  <a:lnTo>
                    <a:pt x="313030" y="34615"/>
                  </a:lnTo>
                  <a:lnTo>
                    <a:pt x="271705" y="53222"/>
                  </a:lnTo>
                  <a:lnTo>
                    <a:pt x="232493" y="75394"/>
                  </a:lnTo>
                  <a:lnTo>
                    <a:pt x="195603" y="100925"/>
                  </a:lnTo>
                  <a:lnTo>
                    <a:pt x="161240" y="129607"/>
                  </a:lnTo>
                  <a:lnTo>
                    <a:pt x="129613" y="161233"/>
                  </a:lnTo>
                  <a:lnTo>
                    <a:pt x="100930" y="195594"/>
                  </a:lnTo>
                  <a:lnTo>
                    <a:pt x="75398" y="232484"/>
                  </a:lnTo>
                  <a:lnTo>
                    <a:pt x="53224" y="271695"/>
                  </a:lnTo>
                  <a:lnTo>
                    <a:pt x="34617" y="313019"/>
                  </a:lnTo>
                  <a:lnTo>
                    <a:pt x="19783" y="356249"/>
                  </a:lnTo>
                  <a:lnTo>
                    <a:pt x="8931" y="401178"/>
                  </a:lnTo>
                  <a:lnTo>
                    <a:pt x="2267" y="447597"/>
                  </a:lnTo>
                  <a:lnTo>
                    <a:pt x="0" y="495300"/>
                  </a:lnTo>
                  <a:lnTo>
                    <a:pt x="0" y="2476500"/>
                  </a:lnTo>
                  <a:lnTo>
                    <a:pt x="2267" y="2524202"/>
                  </a:lnTo>
                  <a:lnTo>
                    <a:pt x="8931" y="2570621"/>
                  </a:lnTo>
                  <a:lnTo>
                    <a:pt x="19783" y="2615550"/>
                  </a:lnTo>
                  <a:lnTo>
                    <a:pt x="34617" y="2658780"/>
                  </a:lnTo>
                  <a:lnTo>
                    <a:pt x="53224" y="2700104"/>
                  </a:lnTo>
                  <a:lnTo>
                    <a:pt x="75398" y="2739315"/>
                  </a:lnTo>
                  <a:lnTo>
                    <a:pt x="100930" y="2776205"/>
                  </a:lnTo>
                  <a:lnTo>
                    <a:pt x="129613" y="2810566"/>
                  </a:lnTo>
                  <a:lnTo>
                    <a:pt x="161240" y="2842192"/>
                  </a:lnTo>
                  <a:lnTo>
                    <a:pt x="195603" y="2870874"/>
                  </a:lnTo>
                  <a:lnTo>
                    <a:pt x="232493" y="2896405"/>
                  </a:lnTo>
                  <a:lnTo>
                    <a:pt x="271705" y="2918577"/>
                  </a:lnTo>
                  <a:lnTo>
                    <a:pt x="313030" y="2937184"/>
                  </a:lnTo>
                  <a:lnTo>
                    <a:pt x="356261" y="2952017"/>
                  </a:lnTo>
                  <a:lnTo>
                    <a:pt x="401190" y="2962869"/>
                  </a:lnTo>
                  <a:lnTo>
                    <a:pt x="447610" y="2969532"/>
                  </a:lnTo>
                  <a:lnTo>
                    <a:pt x="495312" y="2971800"/>
                  </a:lnTo>
                  <a:lnTo>
                    <a:pt x="8115300" y="2971800"/>
                  </a:lnTo>
                  <a:lnTo>
                    <a:pt x="8163002" y="2969532"/>
                  </a:lnTo>
                  <a:lnTo>
                    <a:pt x="8209421" y="2962869"/>
                  </a:lnTo>
                  <a:lnTo>
                    <a:pt x="8254350" y="2952017"/>
                  </a:lnTo>
                  <a:lnTo>
                    <a:pt x="8297580" y="2937184"/>
                  </a:lnTo>
                  <a:lnTo>
                    <a:pt x="8338904" y="2918577"/>
                  </a:lnTo>
                  <a:lnTo>
                    <a:pt x="8378115" y="2896405"/>
                  </a:lnTo>
                  <a:lnTo>
                    <a:pt x="8415005" y="2870874"/>
                  </a:lnTo>
                  <a:lnTo>
                    <a:pt x="8449366" y="2842192"/>
                  </a:lnTo>
                  <a:lnTo>
                    <a:pt x="8480992" y="2810566"/>
                  </a:lnTo>
                  <a:lnTo>
                    <a:pt x="8509674" y="2776205"/>
                  </a:lnTo>
                  <a:lnTo>
                    <a:pt x="8535205" y="2739315"/>
                  </a:lnTo>
                  <a:lnTo>
                    <a:pt x="8557377" y="2700104"/>
                  </a:lnTo>
                  <a:lnTo>
                    <a:pt x="8575984" y="2658780"/>
                  </a:lnTo>
                  <a:lnTo>
                    <a:pt x="8590817" y="2615550"/>
                  </a:lnTo>
                  <a:lnTo>
                    <a:pt x="8601669" y="2570621"/>
                  </a:lnTo>
                  <a:lnTo>
                    <a:pt x="8608332" y="2524202"/>
                  </a:lnTo>
                  <a:lnTo>
                    <a:pt x="8610600" y="2476500"/>
                  </a:lnTo>
                  <a:lnTo>
                    <a:pt x="8610600" y="495300"/>
                  </a:lnTo>
                  <a:lnTo>
                    <a:pt x="8608332" y="447597"/>
                  </a:lnTo>
                  <a:lnTo>
                    <a:pt x="8601669" y="401178"/>
                  </a:lnTo>
                  <a:lnTo>
                    <a:pt x="8590817" y="356249"/>
                  </a:lnTo>
                  <a:lnTo>
                    <a:pt x="8575984" y="313019"/>
                  </a:lnTo>
                  <a:lnTo>
                    <a:pt x="8557377" y="271695"/>
                  </a:lnTo>
                  <a:lnTo>
                    <a:pt x="8535205" y="232484"/>
                  </a:lnTo>
                  <a:lnTo>
                    <a:pt x="8509674" y="195594"/>
                  </a:lnTo>
                  <a:lnTo>
                    <a:pt x="8480992" y="161233"/>
                  </a:lnTo>
                  <a:lnTo>
                    <a:pt x="8449366" y="129607"/>
                  </a:lnTo>
                  <a:lnTo>
                    <a:pt x="8415005" y="100925"/>
                  </a:lnTo>
                  <a:lnTo>
                    <a:pt x="8378115" y="75394"/>
                  </a:lnTo>
                  <a:lnTo>
                    <a:pt x="8338904" y="53222"/>
                  </a:lnTo>
                  <a:lnTo>
                    <a:pt x="8297580" y="34615"/>
                  </a:lnTo>
                  <a:lnTo>
                    <a:pt x="8254350" y="19782"/>
                  </a:lnTo>
                  <a:lnTo>
                    <a:pt x="8209421" y="8930"/>
                  </a:lnTo>
                  <a:lnTo>
                    <a:pt x="8163002" y="2267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3161" y="153161"/>
              <a:ext cx="8610600" cy="2971800"/>
            </a:xfrm>
            <a:custGeom>
              <a:avLst/>
              <a:gdLst/>
              <a:ahLst/>
              <a:cxnLst/>
              <a:rect l="l" t="t" r="r" b="b"/>
              <a:pathLst>
                <a:path w="8610600" h="2971800">
                  <a:moveTo>
                    <a:pt x="0" y="495300"/>
                  </a:moveTo>
                  <a:lnTo>
                    <a:pt x="2267" y="447597"/>
                  </a:lnTo>
                  <a:lnTo>
                    <a:pt x="8931" y="401178"/>
                  </a:lnTo>
                  <a:lnTo>
                    <a:pt x="19783" y="356249"/>
                  </a:lnTo>
                  <a:lnTo>
                    <a:pt x="34617" y="313019"/>
                  </a:lnTo>
                  <a:lnTo>
                    <a:pt x="53224" y="271695"/>
                  </a:lnTo>
                  <a:lnTo>
                    <a:pt x="75398" y="232484"/>
                  </a:lnTo>
                  <a:lnTo>
                    <a:pt x="100930" y="195594"/>
                  </a:lnTo>
                  <a:lnTo>
                    <a:pt x="129613" y="161233"/>
                  </a:lnTo>
                  <a:lnTo>
                    <a:pt x="161240" y="129607"/>
                  </a:lnTo>
                  <a:lnTo>
                    <a:pt x="195603" y="100925"/>
                  </a:lnTo>
                  <a:lnTo>
                    <a:pt x="232493" y="75394"/>
                  </a:lnTo>
                  <a:lnTo>
                    <a:pt x="271705" y="53222"/>
                  </a:lnTo>
                  <a:lnTo>
                    <a:pt x="313030" y="34615"/>
                  </a:lnTo>
                  <a:lnTo>
                    <a:pt x="356261" y="19782"/>
                  </a:lnTo>
                  <a:lnTo>
                    <a:pt x="401190" y="8930"/>
                  </a:lnTo>
                  <a:lnTo>
                    <a:pt x="447610" y="2267"/>
                  </a:lnTo>
                  <a:lnTo>
                    <a:pt x="495312" y="0"/>
                  </a:lnTo>
                  <a:lnTo>
                    <a:pt x="8115300" y="0"/>
                  </a:lnTo>
                  <a:lnTo>
                    <a:pt x="8163002" y="2267"/>
                  </a:lnTo>
                  <a:lnTo>
                    <a:pt x="8209421" y="8930"/>
                  </a:lnTo>
                  <a:lnTo>
                    <a:pt x="8254350" y="19782"/>
                  </a:lnTo>
                  <a:lnTo>
                    <a:pt x="8297580" y="34615"/>
                  </a:lnTo>
                  <a:lnTo>
                    <a:pt x="8338904" y="53222"/>
                  </a:lnTo>
                  <a:lnTo>
                    <a:pt x="8378115" y="75394"/>
                  </a:lnTo>
                  <a:lnTo>
                    <a:pt x="8415005" y="100925"/>
                  </a:lnTo>
                  <a:lnTo>
                    <a:pt x="8449366" y="129607"/>
                  </a:lnTo>
                  <a:lnTo>
                    <a:pt x="8480992" y="161233"/>
                  </a:lnTo>
                  <a:lnTo>
                    <a:pt x="8509674" y="195594"/>
                  </a:lnTo>
                  <a:lnTo>
                    <a:pt x="8535205" y="232484"/>
                  </a:lnTo>
                  <a:lnTo>
                    <a:pt x="8557377" y="271695"/>
                  </a:lnTo>
                  <a:lnTo>
                    <a:pt x="8575984" y="313019"/>
                  </a:lnTo>
                  <a:lnTo>
                    <a:pt x="8590817" y="356249"/>
                  </a:lnTo>
                  <a:lnTo>
                    <a:pt x="8601669" y="401178"/>
                  </a:lnTo>
                  <a:lnTo>
                    <a:pt x="8608332" y="447597"/>
                  </a:lnTo>
                  <a:lnTo>
                    <a:pt x="8610600" y="495300"/>
                  </a:lnTo>
                  <a:lnTo>
                    <a:pt x="8610600" y="2476500"/>
                  </a:lnTo>
                  <a:lnTo>
                    <a:pt x="8608332" y="2524202"/>
                  </a:lnTo>
                  <a:lnTo>
                    <a:pt x="8601669" y="2570621"/>
                  </a:lnTo>
                  <a:lnTo>
                    <a:pt x="8590817" y="2615550"/>
                  </a:lnTo>
                  <a:lnTo>
                    <a:pt x="8575984" y="2658780"/>
                  </a:lnTo>
                  <a:lnTo>
                    <a:pt x="8557377" y="2700104"/>
                  </a:lnTo>
                  <a:lnTo>
                    <a:pt x="8535205" y="2739315"/>
                  </a:lnTo>
                  <a:lnTo>
                    <a:pt x="8509674" y="2776205"/>
                  </a:lnTo>
                  <a:lnTo>
                    <a:pt x="8480992" y="2810566"/>
                  </a:lnTo>
                  <a:lnTo>
                    <a:pt x="8449366" y="2842192"/>
                  </a:lnTo>
                  <a:lnTo>
                    <a:pt x="8415005" y="2870874"/>
                  </a:lnTo>
                  <a:lnTo>
                    <a:pt x="8378115" y="2896405"/>
                  </a:lnTo>
                  <a:lnTo>
                    <a:pt x="8338904" y="2918577"/>
                  </a:lnTo>
                  <a:lnTo>
                    <a:pt x="8297580" y="2937184"/>
                  </a:lnTo>
                  <a:lnTo>
                    <a:pt x="8254350" y="2952017"/>
                  </a:lnTo>
                  <a:lnTo>
                    <a:pt x="8209421" y="2962869"/>
                  </a:lnTo>
                  <a:lnTo>
                    <a:pt x="8163002" y="2969532"/>
                  </a:lnTo>
                  <a:lnTo>
                    <a:pt x="8115300" y="2971800"/>
                  </a:lnTo>
                  <a:lnTo>
                    <a:pt x="495312" y="2971800"/>
                  </a:lnTo>
                  <a:lnTo>
                    <a:pt x="447610" y="2969532"/>
                  </a:lnTo>
                  <a:lnTo>
                    <a:pt x="401190" y="2962869"/>
                  </a:lnTo>
                  <a:lnTo>
                    <a:pt x="356261" y="2952017"/>
                  </a:lnTo>
                  <a:lnTo>
                    <a:pt x="313030" y="2937184"/>
                  </a:lnTo>
                  <a:lnTo>
                    <a:pt x="271705" y="2918577"/>
                  </a:lnTo>
                  <a:lnTo>
                    <a:pt x="232493" y="2896405"/>
                  </a:lnTo>
                  <a:lnTo>
                    <a:pt x="195603" y="2870874"/>
                  </a:lnTo>
                  <a:lnTo>
                    <a:pt x="161240" y="2842192"/>
                  </a:lnTo>
                  <a:lnTo>
                    <a:pt x="129613" y="2810566"/>
                  </a:lnTo>
                  <a:lnTo>
                    <a:pt x="100930" y="2776205"/>
                  </a:lnTo>
                  <a:lnTo>
                    <a:pt x="75398" y="2739315"/>
                  </a:lnTo>
                  <a:lnTo>
                    <a:pt x="53224" y="2700104"/>
                  </a:lnTo>
                  <a:lnTo>
                    <a:pt x="34617" y="2658780"/>
                  </a:lnTo>
                  <a:lnTo>
                    <a:pt x="19783" y="2615550"/>
                  </a:lnTo>
                  <a:lnTo>
                    <a:pt x="8931" y="2570621"/>
                  </a:lnTo>
                  <a:lnTo>
                    <a:pt x="2267" y="2524202"/>
                  </a:lnTo>
                  <a:lnTo>
                    <a:pt x="0" y="24765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76224" y="810513"/>
            <a:ext cx="7330440" cy="161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Advantages: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Analytical and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objective</a:t>
            </a:r>
            <a:endParaRPr sz="24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Reliable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valid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each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job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compared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other</a:t>
            </a:r>
            <a:r>
              <a:rPr sz="2400" spc="-1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0207" y="3340608"/>
            <a:ext cx="8712835" cy="3378835"/>
            <a:chOff x="140207" y="3340608"/>
            <a:chExt cx="8712835" cy="3378835"/>
          </a:xfrm>
        </p:grpSpPr>
        <p:sp>
          <p:nvSpPr>
            <p:cNvPr id="7" name="object 7"/>
            <p:cNvSpPr/>
            <p:nvPr/>
          </p:nvSpPr>
          <p:spPr>
            <a:xfrm>
              <a:off x="153161" y="3353562"/>
              <a:ext cx="8686800" cy="3352800"/>
            </a:xfrm>
            <a:custGeom>
              <a:avLst/>
              <a:gdLst/>
              <a:ahLst/>
              <a:cxnLst/>
              <a:rect l="l" t="t" r="r" b="b"/>
              <a:pathLst>
                <a:path w="8686800" h="3352800">
                  <a:moveTo>
                    <a:pt x="8128000" y="0"/>
                  </a:moveTo>
                  <a:lnTo>
                    <a:pt x="558812" y="0"/>
                  </a:lnTo>
                  <a:lnTo>
                    <a:pt x="510596" y="2051"/>
                  </a:lnTo>
                  <a:lnTo>
                    <a:pt x="463518" y="8092"/>
                  </a:lnTo>
                  <a:lnTo>
                    <a:pt x="417748" y="17957"/>
                  </a:lnTo>
                  <a:lnTo>
                    <a:pt x="373451" y="31476"/>
                  </a:lnTo>
                  <a:lnTo>
                    <a:pt x="330797" y="48483"/>
                  </a:lnTo>
                  <a:lnTo>
                    <a:pt x="289953" y="68809"/>
                  </a:lnTo>
                  <a:lnTo>
                    <a:pt x="251086" y="92288"/>
                  </a:lnTo>
                  <a:lnTo>
                    <a:pt x="214365" y="118750"/>
                  </a:lnTo>
                  <a:lnTo>
                    <a:pt x="179957" y="148028"/>
                  </a:lnTo>
                  <a:lnTo>
                    <a:pt x="148029" y="179955"/>
                  </a:lnTo>
                  <a:lnTo>
                    <a:pt x="118751" y="214362"/>
                  </a:lnTo>
                  <a:lnTo>
                    <a:pt x="92288" y="251083"/>
                  </a:lnTo>
                  <a:lnTo>
                    <a:pt x="68810" y="289949"/>
                  </a:lnTo>
                  <a:lnTo>
                    <a:pt x="48483" y="330792"/>
                  </a:lnTo>
                  <a:lnTo>
                    <a:pt x="31477" y="373445"/>
                  </a:lnTo>
                  <a:lnTo>
                    <a:pt x="17957" y="417740"/>
                  </a:lnTo>
                  <a:lnTo>
                    <a:pt x="8092" y="463509"/>
                  </a:lnTo>
                  <a:lnTo>
                    <a:pt x="2051" y="510585"/>
                  </a:lnTo>
                  <a:lnTo>
                    <a:pt x="0" y="558800"/>
                  </a:lnTo>
                  <a:lnTo>
                    <a:pt x="0" y="2793987"/>
                  </a:lnTo>
                  <a:lnTo>
                    <a:pt x="2051" y="2842203"/>
                  </a:lnTo>
                  <a:lnTo>
                    <a:pt x="8092" y="2889281"/>
                  </a:lnTo>
                  <a:lnTo>
                    <a:pt x="17957" y="2935051"/>
                  </a:lnTo>
                  <a:lnTo>
                    <a:pt x="31477" y="2979348"/>
                  </a:lnTo>
                  <a:lnTo>
                    <a:pt x="48483" y="3022002"/>
                  </a:lnTo>
                  <a:lnTo>
                    <a:pt x="68810" y="3062846"/>
                  </a:lnTo>
                  <a:lnTo>
                    <a:pt x="92288" y="3101713"/>
                  </a:lnTo>
                  <a:lnTo>
                    <a:pt x="118751" y="3138434"/>
                  </a:lnTo>
                  <a:lnTo>
                    <a:pt x="148029" y="3172842"/>
                  </a:lnTo>
                  <a:lnTo>
                    <a:pt x="179957" y="3204770"/>
                  </a:lnTo>
                  <a:lnTo>
                    <a:pt x="214365" y="3234048"/>
                  </a:lnTo>
                  <a:lnTo>
                    <a:pt x="251086" y="3260511"/>
                  </a:lnTo>
                  <a:lnTo>
                    <a:pt x="289953" y="3283989"/>
                  </a:lnTo>
                  <a:lnTo>
                    <a:pt x="330797" y="3304316"/>
                  </a:lnTo>
                  <a:lnTo>
                    <a:pt x="373451" y="3321322"/>
                  </a:lnTo>
                  <a:lnTo>
                    <a:pt x="417748" y="3334842"/>
                  </a:lnTo>
                  <a:lnTo>
                    <a:pt x="463518" y="3344707"/>
                  </a:lnTo>
                  <a:lnTo>
                    <a:pt x="510596" y="3350748"/>
                  </a:lnTo>
                  <a:lnTo>
                    <a:pt x="558812" y="3352800"/>
                  </a:lnTo>
                  <a:lnTo>
                    <a:pt x="8128000" y="3352800"/>
                  </a:lnTo>
                  <a:lnTo>
                    <a:pt x="8176214" y="3350748"/>
                  </a:lnTo>
                  <a:lnTo>
                    <a:pt x="8223290" y="3344707"/>
                  </a:lnTo>
                  <a:lnTo>
                    <a:pt x="8269059" y="3334842"/>
                  </a:lnTo>
                  <a:lnTo>
                    <a:pt x="8313354" y="3321322"/>
                  </a:lnTo>
                  <a:lnTo>
                    <a:pt x="8356007" y="3304316"/>
                  </a:lnTo>
                  <a:lnTo>
                    <a:pt x="8396850" y="3283989"/>
                  </a:lnTo>
                  <a:lnTo>
                    <a:pt x="8435716" y="3260511"/>
                  </a:lnTo>
                  <a:lnTo>
                    <a:pt x="8472437" y="3234048"/>
                  </a:lnTo>
                  <a:lnTo>
                    <a:pt x="8506844" y="3204770"/>
                  </a:lnTo>
                  <a:lnTo>
                    <a:pt x="8538771" y="3172842"/>
                  </a:lnTo>
                  <a:lnTo>
                    <a:pt x="8568049" y="3138434"/>
                  </a:lnTo>
                  <a:lnTo>
                    <a:pt x="8594511" y="3101713"/>
                  </a:lnTo>
                  <a:lnTo>
                    <a:pt x="8617990" y="3062846"/>
                  </a:lnTo>
                  <a:lnTo>
                    <a:pt x="8638316" y="3022002"/>
                  </a:lnTo>
                  <a:lnTo>
                    <a:pt x="8655323" y="2979348"/>
                  </a:lnTo>
                  <a:lnTo>
                    <a:pt x="8668842" y="2935051"/>
                  </a:lnTo>
                  <a:lnTo>
                    <a:pt x="8678707" y="2889281"/>
                  </a:lnTo>
                  <a:lnTo>
                    <a:pt x="8684748" y="2842203"/>
                  </a:lnTo>
                  <a:lnTo>
                    <a:pt x="8686800" y="2793987"/>
                  </a:lnTo>
                  <a:lnTo>
                    <a:pt x="8686800" y="558800"/>
                  </a:lnTo>
                  <a:lnTo>
                    <a:pt x="8684748" y="510585"/>
                  </a:lnTo>
                  <a:lnTo>
                    <a:pt x="8678707" y="463509"/>
                  </a:lnTo>
                  <a:lnTo>
                    <a:pt x="8668842" y="417740"/>
                  </a:lnTo>
                  <a:lnTo>
                    <a:pt x="8655323" y="373445"/>
                  </a:lnTo>
                  <a:lnTo>
                    <a:pt x="8638316" y="330792"/>
                  </a:lnTo>
                  <a:lnTo>
                    <a:pt x="8617990" y="289949"/>
                  </a:lnTo>
                  <a:lnTo>
                    <a:pt x="8594511" y="251083"/>
                  </a:lnTo>
                  <a:lnTo>
                    <a:pt x="8568049" y="214362"/>
                  </a:lnTo>
                  <a:lnTo>
                    <a:pt x="8538771" y="179955"/>
                  </a:lnTo>
                  <a:lnTo>
                    <a:pt x="8506844" y="148028"/>
                  </a:lnTo>
                  <a:lnTo>
                    <a:pt x="8472437" y="118750"/>
                  </a:lnTo>
                  <a:lnTo>
                    <a:pt x="8435716" y="92288"/>
                  </a:lnTo>
                  <a:lnTo>
                    <a:pt x="8396850" y="68809"/>
                  </a:lnTo>
                  <a:lnTo>
                    <a:pt x="8356007" y="48483"/>
                  </a:lnTo>
                  <a:lnTo>
                    <a:pt x="8313354" y="31476"/>
                  </a:lnTo>
                  <a:lnTo>
                    <a:pt x="8269059" y="17957"/>
                  </a:lnTo>
                  <a:lnTo>
                    <a:pt x="8223290" y="8092"/>
                  </a:lnTo>
                  <a:lnTo>
                    <a:pt x="8176214" y="2051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161" y="3353562"/>
              <a:ext cx="8686800" cy="3352800"/>
            </a:xfrm>
            <a:custGeom>
              <a:avLst/>
              <a:gdLst/>
              <a:ahLst/>
              <a:cxnLst/>
              <a:rect l="l" t="t" r="r" b="b"/>
              <a:pathLst>
                <a:path w="8686800" h="3352800">
                  <a:moveTo>
                    <a:pt x="0" y="558800"/>
                  </a:moveTo>
                  <a:lnTo>
                    <a:pt x="2051" y="510585"/>
                  </a:lnTo>
                  <a:lnTo>
                    <a:pt x="8092" y="463509"/>
                  </a:lnTo>
                  <a:lnTo>
                    <a:pt x="17957" y="417740"/>
                  </a:lnTo>
                  <a:lnTo>
                    <a:pt x="31477" y="373445"/>
                  </a:lnTo>
                  <a:lnTo>
                    <a:pt x="48483" y="330792"/>
                  </a:lnTo>
                  <a:lnTo>
                    <a:pt x="68810" y="289949"/>
                  </a:lnTo>
                  <a:lnTo>
                    <a:pt x="92288" y="251083"/>
                  </a:lnTo>
                  <a:lnTo>
                    <a:pt x="118751" y="214362"/>
                  </a:lnTo>
                  <a:lnTo>
                    <a:pt x="148029" y="179955"/>
                  </a:lnTo>
                  <a:lnTo>
                    <a:pt x="179957" y="148028"/>
                  </a:lnTo>
                  <a:lnTo>
                    <a:pt x="214365" y="118750"/>
                  </a:lnTo>
                  <a:lnTo>
                    <a:pt x="251086" y="92288"/>
                  </a:lnTo>
                  <a:lnTo>
                    <a:pt x="289953" y="68809"/>
                  </a:lnTo>
                  <a:lnTo>
                    <a:pt x="330797" y="48483"/>
                  </a:lnTo>
                  <a:lnTo>
                    <a:pt x="373451" y="31476"/>
                  </a:lnTo>
                  <a:lnTo>
                    <a:pt x="417748" y="17957"/>
                  </a:lnTo>
                  <a:lnTo>
                    <a:pt x="463518" y="8092"/>
                  </a:lnTo>
                  <a:lnTo>
                    <a:pt x="510596" y="2051"/>
                  </a:lnTo>
                  <a:lnTo>
                    <a:pt x="558812" y="0"/>
                  </a:lnTo>
                  <a:lnTo>
                    <a:pt x="8128000" y="0"/>
                  </a:lnTo>
                  <a:lnTo>
                    <a:pt x="8176214" y="2051"/>
                  </a:lnTo>
                  <a:lnTo>
                    <a:pt x="8223290" y="8092"/>
                  </a:lnTo>
                  <a:lnTo>
                    <a:pt x="8269059" y="17957"/>
                  </a:lnTo>
                  <a:lnTo>
                    <a:pt x="8313354" y="31476"/>
                  </a:lnTo>
                  <a:lnTo>
                    <a:pt x="8356007" y="48483"/>
                  </a:lnTo>
                  <a:lnTo>
                    <a:pt x="8396850" y="68809"/>
                  </a:lnTo>
                  <a:lnTo>
                    <a:pt x="8435716" y="92288"/>
                  </a:lnTo>
                  <a:lnTo>
                    <a:pt x="8472437" y="118750"/>
                  </a:lnTo>
                  <a:lnTo>
                    <a:pt x="8506844" y="148028"/>
                  </a:lnTo>
                  <a:lnTo>
                    <a:pt x="8538771" y="179955"/>
                  </a:lnTo>
                  <a:lnTo>
                    <a:pt x="8568049" y="214362"/>
                  </a:lnTo>
                  <a:lnTo>
                    <a:pt x="8594511" y="251083"/>
                  </a:lnTo>
                  <a:lnTo>
                    <a:pt x="8617990" y="289949"/>
                  </a:lnTo>
                  <a:lnTo>
                    <a:pt x="8638316" y="330792"/>
                  </a:lnTo>
                  <a:lnTo>
                    <a:pt x="8655323" y="373445"/>
                  </a:lnTo>
                  <a:lnTo>
                    <a:pt x="8668842" y="417740"/>
                  </a:lnTo>
                  <a:lnTo>
                    <a:pt x="8678707" y="463509"/>
                  </a:lnTo>
                  <a:lnTo>
                    <a:pt x="8684748" y="510585"/>
                  </a:lnTo>
                  <a:lnTo>
                    <a:pt x="8686800" y="558800"/>
                  </a:lnTo>
                  <a:lnTo>
                    <a:pt x="8686800" y="2793987"/>
                  </a:lnTo>
                  <a:lnTo>
                    <a:pt x="8684748" y="2842203"/>
                  </a:lnTo>
                  <a:lnTo>
                    <a:pt x="8678707" y="2889281"/>
                  </a:lnTo>
                  <a:lnTo>
                    <a:pt x="8668842" y="2935051"/>
                  </a:lnTo>
                  <a:lnTo>
                    <a:pt x="8655323" y="2979348"/>
                  </a:lnTo>
                  <a:lnTo>
                    <a:pt x="8638316" y="3022002"/>
                  </a:lnTo>
                  <a:lnTo>
                    <a:pt x="8617990" y="3062846"/>
                  </a:lnTo>
                  <a:lnTo>
                    <a:pt x="8594511" y="3101713"/>
                  </a:lnTo>
                  <a:lnTo>
                    <a:pt x="8568049" y="3138434"/>
                  </a:lnTo>
                  <a:lnTo>
                    <a:pt x="8538771" y="3172842"/>
                  </a:lnTo>
                  <a:lnTo>
                    <a:pt x="8506844" y="3204770"/>
                  </a:lnTo>
                  <a:lnTo>
                    <a:pt x="8472437" y="3234048"/>
                  </a:lnTo>
                  <a:lnTo>
                    <a:pt x="8435716" y="3260511"/>
                  </a:lnTo>
                  <a:lnTo>
                    <a:pt x="8396850" y="3283989"/>
                  </a:lnTo>
                  <a:lnTo>
                    <a:pt x="8356007" y="3304316"/>
                  </a:lnTo>
                  <a:lnTo>
                    <a:pt x="8313354" y="3321322"/>
                  </a:lnTo>
                  <a:lnTo>
                    <a:pt x="8269059" y="3334842"/>
                  </a:lnTo>
                  <a:lnTo>
                    <a:pt x="8223290" y="3344707"/>
                  </a:lnTo>
                  <a:lnTo>
                    <a:pt x="8176214" y="3350748"/>
                  </a:lnTo>
                  <a:lnTo>
                    <a:pt x="8128000" y="3352800"/>
                  </a:lnTo>
                  <a:lnTo>
                    <a:pt x="558812" y="3352800"/>
                  </a:lnTo>
                  <a:lnTo>
                    <a:pt x="510596" y="3350748"/>
                  </a:lnTo>
                  <a:lnTo>
                    <a:pt x="463518" y="3344707"/>
                  </a:lnTo>
                  <a:lnTo>
                    <a:pt x="417748" y="3334842"/>
                  </a:lnTo>
                  <a:lnTo>
                    <a:pt x="373451" y="3321322"/>
                  </a:lnTo>
                  <a:lnTo>
                    <a:pt x="330797" y="3304316"/>
                  </a:lnTo>
                  <a:lnTo>
                    <a:pt x="289953" y="3283989"/>
                  </a:lnTo>
                  <a:lnTo>
                    <a:pt x="251086" y="3260511"/>
                  </a:lnTo>
                  <a:lnTo>
                    <a:pt x="214365" y="3234048"/>
                  </a:lnTo>
                  <a:lnTo>
                    <a:pt x="179957" y="3204770"/>
                  </a:lnTo>
                  <a:lnTo>
                    <a:pt x="148029" y="3172842"/>
                  </a:lnTo>
                  <a:lnTo>
                    <a:pt x="118751" y="3138434"/>
                  </a:lnTo>
                  <a:lnTo>
                    <a:pt x="92288" y="3101713"/>
                  </a:lnTo>
                  <a:lnTo>
                    <a:pt x="68810" y="3062846"/>
                  </a:lnTo>
                  <a:lnTo>
                    <a:pt x="48483" y="3022002"/>
                  </a:lnTo>
                  <a:lnTo>
                    <a:pt x="31477" y="2979348"/>
                  </a:lnTo>
                  <a:lnTo>
                    <a:pt x="17957" y="2935051"/>
                  </a:lnTo>
                  <a:lnTo>
                    <a:pt x="8092" y="2889281"/>
                  </a:lnTo>
                  <a:lnTo>
                    <a:pt x="2051" y="2842203"/>
                  </a:lnTo>
                  <a:lnTo>
                    <a:pt x="0" y="2793987"/>
                  </a:lnTo>
                  <a:lnTo>
                    <a:pt x="0" y="5588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4817" y="3836289"/>
            <a:ext cx="8018145" cy="27129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rlito"/>
                <a:cs typeface="Carlito"/>
              </a:rPr>
              <a:t>Disadvantages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It is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difficult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understand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explain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  <a:tab pos="5286375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Using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same criteria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access all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r>
              <a:rPr lang="en-IN" sz="2400" spc="-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not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accurate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</a:t>
            </a:r>
            <a:r>
              <a:rPr sz="24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jobs</a:t>
            </a:r>
            <a:endParaRPr sz="2400" dirty="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differ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within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organization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as with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point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method.</a:t>
            </a:r>
            <a:endParaRPr sz="24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Time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consuming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rlito"/>
                <a:cs typeface="Carlito"/>
              </a:rPr>
              <a:t>costly.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02994" y="317703"/>
            <a:ext cx="49142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The </a:t>
            </a:r>
            <a:r>
              <a:rPr sz="24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Factor </a:t>
            </a: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Comparison Method</a:t>
            </a:r>
            <a:r>
              <a:rPr sz="2400" u="heavy" spc="-4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 </a:t>
            </a: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(con’t)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97535"/>
            <a:ext cx="16294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Conclusion</a:t>
            </a:r>
          </a:p>
        </p:txBody>
      </p:sp>
      <p:sp>
        <p:nvSpPr>
          <p:cNvPr id="3" name="object 3"/>
          <p:cNvSpPr/>
          <p:nvPr/>
        </p:nvSpPr>
        <p:spPr>
          <a:xfrm>
            <a:off x="4613147" y="3276600"/>
            <a:ext cx="4384548" cy="3054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51175" y="1026616"/>
            <a:ext cx="571119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evaluation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scheme should be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chosen 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cautiously.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It should be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devised and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administered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basis of employment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market,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demand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labor,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bargaining power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the parties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&amp;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conditions.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2128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heavy" spc="-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Outli</a:t>
            </a:r>
            <a:r>
              <a:rPr sz="4400" u="heavy" spc="-1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n</a:t>
            </a:r>
            <a:r>
              <a:rPr sz="4400" u="heavy" spc="-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e: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383540" y="1177797"/>
            <a:ext cx="6628765" cy="2047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6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467359" algn="l"/>
              </a:tabLst>
            </a:pPr>
            <a:r>
              <a:rPr lang="en-IN" sz="3200" dirty="0" smtClean="0">
                <a:latin typeface="Carlito"/>
                <a:cs typeface="Carlito"/>
              </a:rPr>
              <a:t>B</a:t>
            </a:r>
            <a:r>
              <a:rPr sz="3200" dirty="0" err="1" smtClean="0">
                <a:latin typeface="Carlito"/>
                <a:cs typeface="Carlito"/>
              </a:rPr>
              <a:t>asic</a:t>
            </a:r>
            <a:r>
              <a:rPr sz="3200" dirty="0" smtClean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approach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Job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Evaluation</a:t>
            </a:r>
            <a:r>
              <a:rPr sz="3200" spc="-15" dirty="0" smtClean="0">
                <a:latin typeface="Carlito"/>
                <a:cs typeface="Carlito"/>
              </a:rPr>
              <a:t>.</a:t>
            </a:r>
            <a:endParaRPr lang="en-IN" sz="3200" dirty="0">
              <a:latin typeface="Carlito"/>
              <a:cs typeface="Carlito"/>
            </a:endParaRPr>
          </a:p>
          <a:p>
            <a:pPr marL="12066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tabLst>
                <a:tab pos="467359" algn="l"/>
              </a:tabLst>
            </a:pPr>
            <a:endParaRPr sz="4100" dirty="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buClr>
                <a:srgbClr val="FF0000"/>
              </a:buClr>
              <a:buFont typeface="Wingdings"/>
              <a:buChar char=""/>
              <a:tabLst>
                <a:tab pos="467359" algn="l"/>
                <a:tab pos="1334135" algn="l"/>
                <a:tab pos="3492500" algn="l"/>
                <a:tab pos="4083685" algn="l"/>
                <a:tab pos="4895850" algn="l"/>
              </a:tabLst>
            </a:pPr>
            <a:r>
              <a:rPr sz="3200" spc="-5" dirty="0">
                <a:latin typeface="Carlito"/>
                <a:cs typeface="Carlito"/>
              </a:rPr>
              <a:t>Th</a:t>
            </a:r>
            <a:r>
              <a:rPr sz="3200" dirty="0">
                <a:latin typeface="Carlito"/>
                <a:cs typeface="Carlito"/>
              </a:rPr>
              <a:t>e	i</a:t>
            </a:r>
            <a:r>
              <a:rPr sz="3200" spc="10" dirty="0">
                <a:latin typeface="Carlito"/>
                <a:cs typeface="Carlito"/>
              </a:rPr>
              <a:t>m</a:t>
            </a:r>
            <a:r>
              <a:rPr sz="3200" spc="-5" dirty="0">
                <a:latin typeface="Carlito"/>
                <a:cs typeface="Carlito"/>
              </a:rPr>
              <a:t>por</a:t>
            </a:r>
            <a:r>
              <a:rPr sz="3200" spc="-45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ance	of	</a:t>
            </a:r>
            <a:r>
              <a:rPr sz="3200" dirty="0" smtClean="0">
                <a:latin typeface="Carlito"/>
                <a:cs typeface="Carlito"/>
              </a:rPr>
              <a:t>Job</a:t>
            </a:r>
            <a:r>
              <a:rPr lang="en-IN" sz="3200" dirty="0" smtClean="0">
                <a:latin typeface="Carlito"/>
                <a:cs typeface="Carlito"/>
              </a:rPr>
              <a:t> </a:t>
            </a:r>
            <a:r>
              <a:rPr sz="3200" spc="-80" dirty="0" smtClean="0">
                <a:latin typeface="Carlito"/>
                <a:cs typeface="Carlito"/>
              </a:rPr>
              <a:t>E</a:t>
            </a:r>
            <a:r>
              <a:rPr sz="3200" spc="-45" dirty="0" smtClean="0">
                <a:latin typeface="Carlito"/>
                <a:cs typeface="Carlito"/>
              </a:rPr>
              <a:t>v</a:t>
            </a:r>
            <a:r>
              <a:rPr sz="3200" dirty="0" smtClean="0">
                <a:latin typeface="Carlito"/>
                <a:cs typeface="Carlito"/>
              </a:rPr>
              <a:t>alu</a:t>
            </a:r>
            <a:r>
              <a:rPr sz="3200" spc="-30" dirty="0" smtClean="0">
                <a:latin typeface="Carlito"/>
                <a:cs typeface="Carlito"/>
              </a:rPr>
              <a:t>a</a:t>
            </a:r>
            <a:r>
              <a:rPr sz="3200" dirty="0" smtClean="0">
                <a:latin typeface="Carlito"/>
                <a:cs typeface="Carlito"/>
              </a:rPr>
              <a:t>t</a:t>
            </a:r>
            <a:r>
              <a:rPr sz="3200" spc="5" dirty="0" smtClean="0">
                <a:latin typeface="Carlito"/>
                <a:cs typeface="Carlito"/>
              </a:rPr>
              <a:t>i</a:t>
            </a:r>
            <a:r>
              <a:rPr sz="3200" spc="-5" dirty="0" smtClean="0">
                <a:latin typeface="Carlito"/>
                <a:cs typeface="Carlito"/>
              </a:rPr>
              <a:t>on  </a:t>
            </a:r>
            <a:r>
              <a:rPr sz="3200" spc="-15" dirty="0">
                <a:latin typeface="Carlito"/>
                <a:cs typeface="Carlito"/>
              </a:rPr>
              <a:t>effectiveness.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763136"/>
            <a:ext cx="6978650" cy="1586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9435" indent="-54737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"/>
              <a:tabLst>
                <a:tab pos="559435" algn="l"/>
                <a:tab pos="560070" algn="l"/>
                <a:tab pos="5144770" algn="l"/>
              </a:tabLst>
            </a:pPr>
            <a:r>
              <a:rPr sz="3200" dirty="0">
                <a:latin typeface="Carlito"/>
                <a:cs typeface="Carlito"/>
              </a:rPr>
              <a:t>Impor</a:t>
            </a:r>
            <a:r>
              <a:rPr sz="3200" spc="-40" dirty="0">
                <a:latin typeface="Carlito"/>
                <a:cs typeface="Carlito"/>
              </a:rPr>
              <a:t>t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20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</a:t>
            </a:r>
            <a:r>
              <a:rPr sz="3200" spc="-15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thods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Job	</a:t>
            </a:r>
            <a:r>
              <a:rPr sz="3200" spc="-80" dirty="0">
                <a:latin typeface="Carlito"/>
                <a:cs typeface="Carlito"/>
              </a:rPr>
              <a:t>E</a:t>
            </a:r>
            <a:r>
              <a:rPr sz="3200" spc="-45" dirty="0">
                <a:latin typeface="Carlito"/>
                <a:cs typeface="Carlito"/>
              </a:rPr>
              <a:t>v</a:t>
            </a:r>
            <a:r>
              <a:rPr sz="3200" dirty="0">
                <a:latin typeface="Carlito"/>
                <a:cs typeface="Carlito"/>
              </a:rPr>
              <a:t>alu</a:t>
            </a:r>
            <a:r>
              <a:rPr sz="3200" spc="-30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0" dirty="0">
                <a:latin typeface="Carlito"/>
                <a:cs typeface="Carlito"/>
              </a:rPr>
              <a:t>i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spc="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Wingdings"/>
              <a:buChar char=""/>
            </a:pPr>
            <a:endParaRPr sz="3750">
              <a:latin typeface="Carlito"/>
              <a:cs typeface="Carlito"/>
            </a:endParaRPr>
          </a:p>
          <a:p>
            <a:pPr marL="466725" indent="-454659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"/>
              <a:tabLst>
                <a:tab pos="467359" algn="l"/>
              </a:tabLst>
            </a:pPr>
            <a:r>
              <a:rPr sz="3200" spc="-5" dirty="0">
                <a:latin typeface="Carlito"/>
                <a:cs typeface="Carlito"/>
              </a:rPr>
              <a:t>Conclusion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607821"/>
            <a:ext cx="7997825" cy="276923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20"/>
              </a:spcBef>
            </a:pPr>
            <a:r>
              <a:rPr sz="2400" b="1" spc="-10" dirty="0">
                <a:solidFill>
                  <a:srgbClr val="00AF50"/>
                </a:solidFill>
                <a:latin typeface="Carlito"/>
                <a:cs typeface="Carlito"/>
              </a:rPr>
              <a:t>What </a:t>
            </a:r>
            <a:r>
              <a:rPr sz="2400" b="1" dirty="0">
                <a:solidFill>
                  <a:srgbClr val="00AF50"/>
                </a:solidFill>
                <a:latin typeface="Carlito"/>
                <a:cs typeface="Carlito"/>
              </a:rPr>
              <a:t>is </a:t>
            </a:r>
            <a:r>
              <a:rPr sz="2400" b="1" spc="-5" dirty="0">
                <a:solidFill>
                  <a:srgbClr val="00AF50"/>
                </a:solidFill>
                <a:latin typeface="Carlito"/>
                <a:cs typeface="Carlito"/>
              </a:rPr>
              <a:t>job </a:t>
            </a:r>
            <a:r>
              <a:rPr sz="2400" b="1" spc="-10" dirty="0">
                <a:solidFill>
                  <a:srgbClr val="00AF50"/>
                </a:solidFill>
                <a:latin typeface="Carlito"/>
                <a:cs typeface="Carlito"/>
              </a:rPr>
              <a:t>evaluation?</a:t>
            </a:r>
            <a:endParaRPr sz="2400">
              <a:latin typeface="Carlito"/>
              <a:cs typeface="Carlito"/>
            </a:endParaRPr>
          </a:p>
          <a:p>
            <a:pPr marL="2680335" marR="5080" algn="just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Job </a:t>
            </a: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evaluation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process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analyzing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assessing</a:t>
            </a:r>
            <a:r>
              <a:rPr sz="2400" spc="5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various jobs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systematically 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ascertain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their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relative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worth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an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organization.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Job is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evaluated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basis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their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content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placed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order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their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importance.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00600" y="3657598"/>
            <a:ext cx="4165092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63728"/>
            <a:ext cx="806195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74240" algn="l"/>
              </a:tabLst>
            </a:pPr>
            <a:r>
              <a:rPr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The</a:t>
            </a:r>
            <a:r>
              <a:rPr u="heavy" spc="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u="heavy" spc="-10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following</a:t>
            </a:r>
            <a:r>
              <a:rPr lang="en-IN" u="heavy" spc="-10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u="heavy" spc="-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objectives </a:t>
            </a:r>
            <a:r>
              <a:rPr u="heavy" spc="-1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are </a:t>
            </a:r>
            <a:r>
              <a:rPr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derived </a:t>
            </a:r>
            <a:r>
              <a:rPr u="heavy" spc="-1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from </a:t>
            </a:r>
            <a:r>
              <a:rPr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the</a:t>
            </a:r>
            <a:r>
              <a:rPr u="heavy" spc="8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9233" y="1371600"/>
            <a:ext cx="812990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"/>
              <a:tabLst>
                <a:tab pos="424180" algn="l"/>
              </a:tabLst>
            </a:pPr>
            <a:r>
              <a:rPr dirty="0"/>
              <a:t>	</a:t>
            </a: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gather data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information relating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description,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specification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employee specifications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various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an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organization</a:t>
            </a:r>
            <a:endParaRPr sz="2400" dirty="0">
              <a:latin typeface="Carlito"/>
              <a:cs typeface="Carlito"/>
            </a:endParaRPr>
          </a:p>
          <a:p>
            <a:pPr marL="355600" marR="197485" indent="-34290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compare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duties, responsibilities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demands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with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that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other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</a:t>
            </a:r>
            <a:endParaRPr sz="2400" dirty="0">
              <a:latin typeface="Carlito"/>
              <a:cs typeface="Carlito"/>
            </a:endParaRPr>
          </a:p>
          <a:p>
            <a:pPr marL="355600" marR="552450" indent="-34290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determine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hierarchy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place 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various jobs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an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organization.</a:t>
            </a:r>
            <a:endParaRPr sz="2400" dirty="0">
              <a:latin typeface="Carlito"/>
              <a:cs typeface="Carlito"/>
            </a:endParaRPr>
          </a:p>
          <a:p>
            <a:pPr marL="424180" indent="-41148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determine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ranks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or grades of various</a:t>
            </a:r>
            <a:r>
              <a:rPr sz="2400" spc="1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</a:t>
            </a:r>
            <a:endParaRPr sz="2400" dirty="0">
              <a:latin typeface="Carlito"/>
              <a:cs typeface="Carlito"/>
            </a:endParaRPr>
          </a:p>
          <a:p>
            <a:pPr marL="355600" marR="541655" indent="-34290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ensure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fair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equitable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wages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basis 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relative  worth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or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value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</a:t>
            </a:r>
            <a:endParaRPr sz="2400" dirty="0">
              <a:latin typeface="Carlito"/>
              <a:cs typeface="Carlito"/>
            </a:endParaRPr>
          </a:p>
          <a:p>
            <a:pPr marL="355600" marR="638810" indent="-34290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355600" algn="l"/>
              </a:tabLst>
            </a:pPr>
            <a:r>
              <a:rPr sz="2400" spc="-114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minimize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wage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discrimination based on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sex,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age,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caste,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region, religion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etc.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3962399"/>
            <a:ext cx="2895600" cy="2895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287528"/>
            <a:ext cx="622173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The role </a:t>
            </a:r>
            <a:r>
              <a:rPr sz="24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of job </a:t>
            </a:r>
            <a:r>
              <a:rPr sz="2400" u="heavy" spc="-1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evaluation </a:t>
            </a:r>
            <a:r>
              <a:rPr sz="2400" u="heavy" spc="-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in</a:t>
            </a:r>
            <a:r>
              <a:rPr lang="en-IN" sz="2400" u="heavy" spc="-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400" u="heavy" spc="-1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organizations</a:t>
            </a:r>
            <a:endParaRPr sz="2400" u="heavy" spc="-15" dirty="0">
              <a:solidFill>
                <a:srgbClr val="00AF50"/>
              </a:solidFill>
              <a:uFill>
                <a:solidFill>
                  <a:srgbClr val="00AF50"/>
                </a:solidFill>
              </a:u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927861"/>
            <a:ext cx="8834120" cy="4641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177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evaluation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includes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comparative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processes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due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fact that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relations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dependencies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among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have 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be  explained. This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consists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essential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determinant that allows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management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(through 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analysis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targets,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achievements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factors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that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influence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the requirements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jobs)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assign 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corresponding proportions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every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job.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this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reason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evaluation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usually includes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extensive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analysis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roles,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objectives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corresponding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actions 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achievements of 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</a:t>
            </a:r>
            <a:endParaRPr sz="2400" dirty="0">
              <a:latin typeface="Carlito"/>
              <a:cs typeface="Carlito"/>
            </a:endParaRPr>
          </a:p>
          <a:p>
            <a:pPr marL="2755900" marR="5080" algn="just">
              <a:lnSpc>
                <a:spcPct val="90000"/>
              </a:lnSpc>
              <a:spcBef>
                <a:spcPts val="50"/>
              </a:spcBef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outcome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analysis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establishment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structures that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aid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comparison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among the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support 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evaluators to 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make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consistent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reasonable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judgments.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337819"/>
            <a:ext cx="53689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Principles </a:t>
            </a:r>
            <a:r>
              <a:rPr sz="2400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of job </a:t>
            </a:r>
            <a:r>
              <a:rPr sz="2400" u="sng" spc="-1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evaluation</a:t>
            </a:r>
            <a:r>
              <a:rPr sz="2400" u="sng" spc="100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400" u="sng" spc="-20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program</a:t>
            </a:r>
            <a:endParaRPr sz="2400" u="sng" spc="-20" dirty="0">
              <a:solidFill>
                <a:srgbClr val="00AF50"/>
              </a:solidFill>
              <a:uFill>
                <a:solidFill>
                  <a:srgbClr val="00AF50"/>
                </a:solidFill>
              </a:u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242" y="965961"/>
            <a:ext cx="8582025" cy="529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"/>
              <a:tabLst>
                <a:tab pos="355600" algn="l"/>
              </a:tabLst>
            </a:pP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but not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employee.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elements on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basis  of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demands.</a:t>
            </a:r>
            <a:endParaRPr sz="2400" dirty="0">
              <a:latin typeface="Carlito"/>
              <a:cs typeface="Carlito"/>
            </a:endParaRPr>
          </a:p>
          <a:p>
            <a:pPr marL="424180" indent="-41148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elements selected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rating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should be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easily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understood.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elements should be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defined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clearly 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properly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selected.</a:t>
            </a:r>
            <a:endParaRPr sz="2400" dirty="0">
              <a:latin typeface="Carlito"/>
              <a:cs typeface="Carlito"/>
            </a:endParaRPr>
          </a:p>
          <a:p>
            <a:pPr marL="355600" marR="443865" indent="-34290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Employees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concerned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supervisors should be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educated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convinced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about the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program</a:t>
            </a:r>
            <a:endParaRPr sz="2400" dirty="0">
              <a:latin typeface="Carlito"/>
              <a:cs typeface="Carlito"/>
            </a:endParaRPr>
          </a:p>
          <a:p>
            <a:pPr marL="492759" indent="-480059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92125" algn="l"/>
                <a:tab pos="492759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Supervisors should be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encouraged 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participate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rating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</a:t>
            </a:r>
            <a:endParaRPr sz="2400" dirty="0">
              <a:latin typeface="Carlito"/>
              <a:cs typeface="Carlito"/>
            </a:endParaRPr>
          </a:p>
          <a:p>
            <a:pPr marL="355600" marR="46355" indent="-34290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dirty="0"/>
              <a:t>	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Secure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employee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cooperation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by encouraging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them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participate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rating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program.</a:t>
            </a:r>
            <a:endParaRPr sz="2400" dirty="0">
              <a:latin typeface="Carlito"/>
              <a:cs typeface="Carlito"/>
            </a:endParaRPr>
          </a:p>
          <a:p>
            <a:pPr marL="424180" indent="-41148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Wingdings"/>
              <a:buChar char=""/>
              <a:tabLst>
                <a:tab pos="423545" algn="l"/>
                <a:tab pos="42418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Discuss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with the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supervisors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employees about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rating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but</a:t>
            </a:r>
            <a:r>
              <a:rPr sz="2400" spc="-7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not</a:t>
            </a:r>
            <a:endParaRPr sz="2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about assigning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money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values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</a:t>
            </a:r>
            <a:r>
              <a:rPr sz="2400" spc="-30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points.</a:t>
            </a:r>
            <a:endParaRPr sz="2400" dirty="0">
              <a:latin typeface="Carlito"/>
              <a:cs typeface="Carlito"/>
            </a:endParaRPr>
          </a:p>
          <a:p>
            <a:pPr marL="492759" indent="-480059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/>
              <a:buChar char=""/>
              <a:tabLst>
                <a:tab pos="492125" algn="l"/>
                <a:tab pos="492759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Do not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establish too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many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occupational</a:t>
            </a:r>
            <a:r>
              <a:rPr sz="2400" spc="-5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wages</a:t>
            </a:r>
            <a:r>
              <a:rPr sz="2400" spc="-1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56" y="322275"/>
            <a:ext cx="3345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Job </a:t>
            </a:r>
            <a:r>
              <a:rPr u="heavy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Evaluation</a:t>
            </a:r>
            <a:r>
              <a:rPr u="heavy" spc="-2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011360" y="825944"/>
            <a:ext cx="3270885" cy="559435"/>
            <a:chOff x="3011360" y="825944"/>
            <a:chExt cx="3270885" cy="559435"/>
          </a:xfrm>
        </p:grpSpPr>
        <p:sp>
          <p:nvSpPr>
            <p:cNvPr id="4" name="object 4"/>
            <p:cNvSpPr/>
            <p:nvPr/>
          </p:nvSpPr>
          <p:spPr>
            <a:xfrm>
              <a:off x="3024378" y="8389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3155696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155696" y="533400"/>
                  </a:lnTo>
                  <a:lnTo>
                    <a:pt x="3190321" y="526420"/>
                  </a:lnTo>
                  <a:lnTo>
                    <a:pt x="3218576" y="507380"/>
                  </a:lnTo>
                  <a:lnTo>
                    <a:pt x="3237616" y="479125"/>
                  </a:lnTo>
                  <a:lnTo>
                    <a:pt x="3244596" y="444500"/>
                  </a:lnTo>
                  <a:lnTo>
                    <a:pt x="3244596" y="88900"/>
                  </a:lnTo>
                  <a:lnTo>
                    <a:pt x="3237616" y="54274"/>
                  </a:lnTo>
                  <a:lnTo>
                    <a:pt x="3218576" y="26019"/>
                  </a:lnTo>
                  <a:lnTo>
                    <a:pt x="3190321" y="6979"/>
                  </a:lnTo>
                  <a:lnTo>
                    <a:pt x="31556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24378" y="8389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155696" y="0"/>
                  </a:lnTo>
                  <a:lnTo>
                    <a:pt x="3190321" y="6979"/>
                  </a:lnTo>
                  <a:lnTo>
                    <a:pt x="3218576" y="26019"/>
                  </a:lnTo>
                  <a:lnTo>
                    <a:pt x="3237616" y="54274"/>
                  </a:lnTo>
                  <a:lnTo>
                    <a:pt x="3244596" y="88900"/>
                  </a:lnTo>
                  <a:lnTo>
                    <a:pt x="3244596" y="444500"/>
                  </a:lnTo>
                  <a:lnTo>
                    <a:pt x="3237616" y="479125"/>
                  </a:lnTo>
                  <a:lnTo>
                    <a:pt x="3218576" y="507380"/>
                  </a:lnTo>
                  <a:lnTo>
                    <a:pt x="3190321" y="526420"/>
                  </a:lnTo>
                  <a:lnTo>
                    <a:pt x="3155696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011360" y="1892744"/>
            <a:ext cx="3270885" cy="559435"/>
            <a:chOff x="3011360" y="1892744"/>
            <a:chExt cx="3270885" cy="559435"/>
          </a:xfrm>
        </p:grpSpPr>
        <p:sp>
          <p:nvSpPr>
            <p:cNvPr id="7" name="object 7"/>
            <p:cNvSpPr/>
            <p:nvPr/>
          </p:nvSpPr>
          <p:spPr>
            <a:xfrm>
              <a:off x="3024378" y="19057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3155696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155696" y="533400"/>
                  </a:lnTo>
                  <a:lnTo>
                    <a:pt x="3190321" y="526420"/>
                  </a:lnTo>
                  <a:lnTo>
                    <a:pt x="3218576" y="507380"/>
                  </a:lnTo>
                  <a:lnTo>
                    <a:pt x="3237616" y="479125"/>
                  </a:lnTo>
                  <a:lnTo>
                    <a:pt x="3244596" y="444500"/>
                  </a:lnTo>
                  <a:lnTo>
                    <a:pt x="3244596" y="88900"/>
                  </a:lnTo>
                  <a:lnTo>
                    <a:pt x="3237616" y="54274"/>
                  </a:lnTo>
                  <a:lnTo>
                    <a:pt x="3218576" y="26019"/>
                  </a:lnTo>
                  <a:lnTo>
                    <a:pt x="3190321" y="6979"/>
                  </a:lnTo>
                  <a:lnTo>
                    <a:pt x="31556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24378" y="19057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155696" y="0"/>
                  </a:lnTo>
                  <a:lnTo>
                    <a:pt x="3190321" y="6979"/>
                  </a:lnTo>
                  <a:lnTo>
                    <a:pt x="3218576" y="26019"/>
                  </a:lnTo>
                  <a:lnTo>
                    <a:pt x="3237616" y="54274"/>
                  </a:lnTo>
                  <a:lnTo>
                    <a:pt x="3244596" y="88900"/>
                  </a:lnTo>
                  <a:lnTo>
                    <a:pt x="3244596" y="444500"/>
                  </a:lnTo>
                  <a:lnTo>
                    <a:pt x="3237616" y="479125"/>
                  </a:lnTo>
                  <a:lnTo>
                    <a:pt x="3218576" y="507380"/>
                  </a:lnTo>
                  <a:lnTo>
                    <a:pt x="3190321" y="526420"/>
                  </a:lnTo>
                  <a:lnTo>
                    <a:pt x="3155696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153917" y="923289"/>
            <a:ext cx="2982595" cy="13215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Objectives </a:t>
            </a:r>
            <a:r>
              <a:rPr sz="1600" b="1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r>
              <a:rPr sz="1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rlito"/>
                <a:cs typeface="Carlito"/>
              </a:rPr>
              <a:t>Evaluation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r>
              <a:rPr sz="20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Analysis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931344" y="2779712"/>
            <a:ext cx="3074035" cy="559435"/>
            <a:chOff x="5931344" y="2779712"/>
            <a:chExt cx="3074035" cy="559435"/>
          </a:xfrm>
        </p:grpSpPr>
        <p:sp>
          <p:nvSpPr>
            <p:cNvPr id="11" name="object 11"/>
            <p:cNvSpPr/>
            <p:nvPr/>
          </p:nvSpPr>
          <p:spPr>
            <a:xfrm>
              <a:off x="5944362" y="2792729"/>
              <a:ext cx="3048000" cy="533400"/>
            </a:xfrm>
            <a:custGeom>
              <a:avLst/>
              <a:gdLst/>
              <a:ahLst/>
              <a:cxnLst/>
              <a:rect l="l" t="t" r="r" b="b"/>
              <a:pathLst>
                <a:path w="3048000" h="533400">
                  <a:moveTo>
                    <a:pt x="2959099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2959099" y="533400"/>
                  </a:lnTo>
                  <a:lnTo>
                    <a:pt x="2993725" y="526420"/>
                  </a:lnTo>
                  <a:lnTo>
                    <a:pt x="3021980" y="507380"/>
                  </a:lnTo>
                  <a:lnTo>
                    <a:pt x="3041020" y="479125"/>
                  </a:lnTo>
                  <a:lnTo>
                    <a:pt x="3047999" y="444500"/>
                  </a:lnTo>
                  <a:lnTo>
                    <a:pt x="3047999" y="88900"/>
                  </a:lnTo>
                  <a:lnTo>
                    <a:pt x="3041020" y="54274"/>
                  </a:lnTo>
                  <a:lnTo>
                    <a:pt x="3021980" y="26019"/>
                  </a:lnTo>
                  <a:lnTo>
                    <a:pt x="2993725" y="6979"/>
                  </a:lnTo>
                  <a:lnTo>
                    <a:pt x="29590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44362" y="2792729"/>
              <a:ext cx="3048000" cy="533400"/>
            </a:xfrm>
            <a:custGeom>
              <a:avLst/>
              <a:gdLst/>
              <a:ahLst/>
              <a:cxnLst/>
              <a:rect l="l" t="t" r="r" b="b"/>
              <a:pathLst>
                <a:path w="30480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2959099" y="0"/>
                  </a:lnTo>
                  <a:lnTo>
                    <a:pt x="2993725" y="6979"/>
                  </a:lnTo>
                  <a:lnTo>
                    <a:pt x="3021980" y="26019"/>
                  </a:lnTo>
                  <a:lnTo>
                    <a:pt x="3041020" y="54274"/>
                  </a:lnTo>
                  <a:lnTo>
                    <a:pt x="3047999" y="88900"/>
                  </a:lnTo>
                  <a:lnTo>
                    <a:pt x="3047999" y="444500"/>
                  </a:lnTo>
                  <a:lnTo>
                    <a:pt x="3041020" y="479125"/>
                  </a:lnTo>
                  <a:lnTo>
                    <a:pt x="3021980" y="507380"/>
                  </a:lnTo>
                  <a:lnTo>
                    <a:pt x="2993725" y="526420"/>
                  </a:lnTo>
                  <a:lnTo>
                    <a:pt x="2959099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601714" y="2877134"/>
            <a:ext cx="17907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r>
              <a:rPr sz="1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Specification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59544" y="4811204"/>
            <a:ext cx="3322954" cy="1450975"/>
            <a:chOff x="2959544" y="4811204"/>
            <a:chExt cx="3322954" cy="1450975"/>
          </a:xfrm>
        </p:grpSpPr>
        <p:sp>
          <p:nvSpPr>
            <p:cNvPr id="15" name="object 15"/>
            <p:cNvSpPr/>
            <p:nvPr/>
          </p:nvSpPr>
          <p:spPr>
            <a:xfrm>
              <a:off x="3024378" y="4824221"/>
              <a:ext cx="3244850" cy="510540"/>
            </a:xfrm>
            <a:custGeom>
              <a:avLst/>
              <a:gdLst/>
              <a:ahLst/>
              <a:cxnLst/>
              <a:rect l="l" t="t" r="r" b="b"/>
              <a:pathLst>
                <a:path w="3244850" h="510539">
                  <a:moveTo>
                    <a:pt x="3159506" y="0"/>
                  </a:moveTo>
                  <a:lnTo>
                    <a:pt x="85090" y="0"/>
                  </a:lnTo>
                  <a:lnTo>
                    <a:pt x="51970" y="6687"/>
                  </a:lnTo>
                  <a:lnTo>
                    <a:pt x="24923" y="24923"/>
                  </a:lnTo>
                  <a:lnTo>
                    <a:pt x="6687" y="51970"/>
                  </a:lnTo>
                  <a:lnTo>
                    <a:pt x="0" y="85089"/>
                  </a:lnTo>
                  <a:lnTo>
                    <a:pt x="0" y="425449"/>
                  </a:lnTo>
                  <a:lnTo>
                    <a:pt x="6687" y="458569"/>
                  </a:lnTo>
                  <a:lnTo>
                    <a:pt x="24923" y="485616"/>
                  </a:lnTo>
                  <a:lnTo>
                    <a:pt x="51970" y="503852"/>
                  </a:lnTo>
                  <a:lnTo>
                    <a:pt x="85090" y="510539"/>
                  </a:lnTo>
                  <a:lnTo>
                    <a:pt x="3159506" y="510539"/>
                  </a:lnTo>
                  <a:lnTo>
                    <a:pt x="3192625" y="503852"/>
                  </a:lnTo>
                  <a:lnTo>
                    <a:pt x="3219672" y="485616"/>
                  </a:lnTo>
                  <a:lnTo>
                    <a:pt x="3237908" y="458569"/>
                  </a:lnTo>
                  <a:lnTo>
                    <a:pt x="3244596" y="425449"/>
                  </a:lnTo>
                  <a:lnTo>
                    <a:pt x="3244596" y="85089"/>
                  </a:lnTo>
                  <a:lnTo>
                    <a:pt x="3237908" y="51970"/>
                  </a:lnTo>
                  <a:lnTo>
                    <a:pt x="3219672" y="24923"/>
                  </a:lnTo>
                  <a:lnTo>
                    <a:pt x="3192625" y="6687"/>
                  </a:lnTo>
                  <a:lnTo>
                    <a:pt x="315950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4378" y="4824221"/>
              <a:ext cx="3244850" cy="510540"/>
            </a:xfrm>
            <a:custGeom>
              <a:avLst/>
              <a:gdLst/>
              <a:ahLst/>
              <a:cxnLst/>
              <a:rect l="l" t="t" r="r" b="b"/>
              <a:pathLst>
                <a:path w="3244850" h="510539">
                  <a:moveTo>
                    <a:pt x="0" y="85089"/>
                  </a:moveTo>
                  <a:lnTo>
                    <a:pt x="6687" y="51970"/>
                  </a:lnTo>
                  <a:lnTo>
                    <a:pt x="24923" y="24923"/>
                  </a:lnTo>
                  <a:lnTo>
                    <a:pt x="51970" y="6687"/>
                  </a:lnTo>
                  <a:lnTo>
                    <a:pt x="85090" y="0"/>
                  </a:lnTo>
                  <a:lnTo>
                    <a:pt x="3159506" y="0"/>
                  </a:lnTo>
                  <a:lnTo>
                    <a:pt x="3192625" y="6687"/>
                  </a:lnTo>
                  <a:lnTo>
                    <a:pt x="3219672" y="24923"/>
                  </a:lnTo>
                  <a:lnTo>
                    <a:pt x="3237908" y="51970"/>
                  </a:lnTo>
                  <a:lnTo>
                    <a:pt x="3244596" y="85089"/>
                  </a:lnTo>
                  <a:lnTo>
                    <a:pt x="3244596" y="425449"/>
                  </a:lnTo>
                  <a:lnTo>
                    <a:pt x="3237908" y="458569"/>
                  </a:lnTo>
                  <a:lnTo>
                    <a:pt x="3219672" y="485616"/>
                  </a:lnTo>
                  <a:lnTo>
                    <a:pt x="3192625" y="503852"/>
                  </a:lnTo>
                  <a:lnTo>
                    <a:pt x="3159506" y="510539"/>
                  </a:lnTo>
                  <a:lnTo>
                    <a:pt x="85090" y="510539"/>
                  </a:lnTo>
                  <a:lnTo>
                    <a:pt x="51970" y="503852"/>
                  </a:lnTo>
                  <a:lnTo>
                    <a:pt x="24923" y="485616"/>
                  </a:lnTo>
                  <a:lnTo>
                    <a:pt x="6687" y="458569"/>
                  </a:lnTo>
                  <a:lnTo>
                    <a:pt x="0" y="425449"/>
                  </a:lnTo>
                  <a:lnTo>
                    <a:pt x="0" y="8508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2562" y="5790437"/>
              <a:ext cx="3244850" cy="459105"/>
            </a:xfrm>
            <a:custGeom>
              <a:avLst/>
              <a:gdLst/>
              <a:ahLst/>
              <a:cxnLst/>
              <a:rect l="l" t="t" r="r" b="b"/>
              <a:pathLst>
                <a:path w="3244850" h="459104">
                  <a:moveTo>
                    <a:pt x="3168141" y="0"/>
                  </a:moveTo>
                  <a:lnTo>
                    <a:pt x="76454" y="0"/>
                  </a:lnTo>
                  <a:lnTo>
                    <a:pt x="46720" y="6007"/>
                  </a:lnTo>
                  <a:lnTo>
                    <a:pt x="22415" y="22391"/>
                  </a:lnTo>
                  <a:lnTo>
                    <a:pt x="6016" y="46693"/>
                  </a:lnTo>
                  <a:lnTo>
                    <a:pt x="0" y="76453"/>
                  </a:lnTo>
                  <a:lnTo>
                    <a:pt x="0" y="382270"/>
                  </a:lnTo>
                  <a:lnTo>
                    <a:pt x="6016" y="412030"/>
                  </a:lnTo>
                  <a:lnTo>
                    <a:pt x="22415" y="436332"/>
                  </a:lnTo>
                  <a:lnTo>
                    <a:pt x="46720" y="452716"/>
                  </a:lnTo>
                  <a:lnTo>
                    <a:pt x="76454" y="458724"/>
                  </a:lnTo>
                  <a:lnTo>
                    <a:pt x="3168141" y="458724"/>
                  </a:lnTo>
                  <a:lnTo>
                    <a:pt x="3197875" y="452716"/>
                  </a:lnTo>
                  <a:lnTo>
                    <a:pt x="3222180" y="436332"/>
                  </a:lnTo>
                  <a:lnTo>
                    <a:pt x="3238579" y="412030"/>
                  </a:lnTo>
                  <a:lnTo>
                    <a:pt x="3244596" y="382270"/>
                  </a:lnTo>
                  <a:lnTo>
                    <a:pt x="3244596" y="76453"/>
                  </a:lnTo>
                  <a:lnTo>
                    <a:pt x="3238579" y="46693"/>
                  </a:lnTo>
                  <a:lnTo>
                    <a:pt x="3222180" y="22391"/>
                  </a:lnTo>
                  <a:lnTo>
                    <a:pt x="3197875" y="6007"/>
                  </a:lnTo>
                  <a:lnTo>
                    <a:pt x="316814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562" y="5790437"/>
              <a:ext cx="3244850" cy="459105"/>
            </a:xfrm>
            <a:custGeom>
              <a:avLst/>
              <a:gdLst/>
              <a:ahLst/>
              <a:cxnLst/>
              <a:rect l="l" t="t" r="r" b="b"/>
              <a:pathLst>
                <a:path w="3244850" h="459104">
                  <a:moveTo>
                    <a:pt x="0" y="76453"/>
                  </a:moveTo>
                  <a:lnTo>
                    <a:pt x="6016" y="46693"/>
                  </a:lnTo>
                  <a:lnTo>
                    <a:pt x="22415" y="22391"/>
                  </a:lnTo>
                  <a:lnTo>
                    <a:pt x="46720" y="6007"/>
                  </a:lnTo>
                  <a:lnTo>
                    <a:pt x="76454" y="0"/>
                  </a:lnTo>
                  <a:lnTo>
                    <a:pt x="3168141" y="0"/>
                  </a:lnTo>
                  <a:lnTo>
                    <a:pt x="3197875" y="6007"/>
                  </a:lnTo>
                  <a:lnTo>
                    <a:pt x="3222180" y="22391"/>
                  </a:lnTo>
                  <a:lnTo>
                    <a:pt x="3238579" y="46693"/>
                  </a:lnTo>
                  <a:lnTo>
                    <a:pt x="3244596" y="76453"/>
                  </a:lnTo>
                  <a:lnTo>
                    <a:pt x="3244596" y="382270"/>
                  </a:lnTo>
                  <a:lnTo>
                    <a:pt x="3238579" y="412030"/>
                  </a:lnTo>
                  <a:lnTo>
                    <a:pt x="3222180" y="436332"/>
                  </a:lnTo>
                  <a:lnTo>
                    <a:pt x="3197875" y="452716"/>
                  </a:lnTo>
                  <a:lnTo>
                    <a:pt x="3168141" y="458724"/>
                  </a:lnTo>
                  <a:lnTo>
                    <a:pt x="76454" y="458724"/>
                  </a:lnTo>
                  <a:lnTo>
                    <a:pt x="46720" y="452716"/>
                  </a:lnTo>
                  <a:lnTo>
                    <a:pt x="22415" y="436332"/>
                  </a:lnTo>
                  <a:lnTo>
                    <a:pt x="6016" y="412030"/>
                  </a:lnTo>
                  <a:lnTo>
                    <a:pt x="0" y="382270"/>
                  </a:lnTo>
                  <a:lnTo>
                    <a:pt x="0" y="76453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369690" y="4897882"/>
            <a:ext cx="2506345" cy="1136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algn="ctr">
              <a:lnSpc>
                <a:spcPct val="100000"/>
              </a:lnSpc>
              <a:spcBef>
                <a:spcPts val="100"/>
              </a:spcBef>
            </a:pPr>
            <a:r>
              <a:rPr b="1" spc="-25" dirty="0">
                <a:solidFill>
                  <a:srgbClr val="FFFFFF"/>
                </a:solidFill>
                <a:latin typeface="Carlito"/>
                <a:cs typeface="Carlito"/>
              </a:rPr>
              <a:t>Wage</a:t>
            </a:r>
            <a:r>
              <a:rPr b="1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b="1" spc="-5" dirty="0">
                <a:solidFill>
                  <a:srgbClr val="FFFFFF"/>
                </a:solidFill>
                <a:latin typeface="Carlito"/>
                <a:cs typeface="Carlito"/>
              </a:rPr>
              <a:t>Survey</a:t>
            </a:r>
            <a:endParaRPr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1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Employee</a:t>
            </a:r>
            <a:r>
              <a:rPr sz="1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Classification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991548" y="3721544"/>
            <a:ext cx="3270885" cy="559435"/>
            <a:chOff x="2991548" y="3721544"/>
            <a:chExt cx="3270885" cy="559435"/>
          </a:xfrm>
        </p:grpSpPr>
        <p:sp>
          <p:nvSpPr>
            <p:cNvPr id="21" name="object 21"/>
            <p:cNvSpPr/>
            <p:nvPr/>
          </p:nvSpPr>
          <p:spPr>
            <a:xfrm>
              <a:off x="3004565" y="37345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3155696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25"/>
                  </a:lnTo>
                  <a:lnTo>
                    <a:pt x="26019" y="507380"/>
                  </a:lnTo>
                  <a:lnTo>
                    <a:pt x="54274" y="526420"/>
                  </a:lnTo>
                  <a:lnTo>
                    <a:pt x="88900" y="533400"/>
                  </a:lnTo>
                  <a:lnTo>
                    <a:pt x="3155696" y="533400"/>
                  </a:lnTo>
                  <a:lnTo>
                    <a:pt x="3190321" y="526420"/>
                  </a:lnTo>
                  <a:lnTo>
                    <a:pt x="3218576" y="507380"/>
                  </a:lnTo>
                  <a:lnTo>
                    <a:pt x="3237616" y="479125"/>
                  </a:lnTo>
                  <a:lnTo>
                    <a:pt x="3244596" y="444500"/>
                  </a:lnTo>
                  <a:lnTo>
                    <a:pt x="3244596" y="88900"/>
                  </a:lnTo>
                  <a:lnTo>
                    <a:pt x="3237616" y="54274"/>
                  </a:lnTo>
                  <a:lnTo>
                    <a:pt x="3218576" y="26019"/>
                  </a:lnTo>
                  <a:lnTo>
                    <a:pt x="3190321" y="6979"/>
                  </a:lnTo>
                  <a:lnTo>
                    <a:pt x="31556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04565" y="3734562"/>
              <a:ext cx="3244850" cy="533400"/>
            </a:xfrm>
            <a:custGeom>
              <a:avLst/>
              <a:gdLst/>
              <a:ahLst/>
              <a:cxnLst/>
              <a:rect l="l" t="t" r="r" b="b"/>
              <a:pathLst>
                <a:path w="324485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3155696" y="0"/>
                  </a:lnTo>
                  <a:lnTo>
                    <a:pt x="3190321" y="6979"/>
                  </a:lnTo>
                  <a:lnTo>
                    <a:pt x="3218576" y="26019"/>
                  </a:lnTo>
                  <a:lnTo>
                    <a:pt x="3237616" y="54274"/>
                  </a:lnTo>
                  <a:lnTo>
                    <a:pt x="3244596" y="88900"/>
                  </a:lnTo>
                  <a:lnTo>
                    <a:pt x="3244596" y="444500"/>
                  </a:lnTo>
                  <a:lnTo>
                    <a:pt x="3237616" y="479125"/>
                  </a:lnTo>
                  <a:lnTo>
                    <a:pt x="3218576" y="507380"/>
                  </a:lnTo>
                  <a:lnTo>
                    <a:pt x="3190321" y="526420"/>
                  </a:lnTo>
                  <a:lnTo>
                    <a:pt x="3155696" y="533400"/>
                  </a:lnTo>
                  <a:lnTo>
                    <a:pt x="88900" y="533400"/>
                  </a:lnTo>
                  <a:lnTo>
                    <a:pt x="54274" y="526420"/>
                  </a:lnTo>
                  <a:lnTo>
                    <a:pt x="26019" y="507380"/>
                  </a:lnTo>
                  <a:lnTo>
                    <a:pt x="6979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405378" y="3819525"/>
            <a:ext cx="249872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Job </a:t>
            </a:r>
            <a:r>
              <a:rPr sz="1600" b="1" spc="-15" dirty="0">
                <a:solidFill>
                  <a:srgbClr val="FFFFFF"/>
                </a:solidFill>
                <a:latin typeface="Carlito"/>
                <a:cs typeface="Carlito"/>
              </a:rPr>
              <a:t>Evaluation</a:t>
            </a:r>
            <a:r>
              <a:rPr sz="1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Carlito"/>
                <a:cs typeface="Carlito"/>
              </a:rPr>
              <a:t>Program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91960" y="2753804"/>
            <a:ext cx="3175000" cy="559435"/>
            <a:chOff x="191960" y="2753804"/>
            <a:chExt cx="3175000" cy="559435"/>
          </a:xfrm>
        </p:grpSpPr>
        <p:sp>
          <p:nvSpPr>
            <p:cNvPr id="25" name="object 25"/>
            <p:cNvSpPr/>
            <p:nvPr/>
          </p:nvSpPr>
          <p:spPr>
            <a:xfrm>
              <a:off x="204977" y="2766822"/>
              <a:ext cx="3148965" cy="533400"/>
            </a:xfrm>
            <a:custGeom>
              <a:avLst/>
              <a:gdLst/>
              <a:ahLst/>
              <a:cxnLst/>
              <a:rect l="l" t="t" r="r" b="b"/>
              <a:pathLst>
                <a:path w="3148965" h="533400">
                  <a:moveTo>
                    <a:pt x="3059684" y="0"/>
                  </a:moveTo>
                  <a:lnTo>
                    <a:pt x="88900" y="0"/>
                  </a:lnTo>
                  <a:lnTo>
                    <a:pt x="54296" y="6979"/>
                  </a:lnTo>
                  <a:lnTo>
                    <a:pt x="26038" y="26019"/>
                  </a:lnTo>
                  <a:lnTo>
                    <a:pt x="6986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86" y="479125"/>
                  </a:lnTo>
                  <a:lnTo>
                    <a:pt x="26038" y="507380"/>
                  </a:lnTo>
                  <a:lnTo>
                    <a:pt x="54296" y="526420"/>
                  </a:lnTo>
                  <a:lnTo>
                    <a:pt x="88900" y="533400"/>
                  </a:lnTo>
                  <a:lnTo>
                    <a:pt x="3059684" y="533400"/>
                  </a:lnTo>
                  <a:lnTo>
                    <a:pt x="3094309" y="526420"/>
                  </a:lnTo>
                  <a:lnTo>
                    <a:pt x="3122564" y="507380"/>
                  </a:lnTo>
                  <a:lnTo>
                    <a:pt x="3141604" y="479125"/>
                  </a:lnTo>
                  <a:lnTo>
                    <a:pt x="3148584" y="444500"/>
                  </a:lnTo>
                  <a:lnTo>
                    <a:pt x="3148584" y="88900"/>
                  </a:lnTo>
                  <a:lnTo>
                    <a:pt x="3141604" y="54274"/>
                  </a:lnTo>
                  <a:lnTo>
                    <a:pt x="3122564" y="26019"/>
                  </a:lnTo>
                  <a:lnTo>
                    <a:pt x="3094309" y="6979"/>
                  </a:lnTo>
                  <a:lnTo>
                    <a:pt x="305968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4977" y="2766822"/>
              <a:ext cx="3148965" cy="533400"/>
            </a:xfrm>
            <a:custGeom>
              <a:avLst/>
              <a:gdLst/>
              <a:ahLst/>
              <a:cxnLst/>
              <a:rect l="l" t="t" r="r" b="b"/>
              <a:pathLst>
                <a:path w="3148965" h="533400">
                  <a:moveTo>
                    <a:pt x="0" y="88900"/>
                  </a:moveTo>
                  <a:lnTo>
                    <a:pt x="6986" y="54274"/>
                  </a:lnTo>
                  <a:lnTo>
                    <a:pt x="26038" y="26019"/>
                  </a:lnTo>
                  <a:lnTo>
                    <a:pt x="54296" y="6979"/>
                  </a:lnTo>
                  <a:lnTo>
                    <a:pt x="88900" y="0"/>
                  </a:lnTo>
                  <a:lnTo>
                    <a:pt x="3059684" y="0"/>
                  </a:lnTo>
                  <a:lnTo>
                    <a:pt x="3094309" y="6979"/>
                  </a:lnTo>
                  <a:lnTo>
                    <a:pt x="3122564" y="26019"/>
                  </a:lnTo>
                  <a:lnTo>
                    <a:pt x="3141604" y="54274"/>
                  </a:lnTo>
                  <a:lnTo>
                    <a:pt x="3148584" y="88900"/>
                  </a:lnTo>
                  <a:lnTo>
                    <a:pt x="3148584" y="444500"/>
                  </a:lnTo>
                  <a:lnTo>
                    <a:pt x="3141604" y="479125"/>
                  </a:lnTo>
                  <a:lnTo>
                    <a:pt x="3122564" y="507380"/>
                  </a:lnTo>
                  <a:lnTo>
                    <a:pt x="3094309" y="526420"/>
                  </a:lnTo>
                  <a:lnTo>
                    <a:pt x="3059684" y="533400"/>
                  </a:lnTo>
                  <a:lnTo>
                    <a:pt x="88900" y="533400"/>
                  </a:lnTo>
                  <a:lnTo>
                    <a:pt x="54296" y="526420"/>
                  </a:lnTo>
                  <a:lnTo>
                    <a:pt x="26038" y="507380"/>
                  </a:lnTo>
                  <a:lnTo>
                    <a:pt x="6986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81557" y="2852166"/>
            <a:ext cx="164909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Job</a:t>
            </a:r>
            <a:r>
              <a:rPr sz="16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rlito"/>
                <a:cs typeface="Carlito"/>
              </a:rPr>
              <a:t>Description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178808" y="1359408"/>
            <a:ext cx="711835" cy="483234"/>
            <a:chOff x="4178808" y="1359408"/>
            <a:chExt cx="711835" cy="483234"/>
          </a:xfrm>
        </p:grpSpPr>
        <p:sp>
          <p:nvSpPr>
            <p:cNvPr id="29" name="object 29"/>
            <p:cNvSpPr/>
            <p:nvPr/>
          </p:nvSpPr>
          <p:spPr>
            <a:xfrm>
              <a:off x="4191762" y="1372362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514350" y="0"/>
                  </a:moveTo>
                  <a:lnTo>
                    <a:pt x="171450" y="0"/>
                  </a:lnTo>
                  <a:lnTo>
                    <a:pt x="171450" y="228600"/>
                  </a:lnTo>
                  <a:lnTo>
                    <a:pt x="0" y="228600"/>
                  </a:lnTo>
                  <a:lnTo>
                    <a:pt x="342900" y="457200"/>
                  </a:lnTo>
                  <a:lnTo>
                    <a:pt x="685800" y="228600"/>
                  </a:lnTo>
                  <a:lnTo>
                    <a:pt x="514350" y="228600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91762" y="1372362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0" y="228600"/>
                  </a:moveTo>
                  <a:lnTo>
                    <a:pt x="171450" y="228600"/>
                  </a:lnTo>
                  <a:lnTo>
                    <a:pt x="171450" y="0"/>
                  </a:lnTo>
                  <a:lnTo>
                    <a:pt x="514350" y="0"/>
                  </a:lnTo>
                  <a:lnTo>
                    <a:pt x="514350" y="228600"/>
                  </a:lnTo>
                  <a:lnTo>
                    <a:pt x="685800" y="228600"/>
                  </a:lnTo>
                  <a:lnTo>
                    <a:pt x="342900" y="45720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4223003" y="5321808"/>
            <a:ext cx="711835" cy="483234"/>
            <a:chOff x="4223003" y="5321808"/>
            <a:chExt cx="711835" cy="483234"/>
          </a:xfrm>
        </p:grpSpPr>
        <p:sp>
          <p:nvSpPr>
            <p:cNvPr id="32" name="object 32"/>
            <p:cNvSpPr/>
            <p:nvPr/>
          </p:nvSpPr>
          <p:spPr>
            <a:xfrm>
              <a:off x="4235957" y="5334762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514350" y="0"/>
                  </a:moveTo>
                  <a:lnTo>
                    <a:pt x="171450" y="0"/>
                  </a:lnTo>
                  <a:lnTo>
                    <a:pt x="171450" y="228600"/>
                  </a:lnTo>
                  <a:lnTo>
                    <a:pt x="0" y="228600"/>
                  </a:lnTo>
                  <a:lnTo>
                    <a:pt x="342900" y="457200"/>
                  </a:lnTo>
                  <a:lnTo>
                    <a:pt x="685800" y="228600"/>
                  </a:lnTo>
                  <a:lnTo>
                    <a:pt x="514350" y="228600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235957" y="5334762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0" y="228600"/>
                  </a:moveTo>
                  <a:lnTo>
                    <a:pt x="171450" y="228600"/>
                  </a:lnTo>
                  <a:lnTo>
                    <a:pt x="171450" y="0"/>
                  </a:lnTo>
                  <a:lnTo>
                    <a:pt x="514350" y="0"/>
                  </a:lnTo>
                  <a:lnTo>
                    <a:pt x="514350" y="228600"/>
                  </a:lnTo>
                  <a:lnTo>
                    <a:pt x="685800" y="228600"/>
                  </a:lnTo>
                  <a:lnTo>
                    <a:pt x="342900" y="45720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2586101" y="2142108"/>
            <a:ext cx="4177029" cy="2596515"/>
            <a:chOff x="2586101" y="2142108"/>
            <a:chExt cx="4177029" cy="2596515"/>
          </a:xfrm>
        </p:grpSpPr>
        <p:sp>
          <p:nvSpPr>
            <p:cNvPr id="35" name="object 35"/>
            <p:cNvSpPr/>
            <p:nvPr/>
          </p:nvSpPr>
          <p:spPr>
            <a:xfrm>
              <a:off x="6261100" y="2154808"/>
              <a:ext cx="488950" cy="552450"/>
            </a:xfrm>
            <a:custGeom>
              <a:avLst/>
              <a:gdLst/>
              <a:ahLst/>
              <a:cxnLst/>
              <a:rect l="l" t="t" r="r" b="b"/>
              <a:pathLst>
                <a:path w="488950" h="552450">
                  <a:moveTo>
                    <a:pt x="488950" y="0"/>
                  </a:moveTo>
                  <a:lnTo>
                    <a:pt x="387350" y="138049"/>
                  </a:lnTo>
                  <a:lnTo>
                    <a:pt x="203326" y="2539"/>
                  </a:lnTo>
                  <a:lnTo>
                    <a:pt x="0" y="278638"/>
                  </a:lnTo>
                  <a:lnTo>
                    <a:pt x="184023" y="414274"/>
                  </a:lnTo>
                  <a:lnTo>
                    <a:pt x="82423" y="552323"/>
                  </a:lnTo>
                  <a:lnTo>
                    <a:pt x="469773" y="411733"/>
                  </a:lnTo>
                  <a:lnTo>
                    <a:pt x="48895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261100" y="2154808"/>
              <a:ext cx="488950" cy="552450"/>
            </a:xfrm>
            <a:custGeom>
              <a:avLst/>
              <a:gdLst/>
              <a:ahLst/>
              <a:cxnLst/>
              <a:rect l="l" t="t" r="r" b="b"/>
              <a:pathLst>
                <a:path w="488950" h="552450">
                  <a:moveTo>
                    <a:pt x="82423" y="552323"/>
                  </a:moveTo>
                  <a:lnTo>
                    <a:pt x="184023" y="414274"/>
                  </a:lnTo>
                  <a:lnTo>
                    <a:pt x="0" y="278638"/>
                  </a:lnTo>
                  <a:lnTo>
                    <a:pt x="203326" y="2539"/>
                  </a:lnTo>
                  <a:lnTo>
                    <a:pt x="387350" y="138049"/>
                  </a:lnTo>
                  <a:lnTo>
                    <a:pt x="488950" y="0"/>
                  </a:lnTo>
                  <a:lnTo>
                    <a:pt x="469773" y="411733"/>
                  </a:lnTo>
                  <a:lnTo>
                    <a:pt x="82423" y="552323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598801" y="2213101"/>
              <a:ext cx="538480" cy="510540"/>
            </a:xfrm>
            <a:custGeom>
              <a:avLst/>
              <a:gdLst/>
              <a:ahLst/>
              <a:cxnLst/>
              <a:rect l="l" t="t" r="r" b="b"/>
              <a:pathLst>
                <a:path w="538480" h="510539">
                  <a:moveTo>
                    <a:pt x="279400" y="0"/>
                  </a:moveTo>
                  <a:lnTo>
                    <a:pt x="129286" y="172465"/>
                  </a:lnTo>
                  <a:lnTo>
                    <a:pt x="0" y="59944"/>
                  </a:lnTo>
                  <a:lnTo>
                    <a:pt x="108712" y="457453"/>
                  </a:lnTo>
                  <a:lnTo>
                    <a:pt x="517398" y="510032"/>
                  </a:lnTo>
                  <a:lnTo>
                    <a:pt x="388112" y="397510"/>
                  </a:lnTo>
                  <a:lnTo>
                    <a:pt x="538099" y="225044"/>
                  </a:lnTo>
                  <a:lnTo>
                    <a:pt x="279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98801" y="2213101"/>
              <a:ext cx="538480" cy="510540"/>
            </a:xfrm>
            <a:custGeom>
              <a:avLst/>
              <a:gdLst/>
              <a:ahLst/>
              <a:cxnLst/>
              <a:rect l="l" t="t" r="r" b="b"/>
              <a:pathLst>
                <a:path w="538480" h="510539">
                  <a:moveTo>
                    <a:pt x="0" y="59944"/>
                  </a:moveTo>
                  <a:lnTo>
                    <a:pt x="129286" y="172465"/>
                  </a:lnTo>
                  <a:lnTo>
                    <a:pt x="279400" y="0"/>
                  </a:lnTo>
                  <a:lnTo>
                    <a:pt x="538099" y="225044"/>
                  </a:lnTo>
                  <a:lnTo>
                    <a:pt x="388112" y="397510"/>
                  </a:lnTo>
                  <a:lnTo>
                    <a:pt x="517398" y="510032"/>
                  </a:lnTo>
                  <a:lnTo>
                    <a:pt x="108712" y="457453"/>
                  </a:lnTo>
                  <a:lnTo>
                    <a:pt x="0" y="5994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72968" y="3168649"/>
              <a:ext cx="1704975" cy="1557020"/>
            </a:xfrm>
            <a:custGeom>
              <a:avLst/>
              <a:gdLst/>
              <a:ahLst/>
              <a:cxnLst/>
              <a:rect l="l" t="t" r="r" b="b"/>
              <a:pathLst>
                <a:path w="1704975" h="1557020">
                  <a:moveTo>
                    <a:pt x="541401" y="65786"/>
                  </a:moveTo>
                  <a:lnTo>
                    <a:pt x="409829" y="175514"/>
                  </a:lnTo>
                  <a:lnTo>
                    <a:pt x="263398" y="0"/>
                  </a:lnTo>
                  <a:lnTo>
                    <a:pt x="0" y="219583"/>
                  </a:lnTo>
                  <a:lnTo>
                    <a:pt x="146431" y="395097"/>
                  </a:lnTo>
                  <a:lnTo>
                    <a:pt x="14732" y="504952"/>
                  </a:lnTo>
                  <a:lnTo>
                    <a:pt x="424434" y="460883"/>
                  </a:lnTo>
                  <a:lnTo>
                    <a:pt x="541401" y="65786"/>
                  </a:lnTo>
                  <a:close/>
                </a:path>
                <a:path w="1704975" h="1557020">
                  <a:moveTo>
                    <a:pt x="1704594" y="1327912"/>
                  </a:moveTo>
                  <a:lnTo>
                    <a:pt x="1533144" y="1327912"/>
                  </a:lnTo>
                  <a:lnTo>
                    <a:pt x="1533144" y="1099312"/>
                  </a:lnTo>
                  <a:lnTo>
                    <a:pt x="1190244" y="1099312"/>
                  </a:lnTo>
                  <a:lnTo>
                    <a:pt x="1190244" y="1327912"/>
                  </a:lnTo>
                  <a:lnTo>
                    <a:pt x="1018794" y="1327912"/>
                  </a:lnTo>
                  <a:lnTo>
                    <a:pt x="1361694" y="1556512"/>
                  </a:lnTo>
                  <a:lnTo>
                    <a:pt x="1704594" y="1327912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91762" y="4267961"/>
              <a:ext cx="685800" cy="457200"/>
            </a:xfrm>
            <a:custGeom>
              <a:avLst/>
              <a:gdLst/>
              <a:ahLst/>
              <a:cxnLst/>
              <a:rect l="l" t="t" r="r" b="b"/>
              <a:pathLst>
                <a:path w="685800" h="457200">
                  <a:moveTo>
                    <a:pt x="0" y="228600"/>
                  </a:moveTo>
                  <a:lnTo>
                    <a:pt x="171450" y="228600"/>
                  </a:lnTo>
                  <a:lnTo>
                    <a:pt x="171450" y="0"/>
                  </a:lnTo>
                  <a:lnTo>
                    <a:pt x="514350" y="0"/>
                  </a:lnTo>
                  <a:lnTo>
                    <a:pt x="514350" y="228600"/>
                  </a:lnTo>
                  <a:lnTo>
                    <a:pt x="685800" y="228600"/>
                  </a:lnTo>
                  <a:lnTo>
                    <a:pt x="342900" y="45720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172968" y="3168650"/>
              <a:ext cx="541655" cy="505459"/>
            </a:xfrm>
            <a:custGeom>
              <a:avLst/>
              <a:gdLst/>
              <a:ahLst/>
              <a:cxnLst/>
              <a:rect l="l" t="t" r="r" b="b"/>
              <a:pathLst>
                <a:path w="541654" h="505460">
                  <a:moveTo>
                    <a:pt x="14731" y="504951"/>
                  </a:moveTo>
                  <a:lnTo>
                    <a:pt x="146431" y="395097"/>
                  </a:lnTo>
                  <a:lnTo>
                    <a:pt x="0" y="219583"/>
                  </a:lnTo>
                  <a:lnTo>
                    <a:pt x="263397" y="0"/>
                  </a:lnTo>
                  <a:lnTo>
                    <a:pt x="409829" y="175513"/>
                  </a:lnTo>
                  <a:lnTo>
                    <a:pt x="541401" y="65786"/>
                  </a:lnTo>
                  <a:lnTo>
                    <a:pt x="424433" y="460882"/>
                  </a:lnTo>
                  <a:lnTo>
                    <a:pt x="14731" y="504951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83986" y="3160522"/>
              <a:ext cx="538480" cy="510540"/>
            </a:xfrm>
            <a:custGeom>
              <a:avLst/>
              <a:gdLst/>
              <a:ahLst/>
              <a:cxnLst/>
              <a:rect l="l" t="t" r="r" b="b"/>
              <a:pathLst>
                <a:path w="538479" h="510539">
                  <a:moveTo>
                    <a:pt x="279400" y="0"/>
                  </a:moveTo>
                  <a:lnTo>
                    <a:pt x="129412" y="172465"/>
                  </a:lnTo>
                  <a:lnTo>
                    <a:pt x="0" y="59943"/>
                  </a:lnTo>
                  <a:lnTo>
                    <a:pt x="108712" y="457453"/>
                  </a:lnTo>
                  <a:lnTo>
                    <a:pt x="517525" y="510031"/>
                  </a:lnTo>
                  <a:lnTo>
                    <a:pt x="388112" y="397510"/>
                  </a:lnTo>
                  <a:lnTo>
                    <a:pt x="538099" y="225043"/>
                  </a:lnTo>
                  <a:lnTo>
                    <a:pt x="2794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83986" y="3160522"/>
              <a:ext cx="538480" cy="510540"/>
            </a:xfrm>
            <a:custGeom>
              <a:avLst/>
              <a:gdLst/>
              <a:ahLst/>
              <a:cxnLst/>
              <a:rect l="l" t="t" r="r" b="b"/>
              <a:pathLst>
                <a:path w="538479" h="510539">
                  <a:moveTo>
                    <a:pt x="0" y="59943"/>
                  </a:moveTo>
                  <a:lnTo>
                    <a:pt x="129412" y="172465"/>
                  </a:lnTo>
                  <a:lnTo>
                    <a:pt x="279400" y="0"/>
                  </a:lnTo>
                  <a:lnTo>
                    <a:pt x="538099" y="225043"/>
                  </a:lnTo>
                  <a:lnTo>
                    <a:pt x="388112" y="397510"/>
                  </a:lnTo>
                  <a:lnTo>
                    <a:pt x="517525" y="510031"/>
                  </a:lnTo>
                  <a:lnTo>
                    <a:pt x="108712" y="457453"/>
                  </a:lnTo>
                  <a:lnTo>
                    <a:pt x="0" y="59943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99337"/>
            <a:ext cx="211328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IN" sz="3600" u="heavy" spc="-5" dirty="0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</a:t>
            </a:r>
            <a:r>
              <a:rPr sz="3600" u="heavy" spc="-5" dirty="0" err="1" smtClean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ethods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304800" y="1066800"/>
            <a:ext cx="8545068" cy="5449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45693"/>
            <a:ext cx="244983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Ranking</a:t>
            </a:r>
            <a:r>
              <a:rPr sz="2000" u="heavy" spc="-4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 </a:t>
            </a:r>
            <a:r>
              <a:rPr sz="2000" u="heavy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</a:rPr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851661"/>
            <a:ext cx="87598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This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the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simplest,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most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inexpensive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most 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expedient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method of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evaluation. Each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job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considered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as a whole  and is then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given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ranking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relation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all other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ranking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table 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then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drawn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up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ranked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 grouped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into</a:t>
            </a:r>
            <a:r>
              <a:rPr sz="2400" spc="-2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grades.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4948504"/>
            <a:ext cx="87591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main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disadvantage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of this method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lacks 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substantiating data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later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use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justifying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relative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position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given 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certain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jobs.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So this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method </a:t>
            </a:r>
            <a:r>
              <a:rPr sz="2400" dirty="0">
                <a:solidFill>
                  <a:srgbClr val="6F2F9F"/>
                </a:solidFill>
                <a:latin typeface="Carlito"/>
                <a:cs typeface="Carlito"/>
              </a:rPr>
              <a:t>is </a:t>
            </a: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not </a:t>
            </a:r>
            <a:r>
              <a:rPr sz="2400" spc="-10" dirty="0">
                <a:solidFill>
                  <a:srgbClr val="6F2F9F"/>
                </a:solidFill>
                <a:latin typeface="Carlito"/>
                <a:cs typeface="Carlito"/>
              </a:rPr>
              <a:t>suitable </a:t>
            </a:r>
            <a:r>
              <a:rPr sz="2400" spc="-20" dirty="0">
                <a:solidFill>
                  <a:srgbClr val="6F2F9F"/>
                </a:solidFill>
                <a:latin typeface="Carlito"/>
                <a:cs typeface="Carlito"/>
              </a:rPr>
              <a:t>for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large</a:t>
            </a:r>
            <a:r>
              <a:rPr sz="2400" spc="-35" dirty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6F2F9F"/>
                </a:solidFill>
                <a:latin typeface="Carlito"/>
                <a:cs typeface="Carlito"/>
              </a:rPr>
              <a:t>organization.</a:t>
            </a:r>
            <a:endParaRPr sz="24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08050" y="2675889"/>
          <a:ext cx="6781165" cy="2194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1445"/>
                <a:gridCol w="1541145"/>
                <a:gridCol w="2568575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Job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title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Grade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Salary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(Taka)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Engineer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9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25000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Accountant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70421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8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20000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Purchase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assistant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18000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Machine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Operator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6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15000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Office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Boy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70485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10000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</TotalTime>
  <Words>939</Words>
  <Application>Microsoft Office PowerPoint</Application>
  <PresentationFormat>On-screen Show (4:3)</PresentationFormat>
  <Paragraphs>219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PowerPoint Presentation</vt:lpstr>
      <vt:lpstr>Outline:</vt:lpstr>
      <vt:lpstr>PowerPoint Presentation</vt:lpstr>
      <vt:lpstr>The following objectives are derived from the analysis</vt:lpstr>
      <vt:lpstr>The role of job evaluation in organizations</vt:lpstr>
      <vt:lpstr>Principles of job evaluation program</vt:lpstr>
      <vt:lpstr>Job Evaluation Process</vt:lpstr>
      <vt:lpstr>Methods</vt:lpstr>
      <vt:lpstr>Ranking method</vt:lpstr>
      <vt:lpstr>Classification method</vt:lpstr>
      <vt:lpstr>Advantages:</vt:lpstr>
      <vt:lpstr>Point Method</vt:lpstr>
      <vt:lpstr>Point Method (con’t)</vt:lpstr>
      <vt:lpstr>PowerPoint Presentation</vt:lpstr>
      <vt:lpstr>The Factor Comparison Method</vt:lpstr>
      <vt:lpstr>The Factor Comparison Method (con’t)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EVALUATION</dc:title>
  <dc:creator>Dr.Sapna Awasthi</dc:creator>
  <cp:lastModifiedBy>hp</cp:lastModifiedBy>
  <cp:revision>12</cp:revision>
  <dcterms:created xsi:type="dcterms:W3CDTF">2020-03-21T15:13:12Z</dcterms:created>
  <dcterms:modified xsi:type="dcterms:W3CDTF">2020-03-23T15:39:56Z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2020-03-21T00:00:00Z</vt:filetime>
  </property>
</Properties>
</file>